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3" r:id="rId2"/>
    <p:sldId id="267" r:id="rId3"/>
    <p:sldId id="265" r:id="rId4"/>
    <p:sldId id="264" r:id="rId5"/>
    <p:sldId id="274" r:id="rId6"/>
    <p:sldId id="275" r:id="rId7"/>
    <p:sldId id="289" r:id="rId8"/>
    <p:sldId id="277" r:id="rId9"/>
    <p:sldId id="258" r:id="rId10"/>
    <p:sldId id="266" r:id="rId11"/>
    <p:sldId id="271" r:id="rId12"/>
    <p:sldId id="268" r:id="rId13"/>
    <p:sldId id="272" r:id="rId14"/>
    <p:sldId id="276" r:id="rId15"/>
    <p:sldId id="285" r:id="rId16"/>
    <p:sldId id="278" r:id="rId17"/>
    <p:sldId id="283" r:id="rId18"/>
    <p:sldId id="270" r:id="rId19"/>
    <p:sldId id="292" r:id="rId20"/>
    <p:sldId id="284" r:id="rId21"/>
    <p:sldId id="288" r:id="rId22"/>
    <p:sldId id="291" r:id="rId23"/>
    <p:sldId id="280" r:id="rId24"/>
    <p:sldId id="269" r:id="rId25"/>
    <p:sldId id="279" r:id="rId26"/>
    <p:sldId id="282" r:id="rId27"/>
    <p:sldId id="273" r:id="rId28"/>
    <p:sldId id="281" r:id="rId29"/>
    <p:sldId id="286" r:id="rId30"/>
    <p:sldId id="290" r:id="rId31"/>
    <p:sldId id="259" r:id="rId3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" id="{E3D13A41-2FB4-7E49-BC42-1FD5423F3F89}">
          <p14:sldIdLst>
            <p14:sldId id="263"/>
            <p14:sldId id="267"/>
            <p14:sldId id="265"/>
            <p14:sldId id="264"/>
            <p14:sldId id="274"/>
            <p14:sldId id="275"/>
            <p14:sldId id="289"/>
            <p14:sldId id="277"/>
            <p14:sldId id="258"/>
            <p14:sldId id="266"/>
            <p14:sldId id="271"/>
            <p14:sldId id="268"/>
            <p14:sldId id="272"/>
            <p14:sldId id="276"/>
            <p14:sldId id="285"/>
            <p14:sldId id="278"/>
            <p14:sldId id="283"/>
            <p14:sldId id="270"/>
            <p14:sldId id="292"/>
            <p14:sldId id="284"/>
            <p14:sldId id="288"/>
            <p14:sldId id="291"/>
            <p14:sldId id="280"/>
            <p14:sldId id="269"/>
            <p14:sldId id="279"/>
            <p14:sldId id="282"/>
            <p14:sldId id="273"/>
            <p14:sldId id="281"/>
            <p14:sldId id="286"/>
            <p14:sldId id="290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599">
          <p15:clr>
            <a:srgbClr val="A4A3A4"/>
          </p15:clr>
        </p15:guide>
        <p15:guide id="2" pos="29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326" autoAdjust="0"/>
  </p:normalViewPr>
  <p:slideViewPr>
    <p:cSldViewPr snapToGrid="0" snapToObjects="1" showGuides="1">
      <p:cViewPr varScale="1">
        <p:scale>
          <a:sx n="96" d="100"/>
          <a:sy n="96" d="100"/>
        </p:scale>
        <p:origin x="1051" y="86"/>
      </p:cViewPr>
      <p:guideLst>
        <p:guide orient="horz" pos="3599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A771F-C27E-414A-AD93-1227D4FC57B8}" type="datetime1">
              <a:rPr lang="sv-SE" smtClean="0"/>
              <a:pPr/>
              <a:t>2017-09-25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C11FE-0F59-4E4C-9E02-B28DA99CD510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03274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327C5-9321-A146-8259-69E346E0E72F}" type="datetime1">
              <a:rPr lang="sv-SE" smtClean="0"/>
              <a:pPr/>
              <a:t>2017-09-25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7E119-AC32-7C43-92C9-3405515D8931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222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7E119-AC32-7C43-92C9-3405515D8931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8576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Also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/>
              <a:t>We</a:t>
            </a:r>
            <a:r>
              <a:rPr lang="hu-HU" baseline="0" dirty="0"/>
              <a:t> </a:t>
            </a:r>
            <a:r>
              <a:rPr lang="hu-HU" baseline="0" dirty="0" err="1"/>
              <a:t>have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differentiate</a:t>
            </a:r>
            <a:r>
              <a:rPr lang="hu-HU" baseline="0" dirty="0"/>
              <a:t> </a:t>
            </a:r>
            <a:r>
              <a:rPr lang="hu-HU" baseline="0" dirty="0" err="1"/>
              <a:t>between</a:t>
            </a:r>
            <a:r>
              <a:rPr lang="hu-HU" baseline="0" dirty="0"/>
              <a:t> </a:t>
            </a:r>
            <a:r>
              <a:rPr lang="hu-HU" baseline="0" dirty="0" err="1"/>
              <a:t>private</a:t>
            </a:r>
            <a:r>
              <a:rPr lang="hu-HU" baseline="0" dirty="0"/>
              <a:t> </a:t>
            </a:r>
            <a:r>
              <a:rPr lang="hu-HU" baseline="0" dirty="0" err="1"/>
              <a:t>data</a:t>
            </a:r>
            <a:r>
              <a:rPr lang="hu-HU" baseline="0" dirty="0"/>
              <a:t> and </a:t>
            </a:r>
            <a:r>
              <a:rPr lang="hu-HU" baseline="0" dirty="0" err="1"/>
              <a:t>that</a:t>
            </a:r>
            <a:r>
              <a:rPr lang="hu-HU" baseline="0" dirty="0"/>
              <a:t> of </a:t>
            </a:r>
            <a:r>
              <a:rPr lang="hu-HU" baseline="0" dirty="0" err="1"/>
              <a:t>public</a:t>
            </a:r>
            <a:r>
              <a:rPr lang="hu-HU" baseline="0" dirty="0"/>
              <a:t> interest.</a:t>
            </a:r>
          </a:p>
          <a:p>
            <a:r>
              <a:rPr lang="hu-HU" baseline="0" dirty="0"/>
              <a:t>We </a:t>
            </a:r>
            <a:r>
              <a:rPr lang="hu-HU" baseline="0" dirty="0" err="1"/>
              <a:t>have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protect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systems</a:t>
            </a:r>
            <a:r>
              <a:rPr lang="hu-HU" baseline="0" dirty="0"/>
              <a:t> </a:t>
            </a:r>
            <a:r>
              <a:rPr lang="hu-HU" baseline="0" dirty="0" err="1"/>
              <a:t>that</a:t>
            </a:r>
            <a:r>
              <a:rPr lang="hu-HU" baseline="0" dirty="0"/>
              <a:t> </a:t>
            </a:r>
            <a:r>
              <a:rPr lang="hu-HU" baseline="0" dirty="0" err="1"/>
              <a:t>provide</a:t>
            </a:r>
            <a:r>
              <a:rPr lang="hu-HU" baseline="0" dirty="0"/>
              <a:t> </a:t>
            </a:r>
            <a:r>
              <a:rPr lang="hu-HU" baseline="0" dirty="0" err="1"/>
              <a:t>such</a:t>
            </a:r>
            <a:r>
              <a:rPr lang="hu-HU" baseline="0" dirty="0"/>
              <a:t> </a:t>
            </a:r>
            <a:r>
              <a:rPr lang="hu-HU" baseline="0" dirty="0" err="1"/>
              <a:t>data</a:t>
            </a:r>
            <a:r>
              <a:rPr lang="hu-HU" baseline="0" dirty="0"/>
              <a:t> </a:t>
            </a:r>
            <a:r>
              <a:rPr lang="hu-HU" baseline="0" dirty="0" err="1"/>
              <a:t>approprietly</a:t>
            </a:r>
            <a:r>
              <a:rPr lang="hu-HU" baseline="0" dirty="0"/>
              <a:t>. 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7E119-AC32-7C43-92C9-3405515D8931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1752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7E119-AC32-7C43-92C9-3405515D8931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1894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Introduction</a:t>
            </a:r>
            <a:r>
              <a:rPr lang="hu-HU" dirty="0"/>
              <a:t> and </a:t>
            </a:r>
            <a:r>
              <a:rPr lang="hu-HU" dirty="0" err="1"/>
              <a:t>goals</a:t>
            </a:r>
            <a:r>
              <a:rPr lang="hu-HU" dirty="0"/>
              <a:t> of AH</a:t>
            </a:r>
          </a:p>
          <a:p>
            <a:endParaRPr lang="hu-HU" dirty="0"/>
          </a:p>
          <a:p>
            <a:r>
              <a:rPr lang="hu-HU" dirty="0"/>
              <a:t>Local </a:t>
            </a:r>
            <a:r>
              <a:rPr lang="hu-HU" dirty="0" err="1"/>
              <a:t>Clouds</a:t>
            </a:r>
            <a:r>
              <a:rPr lang="hu-HU" dirty="0"/>
              <a:t> </a:t>
            </a:r>
            <a:r>
              <a:rPr lang="hu-HU" dirty="0" err="1"/>
              <a:t>work</a:t>
            </a:r>
            <a:r>
              <a:rPr lang="hu-HU" dirty="0"/>
              <a:t> in SOA.</a:t>
            </a:r>
          </a:p>
          <a:p>
            <a:endParaRPr lang="hu-HU" dirty="0"/>
          </a:p>
          <a:p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mandatory</a:t>
            </a:r>
            <a:r>
              <a:rPr lang="hu-HU" dirty="0"/>
              <a:t> </a:t>
            </a:r>
            <a:r>
              <a:rPr lang="hu-HU" dirty="0" err="1"/>
              <a:t>core</a:t>
            </a:r>
            <a:r>
              <a:rPr lang="hu-HU" dirty="0"/>
              <a:t> </a:t>
            </a:r>
            <a:r>
              <a:rPr lang="hu-HU" dirty="0" err="1"/>
              <a:t>systems</a:t>
            </a:r>
            <a:r>
              <a:rPr lang="hu-HU" dirty="0"/>
              <a:t>,</a:t>
            </a:r>
            <a:r>
              <a:rPr lang="hu-HU" baseline="0" dirty="0"/>
              <a:t> </a:t>
            </a:r>
            <a:r>
              <a:rPr lang="hu-HU" baseline="0" dirty="0" err="1"/>
              <a:t>that</a:t>
            </a:r>
            <a:r>
              <a:rPr lang="hu-HU" baseline="0" dirty="0"/>
              <a:t> </a:t>
            </a:r>
            <a:r>
              <a:rPr lang="hu-HU" baseline="0" dirty="0" err="1"/>
              <a:t>offer</a:t>
            </a:r>
            <a:r>
              <a:rPr lang="hu-HU" baseline="0" dirty="0"/>
              <a:t> </a:t>
            </a:r>
            <a:r>
              <a:rPr lang="hu-HU" baseline="0" dirty="0" err="1"/>
              <a:t>basic</a:t>
            </a:r>
            <a:r>
              <a:rPr lang="hu-HU" baseline="0" dirty="0"/>
              <a:t> </a:t>
            </a:r>
            <a:r>
              <a:rPr lang="hu-HU" baseline="0" dirty="0" err="1"/>
              <a:t>governance</a:t>
            </a:r>
            <a:r>
              <a:rPr lang="hu-HU" baseline="0" dirty="0"/>
              <a:t>. </a:t>
            </a:r>
          </a:p>
          <a:p>
            <a:r>
              <a:rPr lang="hu-HU" baseline="0" dirty="0" err="1"/>
              <a:t>Authorization</a:t>
            </a:r>
            <a:r>
              <a:rPr lang="hu-HU" baseline="0" dirty="0"/>
              <a:t> </a:t>
            </a:r>
            <a:r>
              <a:rPr lang="hu-HU" baseline="0" dirty="0" err="1"/>
              <a:t>now</a:t>
            </a:r>
            <a:r>
              <a:rPr lang="hu-HU" baseline="0" dirty="0"/>
              <a:t> </a:t>
            </a:r>
            <a:r>
              <a:rPr lang="hu-HU" baseline="0" dirty="0" err="1"/>
              <a:t>bears</a:t>
            </a:r>
            <a:r>
              <a:rPr lang="hu-HU" baseline="0" dirty="0"/>
              <a:t> </a:t>
            </a:r>
            <a:r>
              <a:rPr lang="hu-HU" baseline="0" dirty="0" err="1"/>
              <a:t>two</a:t>
            </a:r>
            <a:r>
              <a:rPr lang="hu-HU" baseline="0" dirty="0"/>
              <a:t> </a:t>
            </a:r>
            <a:r>
              <a:rPr lang="hu-HU" baseline="0" dirty="0" err="1"/>
              <a:t>tasks</a:t>
            </a:r>
            <a:r>
              <a:rPr lang="hu-HU" baseline="0" dirty="0"/>
              <a:t>: </a:t>
            </a:r>
            <a:r>
              <a:rPr lang="hu-HU" baseline="0" dirty="0" err="1"/>
              <a:t>access</a:t>
            </a:r>
            <a:r>
              <a:rPr lang="hu-HU" baseline="0" dirty="0"/>
              <a:t> </a:t>
            </a:r>
            <a:r>
              <a:rPr lang="hu-HU" baseline="0" dirty="0" err="1"/>
              <a:t>control</a:t>
            </a:r>
            <a:r>
              <a:rPr lang="hu-HU" baseline="0" dirty="0"/>
              <a:t> </a:t>
            </a:r>
            <a:r>
              <a:rPr lang="hu-HU" baseline="0" dirty="0" err="1"/>
              <a:t>information</a:t>
            </a:r>
            <a:r>
              <a:rPr lang="hu-HU" baseline="0" dirty="0"/>
              <a:t>, </a:t>
            </a:r>
            <a:r>
              <a:rPr lang="hu-HU" baseline="0" dirty="0" err="1"/>
              <a:t>token</a:t>
            </a:r>
            <a:r>
              <a:rPr lang="hu-HU" baseline="0" dirty="0"/>
              <a:t> </a:t>
            </a:r>
            <a:r>
              <a:rPr lang="hu-HU" baseline="0" dirty="0" err="1"/>
              <a:t>gen</a:t>
            </a:r>
            <a:r>
              <a:rPr lang="hu-HU" baseline="0" dirty="0"/>
              <a:t>. </a:t>
            </a:r>
          </a:p>
          <a:p>
            <a:r>
              <a:rPr lang="hu-HU" baseline="0" dirty="0"/>
              <a:t>SR: </a:t>
            </a:r>
            <a:r>
              <a:rPr lang="hu-HU" baseline="0" dirty="0" err="1"/>
              <a:t>now</a:t>
            </a:r>
            <a:r>
              <a:rPr lang="hu-HU" baseline="0" dirty="0"/>
              <a:t> </a:t>
            </a:r>
            <a:r>
              <a:rPr lang="hu-HU" baseline="0" dirty="0" err="1"/>
              <a:t>capable</a:t>
            </a:r>
            <a:r>
              <a:rPr lang="hu-HU" baseline="0" dirty="0"/>
              <a:t> of </a:t>
            </a:r>
            <a:r>
              <a:rPr lang="hu-HU" baseline="0" dirty="0" err="1"/>
              <a:t>cleaning</a:t>
            </a:r>
            <a:r>
              <a:rPr lang="hu-HU" baseline="0" dirty="0"/>
              <a:t> </a:t>
            </a:r>
            <a:r>
              <a:rPr lang="hu-HU" baseline="0" dirty="0" err="1"/>
              <a:t>up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database</a:t>
            </a:r>
            <a:r>
              <a:rPr lang="hu-HU" baseline="0" dirty="0"/>
              <a:t>, </a:t>
            </a:r>
            <a:r>
              <a:rPr lang="hu-HU" baseline="0" dirty="0" err="1"/>
              <a:t>implements</a:t>
            </a:r>
            <a:r>
              <a:rPr lang="hu-HU" baseline="0" dirty="0"/>
              <a:t> service </a:t>
            </a:r>
            <a:r>
              <a:rPr lang="hu-HU" baseline="0" dirty="0" err="1"/>
              <a:t>metadata</a:t>
            </a:r>
            <a:r>
              <a:rPr lang="hu-HU" baseline="0" dirty="0"/>
              <a:t> </a:t>
            </a:r>
            <a:r>
              <a:rPr lang="hu-HU" baseline="0" dirty="0" err="1"/>
              <a:t>with</a:t>
            </a:r>
            <a:r>
              <a:rPr lang="hu-HU" baseline="0" dirty="0"/>
              <a:t> </a:t>
            </a:r>
            <a:r>
              <a:rPr lang="hu-HU" baseline="0" dirty="0" err="1"/>
              <a:t>every</a:t>
            </a:r>
            <a:r>
              <a:rPr lang="hu-HU" baseline="0" dirty="0"/>
              <a:t> </a:t>
            </a:r>
            <a:r>
              <a:rPr lang="hu-HU" baseline="0" dirty="0" err="1"/>
              <a:t>offering</a:t>
            </a:r>
            <a:r>
              <a:rPr lang="hu-HU" baseline="0" dirty="0"/>
              <a:t> </a:t>
            </a:r>
            <a:r>
              <a:rPr lang="hu-HU" baseline="0" dirty="0" err="1"/>
              <a:t>separately</a:t>
            </a:r>
            <a:r>
              <a:rPr lang="hu-HU" baseline="0" dirty="0"/>
              <a:t>. </a:t>
            </a:r>
          </a:p>
          <a:p>
            <a:r>
              <a:rPr lang="hu-HU" baseline="0" dirty="0" err="1"/>
              <a:t>Gatekeeper</a:t>
            </a:r>
            <a:r>
              <a:rPr lang="hu-HU" baseline="0" dirty="0"/>
              <a:t> has </a:t>
            </a:r>
            <a:r>
              <a:rPr lang="hu-HU" baseline="0" dirty="0" err="1"/>
              <a:t>two</a:t>
            </a:r>
            <a:r>
              <a:rPr lang="hu-HU" baseline="0" dirty="0"/>
              <a:t> </a:t>
            </a:r>
            <a:r>
              <a:rPr lang="hu-HU" baseline="0" dirty="0" err="1"/>
              <a:t>services</a:t>
            </a:r>
            <a:r>
              <a:rPr lang="hu-HU" baseline="0" dirty="0"/>
              <a:t>: GSD, ICN. </a:t>
            </a:r>
          </a:p>
          <a:p>
            <a:r>
              <a:rPr lang="hu-HU" baseline="0" dirty="0"/>
              <a:t>Network Manager </a:t>
            </a:r>
            <a:r>
              <a:rPr lang="hu-HU" baseline="0" dirty="0" err="1"/>
              <a:t>will</a:t>
            </a:r>
            <a:r>
              <a:rPr lang="hu-HU" baseline="0" dirty="0"/>
              <a:t> be </a:t>
            </a:r>
            <a:r>
              <a:rPr lang="hu-HU" baseline="0" dirty="0" err="1"/>
              <a:t>required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build</a:t>
            </a:r>
            <a:r>
              <a:rPr lang="hu-HU" baseline="0" dirty="0"/>
              <a:t> </a:t>
            </a:r>
            <a:r>
              <a:rPr lang="hu-HU" baseline="0" dirty="0" err="1"/>
              <a:t>up</a:t>
            </a:r>
            <a:r>
              <a:rPr lang="hu-HU" baseline="0" dirty="0"/>
              <a:t> </a:t>
            </a:r>
            <a:r>
              <a:rPr lang="hu-HU" baseline="0" dirty="0" err="1"/>
              <a:t>inter-cloud</a:t>
            </a:r>
            <a:r>
              <a:rPr lang="hu-HU" baseline="0" dirty="0"/>
              <a:t> </a:t>
            </a:r>
            <a:r>
              <a:rPr lang="hu-HU" baseline="0" dirty="0" err="1"/>
              <a:t>data</a:t>
            </a:r>
            <a:r>
              <a:rPr lang="hu-HU" baseline="0" dirty="0"/>
              <a:t> end-</a:t>
            </a:r>
            <a:r>
              <a:rPr lang="hu-HU" baseline="0" dirty="0" err="1"/>
              <a:t>to</a:t>
            </a:r>
            <a:r>
              <a:rPr lang="hu-HU" baseline="0" dirty="0"/>
              <a:t>-end </a:t>
            </a:r>
            <a:r>
              <a:rPr lang="hu-HU" baseline="0" dirty="0" err="1"/>
              <a:t>path</a:t>
            </a:r>
            <a:r>
              <a:rPr lang="hu-HU" baseline="0" dirty="0"/>
              <a:t>. 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7E119-AC32-7C43-92C9-3405515D8931}" type="slidenum">
              <a:rPr lang="sv-SE" smtClean="0"/>
              <a:pPr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806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Sys</a:t>
            </a:r>
            <a:r>
              <a:rPr lang="hu-HU" dirty="0"/>
              <a:t> &amp; Service hierarchiához illeszkedően</a:t>
            </a:r>
            <a:r>
              <a:rPr lang="hu-HU" baseline="0" dirty="0"/>
              <a:t> definiáltuk az X.509 </a:t>
            </a:r>
            <a:r>
              <a:rPr lang="hu-HU" baseline="0" dirty="0" err="1"/>
              <a:t>cert</a:t>
            </a:r>
            <a:r>
              <a:rPr lang="hu-HU" baseline="0" dirty="0"/>
              <a:t> struktúrát. </a:t>
            </a:r>
          </a:p>
          <a:p>
            <a:r>
              <a:rPr lang="hu-HU" baseline="0" dirty="0"/>
              <a:t>Ezt a CN-</a:t>
            </a:r>
            <a:r>
              <a:rPr lang="hu-HU" baseline="0" dirty="0" err="1"/>
              <a:t>ben</a:t>
            </a:r>
            <a:r>
              <a:rPr lang="hu-HU" baseline="0" dirty="0"/>
              <a:t> implementáltuk és az </a:t>
            </a:r>
            <a:r>
              <a:rPr lang="hu-HU" baseline="0" dirty="0" err="1"/>
              <a:t>Authorization</a:t>
            </a:r>
            <a:r>
              <a:rPr lang="hu-HU" baseline="0" dirty="0"/>
              <a:t> System-re bíznánk a CA feladatkört. Jelenleg azonban manuális </a:t>
            </a:r>
            <a:r>
              <a:rPr lang="hu-HU" baseline="0" dirty="0" err="1"/>
              <a:t>cert</a:t>
            </a:r>
            <a:r>
              <a:rPr lang="hu-HU" baseline="0" dirty="0"/>
              <a:t> generálás van, mert ez egy </a:t>
            </a:r>
            <a:r>
              <a:rPr lang="hu-HU" baseline="0" dirty="0" err="1"/>
              <a:t>bootstrapping</a:t>
            </a:r>
            <a:r>
              <a:rPr lang="hu-HU" baseline="0" dirty="0"/>
              <a:t> folyamat része. </a:t>
            </a:r>
          </a:p>
          <a:p>
            <a:r>
              <a:rPr lang="hu-HU" baseline="0" dirty="0" err="1"/>
              <a:t>Implementation</a:t>
            </a:r>
            <a:r>
              <a:rPr lang="hu-HU" baseline="0" dirty="0"/>
              <a:t> </a:t>
            </a:r>
            <a:r>
              <a:rPr lang="hu-HU" baseline="0" dirty="0" err="1"/>
              <a:t>benefits</a:t>
            </a:r>
            <a:endParaRPr lang="hu-HU" baseline="0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7E119-AC32-7C43-92C9-3405515D8931}" type="slidenum">
              <a:rPr lang="sv-SE" smtClean="0"/>
              <a:pPr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4038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7E119-AC32-7C43-92C9-3405515D8931}" type="slidenum">
              <a:rPr lang="sv-SE" smtClean="0"/>
              <a:pPr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0927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7E119-AC32-7C43-92C9-3405515D8931}" type="slidenum">
              <a:rPr lang="sv-SE" smtClean="0"/>
              <a:pPr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1099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7E119-AC32-7C43-92C9-3405515D8931}" type="slidenum">
              <a:rPr lang="sv-SE" smtClean="0"/>
              <a:pPr/>
              <a:t>31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523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head fir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5"/>
            <a:ext cx="9129392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9890" y="1280403"/>
            <a:ext cx="7517808" cy="2690944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2223" y="20616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B98CBB09-16E9-0F49-B01A-46A60E72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Platshållare för text 17"/>
          <p:cNvSpPr>
            <a:spLocks noGrp="1"/>
          </p:cNvSpPr>
          <p:nvPr>
            <p:ph type="body" sz="quarter" idx="10" hasCustomPrompt="1"/>
          </p:nvPr>
        </p:nvSpPr>
        <p:spPr>
          <a:xfrm>
            <a:off x="426599" y="4678427"/>
            <a:ext cx="4596289" cy="22968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0" indent="0">
              <a:buNone/>
              <a:defRPr sz="1200">
                <a:solidFill>
                  <a:srgbClr val="FFFFFF"/>
                </a:solidFill>
              </a:defRPr>
            </a:lvl2pPr>
            <a:lvl3pPr marL="0" indent="0">
              <a:buNone/>
              <a:defRPr sz="1000">
                <a:solidFill>
                  <a:srgbClr val="FFFFFF"/>
                </a:solidFill>
              </a:defRPr>
            </a:lvl3pPr>
            <a:lvl4pPr marL="1371600" indent="0">
              <a:buNone/>
              <a:defRPr sz="1200">
                <a:solidFill>
                  <a:srgbClr val="FFFFFF"/>
                </a:solidFill>
              </a:defRPr>
            </a:lvl4pPr>
            <a:lvl5pPr marL="1828800" indent="0">
              <a:buNone/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sv-SE" dirty="0" err="1"/>
              <a:t>Name</a:t>
            </a:r>
            <a:endParaRPr lang="sv-SE" dirty="0"/>
          </a:p>
        </p:txBody>
      </p:sp>
      <p:sp>
        <p:nvSpPr>
          <p:cNvPr id="19" name="textruta 18"/>
          <p:cNvSpPr txBox="1"/>
          <p:nvPr userDrawn="1"/>
        </p:nvSpPr>
        <p:spPr>
          <a:xfrm>
            <a:off x="431804" y="5168258"/>
            <a:ext cx="3966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 err="1">
                <a:solidFill>
                  <a:srgbClr val="FFFFFF"/>
                </a:solidFill>
              </a:rPr>
              <a:t>www.arrowhead.eu</a:t>
            </a:r>
            <a:endParaRPr lang="sv-SE" sz="800" dirty="0">
              <a:solidFill>
                <a:srgbClr val="FFFFFF"/>
              </a:solidFill>
            </a:endParaRPr>
          </a:p>
        </p:txBody>
      </p:sp>
      <p:sp>
        <p:nvSpPr>
          <p:cNvPr id="23" name="Platshållare för text 17"/>
          <p:cNvSpPr>
            <a:spLocks noGrp="1"/>
          </p:cNvSpPr>
          <p:nvPr>
            <p:ph type="body" sz="quarter" idx="12" hasCustomPrompt="1"/>
          </p:nvPr>
        </p:nvSpPr>
        <p:spPr>
          <a:xfrm>
            <a:off x="426599" y="4918647"/>
            <a:ext cx="4596289" cy="171761"/>
          </a:xfrm>
          <a:prstGeom prst="rect">
            <a:avLst/>
          </a:prstGeom>
        </p:spPr>
        <p:txBody>
          <a:bodyPr vert="horz" tIns="0" bIns="0"/>
          <a:lstStyle>
            <a:lvl1pPr marL="0" indent="0">
              <a:buNone/>
              <a:defRPr sz="1000">
                <a:solidFill>
                  <a:srgbClr val="FFFFFF"/>
                </a:solidFill>
              </a:defRPr>
            </a:lvl1pPr>
            <a:lvl2pPr marL="0" indent="0">
              <a:buNone/>
              <a:defRPr sz="1200">
                <a:solidFill>
                  <a:srgbClr val="FFFFFF"/>
                </a:solidFill>
              </a:defRPr>
            </a:lvl2pPr>
            <a:lvl3pPr marL="0" indent="0">
              <a:buNone/>
              <a:defRPr sz="1000">
                <a:solidFill>
                  <a:srgbClr val="FFFFFF"/>
                </a:solidFill>
              </a:defRPr>
            </a:lvl3pPr>
            <a:lvl4pPr marL="1371600" indent="0">
              <a:buNone/>
              <a:defRPr sz="1200">
                <a:solidFill>
                  <a:srgbClr val="FFFFFF"/>
                </a:solidFill>
              </a:defRPr>
            </a:lvl4pPr>
            <a:lvl5pPr marL="1828800" indent="0">
              <a:buNone/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24" name="Platshållare för text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8055" y="5090409"/>
            <a:ext cx="4594834" cy="150944"/>
          </a:xfrm>
          <a:prstGeom prst="rect">
            <a:avLst/>
          </a:prstGeom>
        </p:spPr>
        <p:txBody>
          <a:bodyPr vert="horz" tIns="0" bIns="0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FFFFFF"/>
                </a:solidFill>
              </a:defRPr>
            </a:lvl1pPr>
            <a:lvl2pPr marL="0" indent="0">
              <a:buNone/>
              <a:defRPr sz="1200">
                <a:solidFill>
                  <a:srgbClr val="FFFFFF"/>
                </a:solidFill>
              </a:defRPr>
            </a:lvl2pPr>
            <a:lvl3pPr marL="0" indent="0">
              <a:buNone/>
              <a:defRPr sz="1000">
                <a:solidFill>
                  <a:srgbClr val="FFFFFF"/>
                </a:solidFill>
              </a:defRPr>
            </a:lvl3pPr>
            <a:lvl4pPr marL="1371600" indent="0">
              <a:buNone/>
              <a:defRPr sz="1200">
                <a:solidFill>
                  <a:srgbClr val="FFFFFF"/>
                </a:solidFill>
              </a:defRPr>
            </a:lvl4pPr>
            <a:lvl5pPr marL="1828800" indent="0">
              <a:buNone/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sv-SE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255409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head 1 colum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799890" y="598566"/>
            <a:ext cx="7444935" cy="520492"/>
          </a:xfrm>
          <a:prstGeom prst="rect">
            <a:avLst/>
          </a:prstGeom>
        </p:spPr>
        <p:txBody>
          <a:bodyPr vert="horz"/>
          <a:lstStyle>
            <a:lvl1pPr algn="l">
              <a:defRPr sz="3600" baseline="0"/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10" hasCustomPrompt="1"/>
          </p:nvPr>
        </p:nvSpPr>
        <p:spPr>
          <a:xfrm>
            <a:off x="799890" y="1185152"/>
            <a:ext cx="7444935" cy="3853209"/>
          </a:xfrm>
          <a:prstGeom prst="rect">
            <a:avLst/>
          </a:prstGeom>
        </p:spPr>
        <p:txBody>
          <a:bodyPr vert="horz"/>
          <a:lstStyle>
            <a:lvl1pPr marL="268288" indent="-268288">
              <a:buFontTx/>
              <a:buNone/>
              <a:defRPr sz="2000"/>
            </a:lvl1pPr>
            <a:lvl2pPr marL="742950" indent="-285750">
              <a:buFont typeface="Arial"/>
              <a:buChar char="•"/>
              <a:defRPr sz="1800"/>
            </a:lvl2pPr>
            <a:lvl3pPr>
              <a:defRPr sz="1600"/>
            </a:lvl3pPr>
            <a:lvl4pPr marL="1600200" indent="-228600">
              <a:buFont typeface="Arial"/>
              <a:buChar char="•"/>
              <a:defRPr sz="1400"/>
            </a:lvl4pPr>
            <a:lvl5pPr marL="2057400" indent="-228600">
              <a:buFont typeface="Arial"/>
              <a:buChar char="•"/>
              <a:defRPr sz="1200" baseline="0"/>
            </a:lvl5pPr>
          </a:lstStyle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edit</a:t>
            </a:r>
            <a:r>
              <a:rPr lang="sv-SE" dirty="0"/>
              <a:t> text</a:t>
            </a:r>
          </a:p>
          <a:p>
            <a:pPr lvl="1"/>
            <a:r>
              <a:rPr lang="sv-SE" dirty="0"/>
              <a:t>Second </a:t>
            </a:r>
            <a:r>
              <a:rPr lang="sv-SE" dirty="0" err="1"/>
              <a:t>level</a:t>
            </a:r>
            <a:endParaRPr lang="sv-SE" dirty="0"/>
          </a:p>
          <a:p>
            <a:pPr lvl="2"/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3"/>
            <a:r>
              <a:rPr lang="sv-SE" dirty="0" err="1"/>
              <a:t>Fourth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textruta 4"/>
          <p:cNvSpPr txBox="1"/>
          <p:nvPr userDrawn="1"/>
        </p:nvSpPr>
        <p:spPr>
          <a:xfrm>
            <a:off x="374549" y="5168258"/>
            <a:ext cx="3966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 err="1">
                <a:solidFill>
                  <a:schemeClr val="tx1"/>
                </a:solidFill>
              </a:rPr>
              <a:t>www.arrowhead.eu</a:t>
            </a:r>
            <a:endParaRPr lang="sv-SE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319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head 2 colum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1"/>
          <p:cNvSpPr>
            <a:spLocks noGrp="1"/>
          </p:cNvSpPr>
          <p:nvPr>
            <p:ph type="title" hasCustomPrompt="1"/>
          </p:nvPr>
        </p:nvSpPr>
        <p:spPr>
          <a:xfrm>
            <a:off x="799890" y="598566"/>
            <a:ext cx="7444935" cy="520492"/>
          </a:xfrm>
          <a:prstGeom prst="rect">
            <a:avLst/>
          </a:prstGeom>
        </p:spPr>
        <p:txBody>
          <a:bodyPr vert="horz"/>
          <a:lstStyle>
            <a:lvl1pPr algn="l">
              <a:defRPr sz="3600"/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4" name="Platshållare för innehåll 5"/>
          <p:cNvSpPr>
            <a:spLocks noGrp="1"/>
          </p:cNvSpPr>
          <p:nvPr>
            <p:ph sz="quarter" idx="10" hasCustomPrompt="1"/>
          </p:nvPr>
        </p:nvSpPr>
        <p:spPr>
          <a:xfrm>
            <a:off x="799890" y="1185152"/>
            <a:ext cx="3645237" cy="3853209"/>
          </a:xfrm>
          <a:prstGeom prst="rect">
            <a:avLst/>
          </a:prstGeom>
        </p:spPr>
        <p:txBody>
          <a:bodyPr vert="horz"/>
          <a:lstStyle>
            <a:lvl1pPr marL="268288" indent="-268288">
              <a:buFont typeface="Arial" pitchFamily="34" charset="0"/>
              <a:buNone/>
              <a:defRPr sz="2000" baseline="0"/>
            </a:lvl1pPr>
            <a:lvl2pPr marL="742950" indent="-285750">
              <a:buFont typeface="Arial"/>
              <a:buChar char="•"/>
              <a:defRPr sz="1800"/>
            </a:lvl2pPr>
            <a:lvl3pPr>
              <a:defRPr sz="1600"/>
            </a:lvl3pPr>
            <a:lvl4pPr marL="1600200" indent="-228600">
              <a:buFont typeface="Arial"/>
              <a:buChar char="•"/>
              <a:defRPr sz="1400"/>
            </a:lvl4pPr>
            <a:lvl5pPr marL="2057400" indent="-228600">
              <a:buFont typeface="Arial"/>
              <a:buChar char="•"/>
              <a:defRPr sz="1200" baseline="0"/>
            </a:lvl5pPr>
          </a:lstStyle>
          <a:p>
            <a:pPr lvl="0"/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text</a:t>
            </a:r>
          </a:p>
          <a:p>
            <a:pPr lvl="1"/>
            <a:r>
              <a:rPr lang="sv-SE" dirty="0"/>
              <a:t>Second </a:t>
            </a:r>
            <a:r>
              <a:rPr lang="sv-SE" dirty="0" err="1"/>
              <a:t>level</a:t>
            </a:r>
            <a:endParaRPr lang="sv-SE" dirty="0"/>
          </a:p>
          <a:p>
            <a:pPr lvl="2"/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3"/>
            <a:r>
              <a:rPr lang="sv-SE" dirty="0" err="1"/>
              <a:t>Fourth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</p:txBody>
      </p:sp>
      <p:sp>
        <p:nvSpPr>
          <p:cNvPr id="5" name="Platshållare för innehåll 5"/>
          <p:cNvSpPr>
            <a:spLocks noGrp="1"/>
          </p:cNvSpPr>
          <p:nvPr>
            <p:ph sz="quarter" idx="11" hasCustomPrompt="1"/>
          </p:nvPr>
        </p:nvSpPr>
        <p:spPr>
          <a:xfrm>
            <a:off x="4604793" y="1185152"/>
            <a:ext cx="3645237" cy="3853209"/>
          </a:xfrm>
          <a:prstGeom prst="rect">
            <a:avLst/>
          </a:prstGeom>
        </p:spPr>
        <p:txBody>
          <a:bodyPr vert="horz"/>
          <a:lstStyle>
            <a:lvl1pPr marL="268288" indent="-268288">
              <a:buFont typeface="Arial" pitchFamily="34" charset="0"/>
              <a:buNone/>
              <a:defRPr sz="2000" baseline="0"/>
            </a:lvl1pPr>
            <a:lvl2pPr marL="742950" indent="-285750">
              <a:buFont typeface="Arial"/>
              <a:buChar char="•"/>
              <a:defRPr sz="1800" baseline="0"/>
            </a:lvl2pPr>
            <a:lvl3pPr>
              <a:defRPr sz="1600"/>
            </a:lvl3pPr>
            <a:lvl4pPr marL="1600200" indent="-228600">
              <a:buFont typeface="Arial"/>
              <a:buChar char="•"/>
              <a:defRPr sz="1400"/>
            </a:lvl4pPr>
            <a:lvl5pPr marL="2057400" indent="-228600">
              <a:buFont typeface="Arial"/>
              <a:buChar char="•"/>
              <a:defRPr sz="1200"/>
            </a:lvl5pPr>
          </a:lstStyle>
          <a:p>
            <a:pPr lvl="0"/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text</a:t>
            </a:r>
          </a:p>
          <a:p>
            <a:pPr lvl="1"/>
            <a:r>
              <a:rPr lang="sv-SE" dirty="0"/>
              <a:t>Second </a:t>
            </a:r>
            <a:r>
              <a:rPr lang="sv-SE" dirty="0" err="1"/>
              <a:t>level</a:t>
            </a:r>
            <a:endParaRPr lang="sv-SE" dirty="0"/>
          </a:p>
          <a:p>
            <a:pPr lvl="2"/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3"/>
            <a:r>
              <a:rPr lang="sv-SE" dirty="0" err="1"/>
              <a:t>Fourth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</p:txBody>
      </p:sp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textruta 5"/>
          <p:cNvSpPr txBox="1"/>
          <p:nvPr userDrawn="1"/>
        </p:nvSpPr>
        <p:spPr>
          <a:xfrm>
            <a:off x="374549" y="5168258"/>
            <a:ext cx="3966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 err="1">
                <a:solidFill>
                  <a:schemeClr val="tx1"/>
                </a:solidFill>
              </a:rPr>
              <a:t>www.arrowhead.eu</a:t>
            </a:r>
            <a:endParaRPr lang="sv-SE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645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head_2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arrowhead powerpointmall_NY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9775"/>
            <a:ext cx="9145008" cy="5724775"/>
          </a:xfrm>
          <a:prstGeom prst="rect">
            <a:avLst/>
          </a:prstGeom>
        </p:spPr>
      </p:pic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939B3E-C388-DC4F-B31A-4B360DF27421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5" name="textruta 4"/>
          <p:cNvSpPr txBox="1"/>
          <p:nvPr userDrawn="1"/>
        </p:nvSpPr>
        <p:spPr>
          <a:xfrm>
            <a:off x="374549" y="5168258"/>
            <a:ext cx="3966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 err="1">
                <a:solidFill>
                  <a:srgbClr val="FFFFFF"/>
                </a:solidFill>
              </a:rPr>
              <a:t>www.arrowhead.eu</a:t>
            </a:r>
            <a:endParaRPr lang="sv-SE" sz="800" dirty="0">
              <a:solidFill>
                <a:srgbClr val="FFFFFF"/>
              </a:solidFill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title" hasCustomPrompt="1"/>
          </p:nvPr>
        </p:nvSpPr>
        <p:spPr>
          <a:xfrm>
            <a:off x="799890" y="916071"/>
            <a:ext cx="7444935" cy="520492"/>
          </a:xfrm>
          <a:prstGeom prst="rect">
            <a:avLst/>
          </a:prstGeom>
        </p:spPr>
        <p:txBody>
          <a:bodyPr vert="horz"/>
          <a:lstStyle>
            <a:lvl1pPr algn="l">
              <a:defRPr sz="3600" baseline="0">
                <a:solidFill>
                  <a:srgbClr val="FFFFFF"/>
                </a:solidFill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7" name="Platshållare för innehåll 5"/>
          <p:cNvSpPr>
            <a:spLocks noGrp="1"/>
          </p:cNvSpPr>
          <p:nvPr>
            <p:ph sz="quarter" idx="11" hasCustomPrompt="1"/>
          </p:nvPr>
        </p:nvSpPr>
        <p:spPr>
          <a:xfrm>
            <a:off x="799890" y="1502657"/>
            <a:ext cx="7444935" cy="3853209"/>
          </a:xfrm>
          <a:prstGeom prst="rect">
            <a:avLst/>
          </a:prstGeom>
        </p:spPr>
        <p:txBody>
          <a:bodyPr vert="horz"/>
          <a:lstStyle>
            <a:lvl1pPr marL="268288" indent="-268288">
              <a:buFont typeface="Arial" pitchFamily="34" charset="0"/>
              <a:buNone/>
              <a:defRPr sz="2000">
                <a:solidFill>
                  <a:srgbClr val="FFFFFF"/>
                </a:solidFill>
              </a:defRPr>
            </a:lvl1pPr>
            <a:lvl2pPr marL="742950" indent="-285750">
              <a:buFont typeface="Arial"/>
              <a:buChar char="•"/>
              <a:defRPr sz="18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 marL="1600200" indent="-228600">
              <a:buFont typeface="Arial"/>
              <a:buChar char="•"/>
              <a:defRPr sz="1400">
                <a:solidFill>
                  <a:srgbClr val="FFFFFF"/>
                </a:solidFill>
              </a:defRPr>
            </a:lvl4pPr>
            <a:lvl5pPr marL="2057400" indent="-228600">
              <a:buFont typeface="Arial"/>
              <a:buChar char="•"/>
              <a:defRPr sz="1200" baseline="0">
                <a:solidFill>
                  <a:srgbClr val="FFFFFF"/>
                </a:solidFill>
              </a:defRPr>
            </a:lvl5pPr>
          </a:lstStyle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edit</a:t>
            </a:r>
            <a:r>
              <a:rPr lang="sv-SE" dirty="0"/>
              <a:t> text</a:t>
            </a:r>
          </a:p>
          <a:p>
            <a:pPr lvl="1"/>
            <a:r>
              <a:rPr lang="sv-SE" dirty="0"/>
              <a:t>Second </a:t>
            </a:r>
            <a:r>
              <a:rPr lang="sv-SE" dirty="0" err="1"/>
              <a:t>level</a:t>
            </a:r>
            <a:endParaRPr lang="sv-SE" dirty="0"/>
          </a:p>
          <a:p>
            <a:pPr lvl="2"/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3"/>
            <a:r>
              <a:rPr lang="sv-SE" dirty="0" err="1"/>
              <a:t>Fourth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9750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head_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arrowhead powerpointmall_NY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9775"/>
            <a:ext cx="9145008" cy="5724775"/>
          </a:xfrm>
          <a:prstGeom prst="rect">
            <a:avLst/>
          </a:prstGeom>
        </p:spPr>
      </p:pic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939B3E-C388-DC4F-B31A-4B360DF27421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5" name="textruta 4"/>
          <p:cNvSpPr txBox="1"/>
          <p:nvPr userDrawn="1"/>
        </p:nvSpPr>
        <p:spPr>
          <a:xfrm>
            <a:off x="374549" y="5168258"/>
            <a:ext cx="3966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 err="1">
                <a:solidFill>
                  <a:srgbClr val="FFFFFF"/>
                </a:solidFill>
              </a:rPr>
              <a:t>www.arrowhead.eu</a:t>
            </a:r>
            <a:endParaRPr lang="sv-SE" sz="800" dirty="0">
              <a:solidFill>
                <a:srgbClr val="FFFFFF"/>
              </a:solidFill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title" hasCustomPrompt="1"/>
          </p:nvPr>
        </p:nvSpPr>
        <p:spPr>
          <a:xfrm>
            <a:off x="799890" y="916071"/>
            <a:ext cx="7444935" cy="520492"/>
          </a:xfrm>
          <a:prstGeom prst="rect">
            <a:avLst/>
          </a:prstGeom>
        </p:spPr>
        <p:txBody>
          <a:bodyPr vert="horz"/>
          <a:lstStyle>
            <a:lvl1pPr algn="l">
              <a:defRPr sz="3600" baseline="0">
                <a:solidFill>
                  <a:srgbClr val="FFFFFF"/>
                </a:solidFill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7" name="Platshållare för innehåll 5"/>
          <p:cNvSpPr>
            <a:spLocks noGrp="1"/>
          </p:cNvSpPr>
          <p:nvPr>
            <p:ph sz="quarter" idx="11" hasCustomPrompt="1"/>
          </p:nvPr>
        </p:nvSpPr>
        <p:spPr>
          <a:xfrm>
            <a:off x="799890" y="1502657"/>
            <a:ext cx="3645237" cy="3853209"/>
          </a:xfrm>
          <a:prstGeom prst="rect">
            <a:avLst/>
          </a:prstGeom>
        </p:spPr>
        <p:txBody>
          <a:bodyPr vert="horz"/>
          <a:lstStyle>
            <a:lvl1pPr marL="268288" indent="-268288">
              <a:buFont typeface="Arial" pitchFamily="34" charset="0"/>
              <a:buNone/>
              <a:defRPr sz="2000">
                <a:solidFill>
                  <a:srgbClr val="FFFFFF"/>
                </a:solidFill>
              </a:defRPr>
            </a:lvl1pPr>
            <a:lvl2pPr marL="742950" indent="-285750">
              <a:buFont typeface="Arial"/>
              <a:buChar char="•"/>
              <a:defRPr sz="18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 marL="1600200" indent="-228600">
              <a:buFont typeface="Arial"/>
              <a:buChar char="•"/>
              <a:defRPr sz="1400">
                <a:solidFill>
                  <a:srgbClr val="FFFFFF"/>
                </a:solidFill>
              </a:defRPr>
            </a:lvl4pPr>
            <a:lvl5pPr marL="2057400" indent="-228600">
              <a:buFont typeface="Arial"/>
              <a:buChar char="•"/>
              <a:defRPr sz="1200" baseline="0">
                <a:solidFill>
                  <a:srgbClr val="FFFFFF"/>
                </a:solidFill>
              </a:defRPr>
            </a:lvl5pPr>
          </a:lstStyle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edit</a:t>
            </a:r>
            <a:r>
              <a:rPr lang="sv-SE" dirty="0"/>
              <a:t> text</a:t>
            </a:r>
          </a:p>
          <a:p>
            <a:pPr lvl="1"/>
            <a:r>
              <a:rPr lang="sv-SE" dirty="0"/>
              <a:t>Second </a:t>
            </a:r>
            <a:r>
              <a:rPr lang="sv-SE" dirty="0" err="1"/>
              <a:t>level</a:t>
            </a:r>
            <a:endParaRPr lang="sv-SE" dirty="0"/>
          </a:p>
          <a:p>
            <a:pPr lvl="2"/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3"/>
            <a:r>
              <a:rPr lang="sv-SE" dirty="0" err="1"/>
              <a:t>Fourth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</p:txBody>
      </p:sp>
      <p:sp>
        <p:nvSpPr>
          <p:cNvPr id="8" name="Platshållare för innehåll 5"/>
          <p:cNvSpPr>
            <a:spLocks noGrp="1"/>
          </p:cNvSpPr>
          <p:nvPr>
            <p:ph sz="quarter" idx="12" hasCustomPrompt="1"/>
          </p:nvPr>
        </p:nvSpPr>
        <p:spPr>
          <a:xfrm>
            <a:off x="4658534" y="1502657"/>
            <a:ext cx="3595581" cy="3853209"/>
          </a:xfrm>
          <a:prstGeom prst="rect">
            <a:avLst/>
          </a:prstGeom>
        </p:spPr>
        <p:txBody>
          <a:bodyPr vert="horz"/>
          <a:lstStyle>
            <a:lvl1pPr marL="268288" indent="-268288">
              <a:buFont typeface="Arial" pitchFamily="34" charset="0"/>
              <a:buNone/>
              <a:defRPr sz="2000">
                <a:solidFill>
                  <a:srgbClr val="FFFFFF"/>
                </a:solidFill>
              </a:defRPr>
            </a:lvl1pPr>
            <a:lvl2pPr marL="742950" indent="-285750">
              <a:buFont typeface="Arial"/>
              <a:buChar char="•"/>
              <a:defRPr sz="18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 marL="1600200" indent="-228600">
              <a:buFont typeface="Arial"/>
              <a:buChar char="•"/>
              <a:defRPr sz="1400">
                <a:solidFill>
                  <a:srgbClr val="FFFFFF"/>
                </a:solidFill>
              </a:defRPr>
            </a:lvl4pPr>
            <a:lvl5pPr marL="2057400" indent="-228600">
              <a:buFont typeface="Arial"/>
              <a:buChar char="•"/>
              <a:defRPr sz="1200" baseline="0">
                <a:solidFill>
                  <a:srgbClr val="FFFFFF"/>
                </a:solidFill>
              </a:defRPr>
            </a:lvl5pPr>
          </a:lstStyle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edit</a:t>
            </a:r>
            <a:r>
              <a:rPr lang="sv-SE" dirty="0"/>
              <a:t> text</a:t>
            </a:r>
          </a:p>
          <a:p>
            <a:pPr lvl="1"/>
            <a:r>
              <a:rPr lang="sv-SE" dirty="0"/>
              <a:t>Second </a:t>
            </a:r>
            <a:r>
              <a:rPr lang="sv-SE" dirty="0" err="1"/>
              <a:t>level</a:t>
            </a:r>
            <a:endParaRPr lang="sv-SE" dirty="0"/>
          </a:p>
          <a:p>
            <a:pPr lvl="2"/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3"/>
            <a:r>
              <a:rPr lang="sv-SE" dirty="0" err="1"/>
              <a:t>Fourth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1769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head_3 - 1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4" name="Bildobjekt 3" descr="arrowhead powerpointmall_NYA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6292"/>
            <a:ext cx="9155418" cy="5731292"/>
          </a:xfrm>
          <a:prstGeom prst="rect">
            <a:avLst/>
          </a:prstGeom>
        </p:spPr>
      </p:pic>
      <p:sp>
        <p:nvSpPr>
          <p:cNvPr id="5" name="textruta 4"/>
          <p:cNvSpPr txBox="1"/>
          <p:nvPr userDrawn="1"/>
        </p:nvSpPr>
        <p:spPr>
          <a:xfrm>
            <a:off x="374549" y="5168258"/>
            <a:ext cx="3966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 err="1">
                <a:solidFill>
                  <a:schemeClr val="tx1"/>
                </a:solidFill>
              </a:rPr>
              <a:t>www.arrowhead.eu</a:t>
            </a:r>
            <a:endParaRPr lang="sv-SE" sz="800" dirty="0">
              <a:solidFill>
                <a:schemeClr val="tx1"/>
              </a:solidFill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title" hasCustomPrompt="1"/>
          </p:nvPr>
        </p:nvSpPr>
        <p:spPr>
          <a:xfrm>
            <a:off x="799890" y="916071"/>
            <a:ext cx="7444935" cy="520492"/>
          </a:xfrm>
          <a:prstGeom prst="rect">
            <a:avLst/>
          </a:prstGeom>
        </p:spPr>
        <p:txBody>
          <a:bodyPr vert="horz"/>
          <a:lstStyle>
            <a:lvl1pPr algn="l"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7" name="Platshållare för innehåll 5"/>
          <p:cNvSpPr>
            <a:spLocks noGrp="1"/>
          </p:cNvSpPr>
          <p:nvPr>
            <p:ph sz="quarter" idx="12" hasCustomPrompt="1"/>
          </p:nvPr>
        </p:nvSpPr>
        <p:spPr>
          <a:xfrm>
            <a:off x="799890" y="1502657"/>
            <a:ext cx="7444935" cy="3853209"/>
          </a:xfrm>
          <a:prstGeom prst="rect">
            <a:avLst/>
          </a:prstGeom>
        </p:spPr>
        <p:txBody>
          <a:bodyPr vert="horz"/>
          <a:lstStyle>
            <a:lvl1pPr marL="268288" indent="-268288">
              <a:buFont typeface="Arial" pitchFamily="34" charset="0"/>
              <a:buNone/>
              <a:defRPr sz="2000">
                <a:solidFill>
                  <a:srgbClr val="000000"/>
                </a:solidFill>
              </a:defRPr>
            </a:lvl1pPr>
            <a:lvl2pPr marL="742950" indent="-285750">
              <a:buFont typeface="Arial"/>
              <a:buChar char="•"/>
              <a:defRPr sz="18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 marL="1600200" indent="-228600">
              <a:buFont typeface="Arial"/>
              <a:buChar char="•"/>
              <a:defRPr sz="1400">
                <a:solidFill>
                  <a:srgbClr val="000000"/>
                </a:solidFill>
              </a:defRPr>
            </a:lvl4pPr>
            <a:lvl5pPr marL="2057400" indent="-228600">
              <a:buFont typeface="Arial"/>
              <a:buChar char="•"/>
              <a:defRPr sz="1200"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text</a:t>
            </a:r>
          </a:p>
          <a:p>
            <a:pPr lvl="1"/>
            <a:r>
              <a:rPr lang="sv-SE" dirty="0"/>
              <a:t>Second </a:t>
            </a:r>
            <a:r>
              <a:rPr lang="sv-SE" dirty="0" err="1"/>
              <a:t>level</a:t>
            </a:r>
            <a:endParaRPr lang="sv-SE" dirty="0"/>
          </a:p>
          <a:p>
            <a:pPr lvl="2"/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3"/>
            <a:r>
              <a:rPr lang="sv-SE" dirty="0" err="1"/>
              <a:t>Fourth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3598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owhead_3 2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4" name="Bildobjekt 3" descr="arrowhead powerpointmall_NYA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6292"/>
            <a:ext cx="9155418" cy="5731292"/>
          </a:xfrm>
          <a:prstGeom prst="rect">
            <a:avLst/>
          </a:prstGeom>
        </p:spPr>
      </p:pic>
      <p:sp>
        <p:nvSpPr>
          <p:cNvPr id="5" name="textruta 4"/>
          <p:cNvSpPr txBox="1"/>
          <p:nvPr userDrawn="1"/>
        </p:nvSpPr>
        <p:spPr>
          <a:xfrm>
            <a:off x="374549" y="5168258"/>
            <a:ext cx="3966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 err="1">
                <a:solidFill>
                  <a:schemeClr val="tx1"/>
                </a:solidFill>
              </a:rPr>
              <a:t>www.arrowhead.eu</a:t>
            </a:r>
            <a:endParaRPr lang="sv-SE" sz="800" dirty="0">
              <a:solidFill>
                <a:schemeClr val="tx1"/>
              </a:solidFill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title" hasCustomPrompt="1"/>
          </p:nvPr>
        </p:nvSpPr>
        <p:spPr>
          <a:xfrm>
            <a:off x="799890" y="916071"/>
            <a:ext cx="7444935" cy="520492"/>
          </a:xfrm>
          <a:prstGeom prst="rect">
            <a:avLst/>
          </a:prstGeom>
        </p:spPr>
        <p:txBody>
          <a:bodyPr vert="horz"/>
          <a:lstStyle>
            <a:lvl1pPr algn="l"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sv-SE" dirty="0"/>
          </a:p>
        </p:txBody>
      </p:sp>
      <p:sp>
        <p:nvSpPr>
          <p:cNvPr id="8" name="Platshållare för innehåll 5"/>
          <p:cNvSpPr>
            <a:spLocks noGrp="1"/>
          </p:cNvSpPr>
          <p:nvPr>
            <p:ph sz="quarter" idx="12" hasCustomPrompt="1"/>
          </p:nvPr>
        </p:nvSpPr>
        <p:spPr>
          <a:xfrm>
            <a:off x="799890" y="1502657"/>
            <a:ext cx="3645237" cy="3853209"/>
          </a:xfrm>
          <a:prstGeom prst="rect">
            <a:avLst/>
          </a:prstGeom>
        </p:spPr>
        <p:txBody>
          <a:bodyPr vert="horz"/>
          <a:lstStyle>
            <a:lvl1pPr marL="268288" indent="-268288">
              <a:buFont typeface="Arial" pitchFamily="34" charset="0"/>
              <a:buNone/>
              <a:defRPr sz="2000">
                <a:solidFill>
                  <a:srgbClr val="000000"/>
                </a:solidFill>
              </a:defRPr>
            </a:lvl1pPr>
            <a:lvl2pPr marL="742950" indent="-285750">
              <a:buFont typeface="Arial"/>
              <a:buChar char="•"/>
              <a:defRPr sz="18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 marL="1600200" indent="-228600">
              <a:buFont typeface="Arial"/>
              <a:buChar char="•"/>
              <a:defRPr sz="1400">
                <a:solidFill>
                  <a:srgbClr val="000000"/>
                </a:solidFill>
              </a:defRPr>
            </a:lvl4pPr>
            <a:lvl5pPr marL="2057400" indent="-228600">
              <a:buFont typeface="Arial"/>
              <a:buChar char="•"/>
              <a:defRPr sz="1200"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edit</a:t>
            </a:r>
            <a:r>
              <a:rPr lang="sv-SE" dirty="0"/>
              <a:t> text</a:t>
            </a:r>
          </a:p>
          <a:p>
            <a:pPr lvl="1"/>
            <a:r>
              <a:rPr lang="sv-SE" dirty="0"/>
              <a:t>Second </a:t>
            </a:r>
            <a:r>
              <a:rPr lang="sv-SE" dirty="0" err="1"/>
              <a:t>level</a:t>
            </a:r>
            <a:endParaRPr lang="sv-SE" dirty="0"/>
          </a:p>
          <a:p>
            <a:pPr lvl="2"/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3"/>
            <a:r>
              <a:rPr lang="sv-SE" dirty="0" err="1"/>
              <a:t>Fourth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</p:txBody>
      </p:sp>
      <p:sp>
        <p:nvSpPr>
          <p:cNvPr id="9" name="Platshållare för innehåll 5"/>
          <p:cNvSpPr>
            <a:spLocks noGrp="1"/>
          </p:cNvSpPr>
          <p:nvPr>
            <p:ph sz="quarter" idx="13" hasCustomPrompt="1"/>
          </p:nvPr>
        </p:nvSpPr>
        <p:spPr>
          <a:xfrm>
            <a:off x="4658534" y="1502657"/>
            <a:ext cx="3595581" cy="3853209"/>
          </a:xfrm>
          <a:prstGeom prst="rect">
            <a:avLst/>
          </a:prstGeom>
        </p:spPr>
        <p:txBody>
          <a:bodyPr vert="horz"/>
          <a:lstStyle>
            <a:lvl1pPr marL="268288" indent="-268288">
              <a:buFont typeface="Arial" pitchFamily="34" charset="0"/>
              <a:buNone/>
              <a:defRPr sz="2000">
                <a:solidFill>
                  <a:srgbClr val="000000"/>
                </a:solidFill>
              </a:defRPr>
            </a:lvl1pPr>
            <a:lvl2pPr marL="742950" indent="-285750">
              <a:buFont typeface="Arial"/>
              <a:buChar char="•"/>
              <a:defRPr sz="18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 marL="1600200" indent="-228600">
              <a:buFont typeface="Arial"/>
              <a:buChar char="•"/>
              <a:defRPr sz="1400">
                <a:solidFill>
                  <a:srgbClr val="000000"/>
                </a:solidFill>
              </a:defRPr>
            </a:lvl4pPr>
            <a:lvl5pPr marL="2057400" indent="-228600">
              <a:buFont typeface="Arial"/>
              <a:buChar char="•"/>
              <a:defRPr sz="1200"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edit</a:t>
            </a:r>
            <a:r>
              <a:rPr lang="sv-SE" dirty="0"/>
              <a:t> text</a:t>
            </a:r>
          </a:p>
          <a:p>
            <a:pPr lvl="1"/>
            <a:r>
              <a:rPr lang="sv-SE" dirty="0"/>
              <a:t>Second </a:t>
            </a:r>
            <a:r>
              <a:rPr lang="sv-SE" dirty="0" err="1"/>
              <a:t>level</a:t>
            </a:r>
            <a:endParaRPr lang="sv-SE" dirty="0"/>
          </a:p>
          <a:p>
            <a:pPr lvl="2"/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3"/>
            <a:r>
              <a:rPr lang="sv-SE" dirty="0" err="1"/>
              <a:t>Fourth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84691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808249" y="160234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39B3E-C388-DC4F-B31A-4B360DF27421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1215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3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" y="1280403"/>
            <a:ext cx="8915822" cy="2690944"/>
          </a:xfrm>
        </p:spPr>
        <p:txBody>
          <a:bodyPr/>
          <a:lstStyle/>
          <a:p>
            <a:pPr algn="ctr"/>
            <a:r>
              <a:rPr lang="hu-HU" sz="3400" dirty="0"/>
              <a:t>AAA in </a:t>
            </a:r>
            <a:r>
              <a:rPr lang="hu-HU" sz="3400" dirty="0" err="1"/>
              <a:t>Arrowhead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quarter" idx="10"/>
          </p:nvPr>
        </p:nvSpPr>
        <p:spPr>
          <a:xfrm>
            <a:off x="210699" y="3303459"/>
            <a:ext cx="3462804" cy="1763356"/>
          </a:xfrm>
        </p:spPr>
        <p:txBody>
          <a:bodyPr/>
          <a:lstStyle/>
          <a:p>
            <a:r>
              <a:rPr lang="hu-HU" sz="2000" dirty="0"/>
              <a:t>Hegedűs Csaba (hegeduscs@aitia.ai)</a:t>
            </a:r>
          </a:p>
          <a:p>
            <a:r>
              <a:rPr lang="hu-HU" sz="2000" dirty="0" err="1"/>
              <a:t>Plósz</a:t>
            </a:r>
            <a:r>
              <a:rPr lang="hu-HU" sz="2000" dirty="0"/>
              <a:t> Sándor </a:t>
            </a:r>
          </a:p>
          <a:p>
            <a:r>
              <a:rPr lang="hu-HU" sz="2000" dirty="0"/>
              <a:t>Pál Varga</a:t>
            </a:r>
          </a:p>
          <a:p>
            <a:r>
              <a:rPr lang="hu-HU" sz="2000" dirty="0"/>
              <a:t>Gábor Soós</a:t>
            </a:r>
          </a:p>
          <a:p>
            <a:endParaRPr lang="hu-HU" sz="2000" dirty="0"/>
          </a:p>
          <a:p>
            <a:endParaRPr lang="sv-SE" sz="2000" dirty="0"/>
          </a:p>
        </p:txBody>
      </p:sp>
      <p:sp>
        <p:nvSpPr>
          <p:cNvPr id="5" name="Platshållare för text 3">
            <a:extLst>
              <a:ext uri="{FF2B5EF4-FFF2-40B4-BE49-F238E27FC236}">
                <a16:creationId xmlns:a16="http://schemas.microsoft.com/office/drawing/2014/main" id="{B62E4A86-1041-4CDE-AB2A-AD3BE8FD4C21}"/>
              </a:ext>
            </a:extLst>
          </p:cNvPr>
          <p:cNvSpPr txBox="1">
            <a:spLocks/>
          </p:cNvSpPr>
          <p:nvPr/>
        </p:nvSpPr>
        <p:spPr>
          <a:xfrm>
            <a:off x="5390984" y="3235796"/>
            <a:ext cx="2464904" cy="1471102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dirty="0"/>
              <a:t>AITIA Inc.</a:t>
            </a:r>
          </a:p>
          <a:p>
            <a:r>
              <a:rPr lang="hu-HU" sz="2000" dirty="0"/>
              <a:t>Budapest University of </a:t>
            </a:r>
            <a:r>
              <a:rPr lang="hu-HU" sz="2000" dirty="0" err="1"/>
              <a:t>Technology</a:t>
            </a:r>
            <a:endParaRPr lang="hu-HU" sz="2000" dirty="0"/>
          </a:p>
          <a:p>
            <a:endParaRPr lang="hu-HU" sz="2000" dirty="0"/>
          </a:p>
          <a:p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4193741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326417" y="7476"/>
            <a:ext cx="7444935" cy="520492"/>
          </a:xfrm>
        </p:spPr>
        <p:txBody>
          <a:bodyPr/>
          <a:lstStyle/>
          <a:p>
            <a:r>
              <a:rPr lang="hu-HU" dirty="0"/>
              <a:t>G3.2 </a:t>
            </a:r>
            <a:r>
              <a:rPr lang="hu-HU" dirty="0" err="1"/>
              <a:t>uses</a:t>
            </a:r>
            <a:r>
              <a:rPr lang="hu-HU" dirty="0"/>
              <a:t> X.509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0"/>
          </p:nvPr>
        </p:nvSpPr>
        <p:spPr>
          <a:xfrm>
            <a:off x="-48855" y="545545"/>
            <a:ext cx="8167137" cy="38532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Private</a:t>
            </a:r>
            <a:r>
              <a:rPr lang="hu-HU" dirty="0"/>
              <a:t> and Public </a:t>
            </a:r>
            <a:r>
              <a:rPr lang="hu-HU" dirty="0" err="1"/>
              <a:t>keys</a:t>
            </a:r>
            <a:r>
              <a:rPr lang="hu-HU" dirty="0"/>
              <a:t> (PKI!)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Trust</a:t>
            </a:r>
            <a:r>
              <a:rPr lang="hu-HU" dirty="0"/>
              <a:t> </a:t>
            </a:r>
            <a:r>
              <a:rPr lang="hu-HU" dirty="0" err="1"/>
              <a:t>stores</a:t>
            </a:r>
            <a:r>
              <a:rPr lang="hu-HU" dirty="0"/>
              <a:t> and </a:t>
            </a:r>
            <a:r>
              <a:rPr lang="hu-HU" dirty="0" err="1"/>
              <a:t>key</a:t>
            </a:r>
            <a:r>
              <a:rPr lang="hu-HU" dirty="0"/>
              <a:t> </a:t>
            </a:r>
            <a:r>
              <a:rPr lang="hu-HU" dirty="0" err="1"/>
              <a:t>stores</a:t>
            </a:r>
            <a:r>
              <a:rPr lang="hu-HU" dirty="0"/>
              <a:t> </a:t>
            </a:r>
            <a:r>
              <a:rPr lang="hu-HU" dirty="0" err="1"/>
              <a:t>within</a:t>
            </a:r>
            <a:r>
              <a:rPr lang="hu-HU" dirty="0"/>
              <a:t> Systems </a:t>
            </a:r>
            <a:r>
              <a:rPr lang="hu-HU" dirty="0" err="1"/>
              <a:t>set</a:t>
            </a:r>
            <a:r>
              <a:rPr lang="hu-HU" dirty="0"/>
              <a:t> </a:t>
            </a:r>
            <a:r>
              <a:rPr lang="hu-HU" dirty="0" err="1"/>
              <a:t>up</a:t>
            </a:r>
            <a:r>
              <a:rPr lang="hu-HU" dirty="0"/>
              <a:t> in an </a:t>
            </a:r>
            <a:r>
              <a:rPr lang="hu-HU" dirty="0" err="1"/>
              <a:t>Arrowhead</a:t>
            </a:r>
            <a:r>
              <a:rPr lang="hu-HU" dirty="0"/>
              <a:t> </a:t>
            </a:r>
            <a:r>
              <a:rPr lang="hu-HU" dirty="0" err="1"/>
              <a:t>way</a:t>
            </a: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b="1" dirty="0" err="1"/>
              <a:t>Arrowhead</a:t>
            </a:r>
            <a:r>
              <a:rPr lang="hu-HU" b="1" dirty="0"/>
              <a:t> </a:t>
            </a:r>
            <a:r>
              <a:rPr lang="hu-HU" b="1" dirty="0" err="1"/>
              <a:t>Chain</a:t>
            </a:r>
            <a:r>
              <a:rPr lang="hu-HU" b="1" dirty="0"/>
              <a:t> of </a:t>
            </a:r>
            <a:r>
              <a:rPr lang="hu-HU" b="1" dirty="0" err="1"/>
              <a:t>Trust</a:t>
            </a:r>
            <a:r>
              <a:rPr lang="hu-HU" dirty="0"/>
              <a:t>; Local </a:t>
            </a:r>
            <a:r>
              <a:rPr lang="hu-HU" dirty="0" err="1"/>
              <a:t>Certificate</a:t>
            </a:r>
            <a:r>
              <a:rPr lang="hu-HU" dirty="0"/>
              <a:t> </a:t>
            </a:r>
            <a:r>
              <a:rPr lang="hu-HU" dirty="0" err="1"/>
              <a:t>Agents</a:t>
            </a:r>
            <a:r>
              <a:rPr lang="hu-HU" dirty="0"/>
              <a:t>;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10</a:t>
            </a:fld>
            <a:endParaRPr lang="sv-SE"/>
          </a:p>
        </p:txBody>
      </p:sp>
      <p:grpSp>
        <p:nvGrpSpPr>
          <p:cNvPr id="5" name="Csoportba foglalás 27"/>
          <p:cNvGrpSpPr/>
          <p:nvPr/>
        </p:nvGrpSpPr>
        <p:grpSpPr>
          <a:xfrm>
            <a:off x="487875" y="3801212"/>
            <a:ext cx="6389017" cy="1720919"/>
            <a:chOff x="-758029" y="2325620"/>
            <a:chExt cx="9488640" cy="2319492"/>
          </a:xfrm>
        </p:grpSpPr>
        <p:sp>
          <p:nvSpPr>
            <p:cNvPr id="6" name="Téglalap 7"/>
            <p:cNvSpPr/>
            <p:nvPr/>
          </p:nvSpPr>
          <p:spPr>
            <a:xfrm>
              <a:off x="3233277" y="2334507"/>
              <a:ext cx="1650124" cy="4309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200" dirty="0"/>
                <a:t>AH Master CA</a:t>
              </a:r>
              <a:endParaRPr lang="en-US" sz="1200" dirty="0"/>
            </a:p>
          </p:txBody>
        </p:sp>
        <p:sp>
          <p:nvSpPr>
            <p:cNvPr id="7" name="Téglalap 8"/>
            <p:cNvSpPr/>
            <p:nvPr/>
          </p:nvSpPr>
          <p:spPr>
            <a:xfrm>
              <a:off x="705111" y="3070231"/>
              <a:ext cx="1513490" cy="4309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200" dirty="0" err="1"/>
                <a:t>Cloud</a:t>
              </a:r>
              <a:r>
                <a:rPr lang="hu-HU" sz="1200" dirty="0"/>
                <a:t> 1 CA</a:t>
              </a:r>
              <a:endParaRPr lang="en-US" sz="1200" dirty="0"/>
            </a:p>
          </p:txBody>
        </p:sp>
        <p:sp>
          <p:nvSpPr>
            <p:cNvPr id="8" name="Téglalap 9"/>
            <p:cNvSpPr/>
            <p:nvPr/>
          </p:nvSpPr>
          <p:spPr>
            <a:xfrm>
              <a:off x="5582336" y="3070231"/>
              <a:ext cx="1513490" cy="4309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200" dirty="0" err="1"/>
                <a:t>Cloud</a:t>
              </a:r>
              <a:r>
                <a:rPr lang="hu-HU" sz="1200" dirty="0"/>
                <a:t> 2 CA</a:t>
              </a:r>
              <a:endParaRPr lang="en-US" sz="1200" dirty="0"/>
            </a:p>
          </p:txBody>
        </p:sp>
        <p:sp>
          <p:nvSpPr>
            <p:cNvPr id="9" name="Téglalap 10"/>
            <p:cNvSpPr/>
            <p:nvPr/>
          </p:nvSpPr>
          <p:spPr>
            <a:xfrm>
              <a:off x="-758029" y="4104841"/>
              <a:ext cx="1313793" cy="5402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200" dirty="0"/>
                <a:t>System A </a:t>
              </a:r>
              <a:r>
                <a:rPr lang="hu-HU" sz="1200" dirty="0" err="1"/>
                <a:t>Certificate</a:t>
              </a:r>
              <a:endParaRPr lang="en-US" sz="1200" dirty="0"/>
            </a:p>
          </p:txBody>
        </p:sp>
        <p:sp>
          <p:nvSpPr>
            <p:cNvPr id="10" name="Téglalap 11"/>
            <p:cNvSpPr/>
            <p:nvPr/>
          </p:nvSpPr>
          <p:spPr>
            <a:xfrm>
              <a:off x="804960" y="4104841"/>
              <a:ext cx="1313793" cy="5402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200" dirty="0"/>
                <a:t>System B </a:t>
              </a:r>
              <a:r>
                <a:rPr lang="hu-HU" sz="1200" dirty="0" err="1"/>
                <a:t>Certificate</a:t>
              </a:r>
              <a:endParaRPr lang="en-US" sz="1200" dirty="0"/>
            </a:p>
          </p:txBody>
        </p:sp>
        <p:sp>
          <p:nvSpPr>
            <p:cNvPr id="11" name="Téglalap 12"/>
            <p:cNvSpPr/>
            <p:nvPr/>
          </p:nvSpPr>
          <p:spPr>
            <a:xfrm>
              <a:off x="2507635" y="4104840"/>
              <a:ext cx="1313793" cy="5402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200" dirty="0"/>
                <a:t>System M </a:t>
              </a:r>
              <a:r>
                <a:rPr lang="hu-HU" sz="1200" dirty="0" err="1"/>
                <a:t>Certificate</a:t>
              </a:r>
              <a:endParaRPr lang="en-US" sz="1200" dirty="0"/>
            </a:p>
          </p:txBody>
        </p:sp>
        <p:sp>
          <p:nvSpPr>
            <p:cNvPr id="12" name="Szövegdoboz 13"/>
            <p:cNvSpPr txBox="1"/>
            <p:nvPr/>
          </p:nvSpPr>
          <p:spPr>
            <a:xfrm>
              <a:off x="2116550" y="4140843"/>
              <a:ext cx="431382" cy="3733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200" dirty="0"/>
                <a:t>…</a:t>
              </a:r>
              <a:endParaRPr lang="en-US" sz="1200" dirty="0"/>
            </a:p>
          </p:txBody>
        </p:sp>
        <p:sp>
          <p:nvSpPr>
            <p:cNvPr id="13" name="Téglalap 14"/>
            <p:cNvSpPr/>
            <p:nvPr/>
          </p:nvSpPr>
          <p:spPr>
            <a:xfrm>
              <a:off x="4110889" y="4104839"/>
              <a:ext cx="1313793" cy="5402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200" dirty="0"/>
                <a:t>System N </a:t>
              </a:r>
              <a:r>
                <a:rPr lang="hu-HU" sz="1200" dirty="0" err="1"/>
                <a:t>Certificate</a:t>
              </a:r>
              <a:endParaRPr lang="en-US" sz="1200" dirty="0"/>
            </a:p>
          </p:txBody>
        </p:sp>
        <p:sp>
          <p:nvSpPr>
            <p:cNvPr id="14" name="Téglalap 15"/>
            <p:cNvSpPr/>
            <p:nvPr/>
          </p:nvSpPr>
          <p:spPr>
            <a:xfrm>
              <a:off x="5682185" y="4104838"/>
              <a:ext cx="1313793" cy="5402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200" dirty="0"/>
                <a:t>System O </a:t>
              </a:r>
              <a:r>
                <a:rPr lang="hu-HU" sz="1200" dirty="0" err="1"/>
                <a:t>Certificate</a:t>
              </a:r>
              <a:endParaRPr lang="en-US" sz="1200" dirty="0"/>
            </a:p>
          </p:txBody>
        </p:sp>
        <p:sp>
          <p:nvSpPr>
            <p:cNvPr id="15" name="Téglalap 16"/>
            <p:cNvSpPr/>
            <p:nvPr/>
          </p:nvSpPr>
          <p:spPr>
            <a:xfrm>
              <a:off x="7416818" y="4104838"/>
              <a:ext cx="1313793" cy="5402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200" dirty="0"/>
                <a:t>System X </a:t>
              </a:r>
              <a:r>
                <a:rPr lang="hu-HU" sz="1200" dirty="0" err="1"/>
                <a:t>Certificate</a:t>
              </a:r>
              <a:endParaRPr lang="en-US" sz="1200" dirty="0"/>
            </a:p>
          </p:txBody>
        </p:sp>
        <p:sp>
          <p:nvSpPr>
            <p:cNvPr id="16" name="Szövegdoboz 17"/>
            <p:cNvSpPr txBox="1"/>
            <p:nvPr/>
          </p:nvSpPr>
          <p:spPr>
            <a:xfrm>
              <a:off x="7025732" y="4140843"/>
              <a:ext cx="431382" cy="3733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200" dirty="0"/>
                <a:t>…</a:t>
              </a:r>
              <a:endParaRPr lang="en-US" sz="1200" dirty="0"/>
            </a:p>
          </p:txBody>
        </p:sp>
        <p:cxnSp>
          <p:nvCxnSpPr>
            <p:cNvPr id="17" name="Egyenes összekötő nyíllal 18"/>
            <p:cNvCxnSpPr/>
            <p:nvPr/>
          </p:nvCxnSpPr>
          <p:spPr>
            <a:xfrm flipH="1">
              <a:off x="2288233" y="2684496"/>
              <a:ext cx="876298" cy="385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nyíllal 19"/>
            <p:cNvCxnSpPr/>
            <p:nvPr/>
          </p:nvCxnSpPr>
          <p:spPr>
            <a:xfrm flipH="1">
              <a:off x="64406" y="3573644"/>
              <a:ext cx="851337" cy="4865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nyíllal 20"/>
            <p:cNvCxnSpPr/>
            <p:nvPr/>
          </p:nvCxnSpPr>
          <p:spPr>
            <a:xfrm>
              <a:off x="1436895" y="3581846"/>
              <a:ext cx="1" cy="4783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nyíllal 21"/>
            <p:cNvCxnSpPr/>
            <p:nvPr/>
          </p:nvCxnSpPr>
          <p:spPr>
            <a:xfrm>
              <a:off x="2040136" y="3581846"/>
              <a:ext cx="1124395" cy="4783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nyíllal 22"/>
            <p:cNvCxnSpPr/>
            <p:nvPr/>
          </p:nvCxnSpPr>
          <p:spPr>
            <a:xfrm>
              <a:off x="4952147" y="2684496"/>
              <a:ext cx="749904" cy="3620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nyíllal 23"/>
            <p:cNvCxnSpPr/>
            <p:nvPr/>
          </p:nvCxnSpPr>
          <p:spPr>
            <a:xfrm flipH="1">
              <a:off x="4962970" y="3578100"/>
              <a:ext cx="851337" cy="4865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nyíllal 24"/>
            <p:cNvCxnSpPr/>
            <p:nvPr/>
          </p:nvCxnSpPr>
          <p:spPr>
            <a:xfrm>
              <a:off x="6335459" y="3586302"/>
              <a:ext cx="1" cy="4783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gyenes összekötő nyíllal 25"/>
            <p:cNvCxnSpPr/>
            <p:nvPr/>
          </p:nvCxnSpPr>
          <p:spPr>
            <a:xfrm>
              <a:off x="6938700" y="3586302"/>
              <a:ext cx="1124395" cy="4783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églalap 26"/>
            <p:cNvSpPr/>
            <p:nvPr/>
          </p:nvSpPr>
          <p:spPr>
            <a:xfrm>
              <a:off x="5022097" y="2325620"/>
              <a:ext cx="2687486" cy="4309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hu-HU" sz="1200" dirty="0"/>
                <a:t>- May be </a:t>
              </a:r>
              <a:r>
                <a:rPr lang="hu-HU" sz="1200" dirty="0" err="1"/>
                <a:t>self-signed</a:t>
              </a:r>
              <a:endParaRPr lang="en-US" sz="1200" dirty="0"/>
            </a:p>
          </p:txBody>
        </p:sp>
      </p:grpSp>
      <p:pic>
        <p:nvPicPr>
          <p:cNvPr id="1026" name="Picture 2" descr="Képtalálat a következőre: „private public key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67" y="1760390"/>
            <a:ext cx="1813485" cy="176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éptalálat a következőre: „key and trust store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894" y="1756958"/>
            <a:ext cx="3376955" cy="168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613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11</a:t>
            </a:fld>
            <a:endParaRPr lang="sv-SE"/>
          </a:p>
        </p:txBody>
      </p:sp>
      <p:grpSp>
        <p:nvGrpSpPr>
          <p:cNvPr id="5" name="Csoportba foglalás 27"/>
          <p:cNvGrpSpPr/>
          <p:nvPr/>
        </p:nvGrpSpPr>
        <p:grpSpPr>
          <a:xfrm>
            <a:off x="-3168" y="615771"/>
            <a:ext cx="7021498" cy="3537110"/>
            <a:chOff x="-758029" y="615337"/>
            <a:chExt cx="9488640" cy="4029775"/>
          </a:xfrm>
        </p:grpSpPr>
        <p:sp>
          <p:nvSpPr>
            <p:cNvPr id="6" name="Téglalap 7"/>
            <p:cNvSpPr/>
            <p:nvPr/>
          </p:nvSpPr>
          <p:spPr>
            <a:xfrm>
              <a:off x="3233277" y="2334507"/>
              <a:ext cx="1650124" cy="4309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/>
                <a:t>AH Master CA</a:t>
              </a:r>
              <a:endParaRPr lang="en-US" sz="1400" dirty="0"/>
            </a:p>
          </p:txBody>
        </p:sp>
        <p:sp>
          <p:nvSpPr>
            <p:cNvPr id="7" name="Téglalap 8"/>
            <p:cNvSpPr/>
            <p:nvPr/>
          </p:nvSpPr>
          <p:spPr>
            <a:xfrm>
              <a:off x="705111" y="3070231"/>
              <a:ext cx="1513490" cy="4309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 err="1"/>
                <a:t>Cloud</a:t>
              </a:r>
              <a:r>
                <a:rPr lang="hu-HU" sz="1400" dirty="0"/>
                <a:t> 1 CA</a:t>
              </a:r>
              <a:endParaRPr lang="en-US" sz="1400" dirty="0"/>
            </a:p>
          </p:txBody>
        </p:sp>
        <p:sp>
          <p:nvSpPr>
            <p:cNvPr id="8" name="Téglalap 9"/>
            <p:cNvSpPr/>
            <p:nvPr/>
          </p:nvSpPr>
          <p:spPr>
            <a:xfrm>
              <a:off x="5582336" y="3070231"/>
              <a:ext cx="1513490" cy="4309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 err="1"/>
                <a:t>Cloud</a:t>
              </a:r>
              <a:r>
                <a:rPr lang="hu-HU" sz="1400" dirty="0"/>
                <a:t> 2 CA</a:t>
              </a:r>
              <a:endParaRPr lang="en-US" sz="1400" dirty="0"/>
            </a:p>
          </p:txBody>
        </p:sp>
        <p:sp>
          <p:nvSpPr>
            <p:cNvPr id="9" name="Téglalap 10"/>
            <p:cNvSpPr/>
            <p:nvPr/>
          </p:nvSpPr>
          <p:spPr>
            <a:xfrm>
              <a:off x="-758029" y="4104841"/>
              <a:ext cx="1313793" cy="5402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/>
                <a:t>System A </a:t>
              </a:r>
              <a:r>
                <a:rPr lang="hu-HU" sz="1400" dirty="0" err="1"/>
                <a:t>Certificate</a:t>
              </a:r>
              <a:endParaRPr lang="en-US" sz="1400" dirty="0"/>
            </a:p>
          </p:txBody>
        </p:sp>
        <p:sp>
          <p:nvSpPr>
            <p:cNvPr id="10" name="Téglalap 11"/>
            <p:cNvSpPr/>
            <p:nvPr/>
          </p:nvSpPr>
          <p:spPr>
            <a:xfrm>
              <a:off x="804960" y="4104841"/>
              <a:ext cx="1313793" cy="5402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/>
                <a:t>System B </a:t>
              </a:r>
              <a:r>
                <a:rPr lang="hu-HU" sz="1400" dirty="0" err="1"/>
                <a:t>Certificate</a:t>
              </a:r>
              <a:endParaRPr lang="en-US" sz="1400" dirty="0"/>
            </a:p>
          </p:txBody>
        </p:sp>
        <p:sp>
          <p:nvSpPr>
            <p:cNvPr id="11" name="Téglalap 12"/>
            <p:cNvSpPr/>
            <p:nvPr/>
          </p:nvSpPr>
          <p:spPr>
            <a:xfrm>
              <a:off x="2507635" y="4104840"/>
              <a:ext cx="1313793" cy="5402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/>
                <a:t>System M </a:t>
              </a:r>
              <a:r>
                <a:rPr lang="hu-HU" sz="1400" dirty="0" err="1"/>
                <a:t>Certificate</a:t>
              </a:r>
              <a:endParaRPr lang="en-US" sz="1400" dirty="0"/>
            </a:p>
          </p:txBody>
        </p:sp>
        <p:sp>
          <p:nvSpPr>
            <p:cNvPr id="12" name="Szövegdoboz 13"/>
            <p:cNvSpPr txBox="1"/>
            <p:nvPr/>
          </p:nvSpPr>
          <p:spPr>
            <a:xfrm>
              <a:off x="2116550" y="4140844"/>
              <a:ext cx="440832" cy="410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/>
                <a:t>…</a:t>
              </a:r>
              <a:endParaRPr lang="en-US" sz="1400" dirty="0"/>
            </a:p>
          </p:txBody>
        </p:sp>
        <p:sp>
          <p:nvSpPr>
            <p:cNvPr id="13" name="Téglalap 14"/>
            <p:cNvSpPr/>
            <p:nvPr/>
          </p:nvSpPr>
          <p:spPr>
            <a:xfrm>
              <a:off x="4110889" y="4104839"/>
              <a:ext cx="1313793" cy="5402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/>
                <a:t>System N </a:t>
              </a:r>
              <a:r>
                <a:rPr lang="hu-HU" sz="1400" dirty="0" err="1"/>
                <a:t>Certificate</a:t>
              </a:r>
              <a:endParaRPr lang="en-US" sz="1400" dirty="0"/>
            </a:p>
          </p:txBody>
        </p:sp>
        <p:sp>
          <p:nvSpPr>
            <p:cNvPr id="14" name="Téglalap 15"/>
            <p:cNvSpPr/>
            <p:nvPr/>
          </p:nvSpPr>
          <p:spPr>
            <a:xfrm>
              <a:off x="5682185" y="4104838"/>
              <a:ext cx="1313793" cy="5402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/>
                <a:t>System O </a:t>
              </a:r>
              <a:r>
                <a:rPr lang="hu-HU" sz="1400" dirty="0" err="1"/>
                <a:t>Certificate</a:t>
              </a:r>
              <a:endParaRPr lang="en-US" sz="1400" dirty="0"/>
            </a:p>
          </p:txBody>
        </p:sp>
        <p:sp>
          <p:nvSpPr>
            <p:cNvPr id="15" name="Téglalap 16"/>
            <p:cNvSpPr/>
            <p:nvPr/>
          </p:nvSpPr>
          <p:spPr>
            <a:xfrm>
              <a:off x="7416818" y="4104838"/>
              <a:ext cx="1313793" cy="5402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/>
                <a:t>System X </a:t>
              </a:r>
              <a:r>
                <a:rPr lang="hu-HU" sz="1400" dirty="0" err="1"/>
                <a:t>Certificate</a:t>
              </a:r>
              <a:endParaRPr lang="en-US" sz="1400" dirty="0"/>
            </a:p>
          </p:txBody>
        </p:sp>
        <p:sp>
          <p:nvSpPr>
            <p:cNvPr id="16" name="Szövegdoboz 17"/>
            <p:cNvSpPr txBox="1"/>
            <p:nvPr/>
          </p:nvSpPr>
          <p:spPr>
            <a:xfrm>
              <a:off x="7025732" y="4140843"/>
              <a:ext cx="440832" cy="410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/>
                <a:t>…</a:t>
              </a:r>
              <a:endParaRPr lang="en-US" sz="1400" dirty="0"/>
            </a:p>
          </p:txBody>
        </p:sp>
        <p:cxnSp>
          <p:nvCxnSpPr>
            <p:cNvPr id="17" name="Egyenes összekötő nyíllal 18"/>
            <p:cNvCxnSpPr/>
            <p:nvPr/>
          </p:nvCxnSpPr>
          <p:spPr>
            <a:xfrm flipH="1">
              <a:off x="2288233" y="2684496"/>
              <a:ext cx="876298" cy="385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nyíllal 19"/>
            <p:cNvCxnSpPr/>
            <p:nvPr/>
          </p:nvCxnSpPr>
          <p:spPr>
            <a:xfrm flipH="1">
              <a:off x="64406" y="3573644"/>
              <a:ext cx="851337" cy="4865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nyíllal 20"/>
            <p:cNvCxnSpPr/>
            <p:nvPr/>
          </p:nvCxnSpPr>
          <p:spPr>
            <a:xfrm>
              <a:off x="1436895" y="3581846"/>
              <a:ext cx="1" cy="4783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nyíllal 21"/>
            <p:cNvCxnSpPr/>
            <p:nvPr/>
          </p:nvCxnSpPr>
          <p:spPr>
            <a:xfrm>
              <a:off x="2040136" y="3581846"/>
              <a:ext cx="1124395" cy="4783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nyíllal 22"/>
            <p:cNvCxnSpPr/>
            <p:nvPr/>
          </p:nvCxnSpPr>
          <p:spPr>
            <a:xfrm>
              <a:off x="4952147" y="2684496"/>
              <a:ext cx="749904" cy="3620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nyíllal 23"/>
            <p:cNvCxnSpPr/>
            <p:nvPr/>
          </p:nvCxnSpPr>
          <p:spPr>
            <a:xfrm flipH="1">
              <a:off x="4962970" y="3578100"/>
              <a:ext cx="851337" cy="4865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nyíllal 24"/>
            <p:cNvCxnSpPr/>
            <p:nvPr/>
          </p:nvCxnSpPr>
          <p:spPr>
            <a:xfrm>
              <a:off x="6335459" y="3586302"/>
              <a:ext cx="1" cy="4783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gyenes összekötő nyíllal 25"/>
            <p:cNvCxnSpPr/>
            <p:nvPr/>
          </p:nvCxnSpPr>
          <p:spPr>
            <a:xfrm>
              <a:off x="6938700" y="3586302"/>
              <a:ext cx="1124395" cy="4783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églalap 26"/>
            <p:cNvSpPr/>
            <p:nvPr/>
          </p:nvSpPr>
          <p:spPr>
            <a:xfrm>
              <a:off x="3788640" y="615337"/>
              <a:ext cx="3150060" cy="9610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hu-HU" sz="1400" b="1" dirty="0"/>
                <a:t>May be </a:t>
              </a:r>
              <a:r>
                <a:rPr lang="hu-HU" sz="1400" b="1" dirty="0" err="1"/>
                <a:t>self-signed</a:t>
              </a:r>
              <a:r>
                <a:rPr lang="hu-HU" sz="1400" b="1" dirty="0"/>
                <a:t> </a:t>
              </a:r>
              <a:r>
                <a:rPr lang="hu-HU" sz="1400" b="1" dirty="0" err="1"/>
                <a:t>or</a:t>
              </a:r>
              <a:r>
                <a:rPr lang="hu-HU" sz="1400" b="1" dirty="0"/>
                <a:t> </a:t>
              </a:r>
              <a:r>
                <a:rPr lang="hu-HU" sz="1400" b="1" dirty="0" err="1"/>
                <a:t>issued</a:t>
              </a:r>
              <a:r>
                <a:rPr lang="hu-HU" sz="1400" b="1" dirty="0"/>
                <a:t> </a:t>
              </a:r>
              <a:r>
                <a:rPr lang="hu-HU" sz="1400" b="1" dirty="0" err="1"/>
                <a:t>by</a:t>
              </a:r>
              <a:r>
                <a:rPr lang="hu-HU" sz="1400" b="1" dirty="0"/>
                <a:t> </a:t>
              </a:r>
              <a:r>
                <a:rPr lang="hu-HU" sz="1400" b="1" dirty="0" err="1"/>
                <a:t>e.g</a:t>
              </a:r>
              <a:r>
                <a:rPr lang="hu-HU" sz="1400" b="1" dirty="0"/>
                <a:t>. </a:t>
              </a:r>
              <a:r>
                <a:rPr lang="hu-HU" sz="1400" b="1" dirty="0" err="1"/>
                <a:t>Verisign</a:t>
              </a:r>
              <a:endParaRPr lang="hu-HU" sz="1400" b="1" dirty="0"/>
            </a:p>
            <a:p>
              <a:pPr marL="285750" indent="-285750">
                <a:buFontTx/>
                <a:buChar char="-"/>
              </a:pPr>
              <a:r>
                <a:rPr lang="hu-HU" sz="1400" b="1" dirty="0" err="1"/>
                <a:t>Managed</a:t>
              </a:r>
              <a:r>
                <a:rPr lang="hu-HU" sz="1400" b="1" dirty="0"/>
                <a:t> </a:t>
              </a:r>
              <a:r>
                <a:rPr lang="hu-HU" sz="1400" b="1" dirty="0" err="1"/>
                <a:t>by</a:t>
              </a:r>
              <a:r>
                <a:rPr lang="hu-HU" sz="1400" b="1" dirty="0"/>
                <a:t> </a:t>
              </a:r>
              <a:r>
                <a:rPr lang="hu-HU" sz="1400" b="1" dirty="0" err="1"/>
                <a:t>the</a:t>
              </a:r>
              <a:r>
                <a:rPr lang="hu-HU" sz="1400" b="1" dirty="0"/>
                <a:t> AH </a:t>
              </a:r>
              <a:r>
                <a:rPr lang="hu-HU" sz="1400" b="1" dirty="0" err="1"/>
                <a:t>consortium</a:t>
              </a:r>
              <a:endParaRPr lang="en-US" sz="1400" b="1" dirty="0"/>
            </a:p>
          </p:txBody>
        </p:sp>
      </p:grpSp>
      <p:sp>
        <p:nvSpPr>
          <p:cNvPr id="26" name="Title 5"/>
          <p:cNvSpPr txBox="1">
            <a:spLocks/>
          </p:cNvSpPr>
          <p:nvPr/>
        </p:nvSpPr>
        <p:spPr>
          <a:xfrm>
            <a:off x="-3168" y="-988"/>
            <a:ext cx="8802149" cy="520492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err="1"/>
              <a:t>Certificate</a:t>
            </a:r>
            <a:r>
              <a:rPr lang="hu-HU" dirty="0"/>
              <a:t> </a:t>
            </a:r>
            <a:r>
              <a:rPr lang="hu-HU" dirty="0" err="1"/>
              <a:t>structure</a:t>
            </a:r>
            <a:r>
              <a:rPr lang="hu-HU" dirty="0"/>
              <a:t> </a:t>
            </a:r>
            <a:r>
              <a:rPr lang="hu-HU" dirty="0" err="1"/>
              <a:t>implemented</a:t>
            </a:r>
            <a:r>
              <a:rPr lang="hu-HU" dirty="0"/>
              <a:t> </a:t>
            </a:r>
            <a:r>
              <a:rPr lang="hu-HU" dirty="0" err="1"/>
              <a:t>within</a:t>
            </a:r>
            <a:r>
              <a:rPr lang="hu-HU" dirty="0"/>
              <a:t> G3.2</a:t>
            </a:r>
            <a:endParaRPr lang="en-US" dirty="0"/>
          </a:p>
        </p:txBody>
      </p:sp>
      <p:pic>
        <p:nvPicPr>
          <p:cNvPr id="27" name="Kép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867" y="1940939"/>
            <a:ext cx="1493736" cy="2037440"/>
          </a:xfrm>
          <a:prstGeom prst="rect">
            <a:avLst/>
          </a:prstGeom>
        </p:spPr>
      </p:pic>
      <p:cxnSp>
        <p:nvCxnSpPr>
          <p:cNvPr id="3" name="Egyenes összekötő nyíllal 2">
            <a:extLst>
              <a:ext uri="{FF2B5EF4-FFF2-40B4-BE49-F238E27FC236}">
                <a16:creationId xmlns:a16="http://schemas.microsoft.com/office/drawing/2014/main" id="{D09A48C0-FD73-4FD7-8AB0-2538E7E1FF98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560896" y="1492129"/>
            <a:ext cx="153007" cy="632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églalap 26">
            <a:extLst>
              <a:ext uri="{FF2B5EF4-FFF2-40B4-BE49-F238E27FC236}">
                <a16:creationId xmlns:a16="http://schemas.microsoft.com/office/drawing/2014/main" id="{DF759293-7B91-429B-85B2-3EFFA4F7A9E1}"/>
              </a:ext>
            </a:extLst>
          </p:cNvPr>
          <p:cNvSpPr/>
          <p:nvPr/>
        </p:nvSpPr>
        <p:spPr>
          <a:xfrm>
            <a:off x="232285" y="1410241"/>
            <a:ext cx="2331013" cy="8435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hu-HU" sz="1400" b="1" dirty="0" err="1"/>
              <a:t>Issued</a:t>
            </a:r>
            <a:r>
              <a:rPr lang="hu-HU" sz="1400" b="1" dirty="0"/>
              <a:t> </a:t>
            </a:r>
            <a:r>
              <a:rPr lang="hu-HU" sz="1400" b="1" dirty="0" err="1"/>
              <a:t>by</a:t>
            </a:r>
            <a:r>
              <a:rPr lang="hu-HU" sz="1400" b="1" dirty="0"/>
              <a:t> </a:t>
            </a:r>
            <a:r>
              <a:rPr lang="hu-HU" sz="1400" b="1" dirty="0" err="1"/>
              <a:t>the</a:t>
            </a:r>
            <a:r>
              <a:rPr lang="hu-HU" sz="1400" b="1" dirty="0"/>
              <a:t> </a:t>
            </a:r>
            <a:r>
              <a:rPr lang="hu-HU" sz="1400" b="1" dirty="0" err="1"/>
              <a:t>consortium</a:t>
            </a:r>
            <a:r>
              <a:rPr lang="hu-HU" sz="1400" b="1" dirty="0"/>
              <a:t> </a:t>
            </a:r>
            <a:r>
              <a:rPr lang="hu-HU" sz="1400" b="1" dirty="0" err="1"/>
              <a:t>when</a:t>
            </a:r>
            <a:r>
              <a:rPr lang="hu-HU" sz="1400" b="1" dirty="0"/>
              <a:t> a </a:t>
            </a:r>
            <a:r>
              <a:rPr lang="hu-HU" sz="1400" b="1" dirty="0" err="1"/>
              <a:t>new</a:t>
            </a:r>
            <a:r>
              <a:rPr lang="hu-HU" sz="1400" b="1" dirty="0"/>
              <a:t> Local </a:t>
            </a:r>
            <a:r>
              <a:rPr lang="hu-HU" sz="1400" b="1" dirty="0" err="1"/>
              <a:t>Cloud</a:t>
            </a:r>
            <a:r>
              <a:rPr lang="hu-HU" sz="1400" b="1" dirty="0"/>
              <a:t> is </a:t>
            </a:r>
            <a:r>
              <a:rPr lang="hu-HU" sz="1400" b="1" dirty="0" err="1"/>
              <a:t>deployed</a:t>
            </a:r>
            <a:endParaRPr lang="en-US" sz="1400" b="1" dirty="0"/>
          </a:p>
        </p:txBody>
      </p:sp>
      <p:cxnSp>
        <p:nvCxnSpPr>
          <p:cNvPr id="35" name="Egyenes összekötő nyíllal 34">
            <a:extLst>
              <a:ext uri="{FF2B5EF4-FFF2-40B4-BE49-F238E27FC236}">
                <a16:creationId xmlns:a16="http://schemas.microsoft.com/office/drawing/2014/main" id="{68B73057-E2E9-480F-8676-367F3EF6306F}"/>
              </a:ext>
            </a:extLst>
          </p:cNvPr>
          <p:cNvCxnSpPr>
            <a:cxnSpLocks/>
            <a:stCxn id="34" idx="2"/>
            <a:endCxn id="7" idx="0"/>
          </p:cNvCxnSpPr>
          <p:nvPr/>
        </p:nvCxnSpPr>
        <p:spPr>
          <a:xfrm>
            <a:off x="1397792" y="2253807"/>
            <a:ext cx="241733" cy="516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églalap 26">
            <a:extLst>
              <a:ext uri="{FF2B5EF4-FFF2-40B4-BE49-F238E27FC236}">
                <a16:creationId xmlns:a16="http://schemas.microsoft.com/office/drawing/2014/main" id="{C031BA47-A73E-436D-8C65-06800982FDE5}"/>
              </a:ext>
            </a:extLst>
          </p:cNvPr>
          <p:cNvSpPr/>
          <p:nvPr/>
        </p:nvSpPr>
        <p:spPr>
          <a:xfrm>
            <a:off x="1998799" y="4524537"/>
            <a:ext cx="2331013" cy="8435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hu-HU" sz="1400" b="1" dirty="0" err="1"/>
              <a:t>Issued</a:t>
            </a:r>
            <a:r>
              <a:rPr lang="hu-HU" sz="1400" b="1" dirty="0"/>
              <a:t> </a:t>
            </a:r>
            <a:r>
              <a:rPr lang="hu-HU" sz="1400" b="1" dirty="0" err="1"/>
              <a:t>by</a:t>
            </a:r>
            <a:r>
              <a:rPr lang="hu-HU" sz="1400" b="1" dirty="0"/>
              <a:t> </a:t>
            </a:r>
            <a:r>
              <a:rPr lang="hu-HU" sz="1400" b="1" dirty="0" err="1"/>
              <a:t>the</a:t>
            </a:r>
            <a:r>
              <a:rPr lang="hu-HU" sz="1400" b="1" dirty="0"/>
              <a:t> local </a:t>
            </a:r>
            <a:r>
              <a:rPr lang="hu-HU" sz="1400" b="1" dirty="0" err="1"/>
              <a:t>Authorization</a:t>
            </a:r>
            <a:r>
              <a:rPr lang="hu-HU" sz="1400" b="1" dirty="0"/>
              <a:t> System </a:t>
            </a:r>
            <a:r>
              <a:rPr lang="hu-HU" sz="1400" b="1" dirty="0" err="1"/>
              <a:t>upon</a:t>
            </a:r>
            <a:r>
              <a:rPr lang="hu-HU" sz="1400" b="1" dirty="0"/>
              <a:t> BOOTSTRAPPING</a:t>
            </a:r>
            <a:endParaRPr lang="en-US" sz="1400" b="1" dirty="0"/>
          </a:p>
        </p:txBody>
      </p:sp>
      <p:cxnSp>
        <p:nvCxnSpPr>
          <p:cNvPr id="42" name="Egyenes összekötő nyíllal 41">
            <a:extLst>
              <a:ext uri="{FF2B5EF4-FFF2-40B4-BE49-F238E27FC236}">
                <a16:creationId xmlns:a16="http://schemas.microsoft.com/office/drawing/2014/main" id="{F3405227-193E-4B47-97F6-8A5BCFEBA5C2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1639525" y="4152881"/>
            <a:ext cx="559983" cy="371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A709A512-CEC3-478C-A84A-3977F8E3B182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899487" y="4152881"/>
            <a:ext cx="0" cy="371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47">
            <a:extLst>
              <a:ext uri="{FF2B5EF4-FFF2-40B4-BE49-F238E27FC236}">
                <a16:creationId xmlns:a16="http://schemas.microsoft.com/office/drawing/2014/main" id="{596B3EEE-21A8-4170-9087-E20A4850A74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800106" y="4152880"/>
            <a:ext cx="285773" cy="371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916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12</a:t>
            </a:fld>
            <a:endParaRPr lang="sv-S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9700" y="498431"/>
            <a:ext cx="8802149" cy="520492"/>
          </a:xfrm>
        </p:spPr>
        <p:txBody>
          <a:bodyPr/>
          <a:lstStyle/>
          <a:p>
            <a:r>
              <a:rPr lang="hu-HU" dirty="0" err="1"/>
              <a:t>Certificate</a:t>
            </a:r>
            <a:r>
              <a:rPr lang="hu-HU" dirty="0"/>
              <a:t> </a:t>
            </a:r>
            <a:r>
              <a:rPr lang="hu-HU" dirty="0" err="1"/>
              <a:t>structure</a:t>
            </a:r>
            <a:r>
              <a:rPr lang="hu-HU" dirty="0"/>
              <a:t> </a:t>
            </a:r>
            <a:r>
              <a:rPr lang="hu-HU" dirty="0" err="1"/>
              <a:t>implemented</a:t>
            </a:r>
            <a:r>
              <a:rPr lang="hu-HU" dirty="0"/>
              <a:t> </a:t>
            </a:r>
            <a:r>
              <a:rPr lang="hu-HU" dirty="0" err="1"/>
              <a:t>within</a:t>
            </a:r>
            <a:r>
              <a:rPr lang="hu-HU" dirty="0"/>
              <a:t> G3.2</a:t>
            </a:r>
            <a:endParaRPr lang="en-US" dirty="0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139700" y="2489201"/>
            <a:ext cx="7595911" cy="2955946"/>
          </a:xfr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25" y="1190334"/>
            <a:ext cx="6757406" cy="9514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41011" y="1332904"/>
            <a:ext cx="1581138" cy="1508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hu-HU" b="1" dirty="0" err="1"/>
              <a:t>Application</a:t>
            </a:r>
            <a:endParaRPr lang="hu-HU" b="1" dirty="0"/>
          </a:p>
          <a:p>
            <a:pPr algn="ctr">
              <a:spcAft>
                <a:spcPts val="600"/>
              </a:spcAft>
            </a:pPr>
            <a:r>
              <a:rPr lang="hu-HU" dirty="0" err="1"/>
              <a:t>Authorisation</a:t>
            </a:r>
            <a:endParaRPr lang="hu-HU" dirty="0"/>
          </a:p>
          <a:p>
            <a:pPr algn="ctr">
              <a:spcBef>
                <a:spcPts val="1200"/>
              </a:spcBef>
              <a:spcAft>
                <a:spcPts val="600"/>
              </a:spcAft>
            </a:pPr>
            <a:r>
              <a:rPr lang="hu-HU" dirty="0" err="1"/>
              <a:t>Authentication</a:t>
            </a:r>
            <a:endParaRPr lang="hu-HU" dirty="0"/>
          </a:p>
          <a:p>
            <a:pPr algn="ctr">
              <a:spcAft>
                <a:spcPts val="600"/>
              </a:spcAft>
            </a:pPr>
            <a:r>
              <a:rPr lang="hu-HU" b="1" dirty="0" err="1"/>
              <a:t>Transport</a:t>
            </a:r>
            <a:endParaRPr lang="en-US" b="1" dirty="0"/>
          </a:p>
        </p:txBody>
      </p:sp>
      <p:cxnSp>
        <p:nvCxnSpPr>
          <p:cNvPr id="8" name="Straight Connector 7"/>
          <p:cNvCxnSpPr>
            <a:stCxn id="2" idx="1"/>
            <a:endCxn id="2" idx="3"/>
          </p:cNvCxnSpPr>
          <p:nvPr/>
        </p:nvCxnSpPr>
        <p:spPr>
          <a:xfrm>
            <a:off x="7341011" y="2086957"/>
            <a:ext cx="158113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981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13</a:t>
            </a:fld>
            <a:endParaRPr lang="sv-SE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799889" y="160234"/>
            <a:ext cx="7444935" cy="520492"/>
          </a:xfrm>
        </p:spPr>
        <p:txBody>
          <a:bodyPr/>
          <a:lstStyle/>
          <a:p>
            <a:r>
              <a:rPr lang="hu-HU" dirty="0" err="1"/>
              <a:t>Transport</a:t>
            </a:r>
            <a:r>
              <a:rPr lang="hu-HU" dirty="0"/>
              <a:t> </a:t>
            </a:r>
            <a:r>
              <a:rPr lang="hu-HU" dirty="0" err="1"/>
              <a:t>level</a:t>
            </a:r>
            <a:r>
              <a:rPr lang="hu-HU" dirty="0"/>
              <a:t> AA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2"/>
          </p:nvPr>
        </p:nvSpPr>
        <p:spPr>
          <a:xfrm>
            <a:off x="799888" y="842257"/>
            <a:ext cx="7444935" cy="44155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Core</a:t>
            </a:r>
            <a:r>
              <a:rPr lang="hu-HU" dirty="0"/>
              <a:t> Systems </a:t>
            </a:r>
            <a:r>
              <a:rPr lang="hu-HU" dirty="0" err="1"/>
              <a:t>implement</a:t>
            </a:r>
            <a:r>
              <a:rPr lang="hu-HU" dirty="0"/>
              <a:t>: 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inbound</a:t>
            </a:r>
            <a:r>
              <a:rPr lang="hu-HU" dirty="0"/>
              <a:t> </a:t>
            </a:r>
            <a:r>
              <a:rPr lang="hu-HU" dirty="0" err="1"/>
              <a:t>certificate</a:t>
            </a:r>
            <a:endParaRPr lang="hu-HU" dirty="0"/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/>
              <a:t>Is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signed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Local </a:t>
            </a:r>
            <a:r>
              <a:rPr lang="hu-HU" dirty="0" err="1"/>
              <a:t>Cloud</a:t>
            </a:r>
            <a:r>
              <a:rPr lang="hu-HU" dirty="0"/>
              <a:t> </a:t>
            </a:r>
            <a:r>
              <a:rPr lang="hu-HU" dirty="0" err="1"/>
              <a:t>certificate</a:t>
            </a:r>
            <a:r>
              <a:rPr lang="hu-HU" dirty="0"/>
              <a:t> (</a:t>
            </a:r>
            <a:r>
              <a:rPr lang="hu-HU" dirty="0" err="1"/>
              <a:t>trust</a:t>
            </a:r>
            <a:r>
              <a:rPr lang="hu-HU" dirty="0"/>
              <a:t> </a:t>
            </a:r>
            <a:r>
              <a:rPr lang="hu-HU" dirty="0" err="1"/>
              <a:t>store</a:t>
            </a:r>
            <a:r>
              <a:rPr lang="hu-HU" dirty="0"/>
              <a:t>)? </a:t>
            </a:r>
          </a:p>
          <a:p>
            <a:pPr marL="1217612" lvl="2" indent="-342900">
              <a:buFont typeface="Arial" panose="020B0604020202020204" pitchFamily="34" charset="0"/>
              <a:buChar char="•"/>
            </a:pP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yes</a:t>
            </a:r>
            <a:r>
              <a:rPr lang="hu-HU" dirty="0"/>
              <a:t>: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belongs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LC (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interact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theCore</a:t>
            </a:r>
            <a:r>
              <a:rPr lang="hu-HU" dirty="0"/>
              <a:t> Systems)</a:t>
            </a:r>
          </a:p>
          <a:p>
            <a:pPr marL="1217612" lvl="2" indent="-342900">
              <a:buFont typeface="Arial" panose="020B0604020202020204" pitchFamily="34" charset="0"/>
              <a:buChar char="•"/>
            </a:pPr>
            <a:r>
              <a:rPr lang="hu-HU" dirty="0" err="1"/>
              <a:t>If</a:t>
            </a:r>
            <a:r>
              <a:rPr lang="hu-HU" dirty="0"/>
              <a:t> no: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doesn’t</a:t>
            </a:r>
            <a:r>
              <a:rPr lang="hu-HU" dirty="0"/>
              <a:t> </a:t>
            </a:r>
            <a:r>
              <a:rPr lang="hu-HU" dirty="0" err="1"/>
              <a:t>belong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LC (</a:t>
            </a:r>
            <a:r>
              <a:rPr lang="hu-HU" dirty="0" err="1"/>
              <a:t>rejected</a:t>
            </a:r>
            <a:r>
              <a:rPr lang="hu-HU" dirty="0"/>
              <a:t>)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register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Service </a:t>
            </a:r>
            <a:r>
              <a:rPr lang="hu-HU" dirty="0" err="1"/>
              <a:t>Registry</a:t>
            </a:r>
            <a:r>
              <a:rPr lang="hu-HU" dirty="0"/>
              <a:t>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belongs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LC</a:t>
            </a:r>
          </a:p>
          <a:p>
            <a:pPr marL="1217612" lvl="2" indent="-342900">
              <a:buFont typeface="Arial" panose="020B0604020202020204" pitchFamily="34" charset="0"/>
              <a:buChar char="•"/>
            </a:pP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G3.2 SR REST-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towards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DNS-SD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request</a:t>
            </a:r>
            <a:r>
              <a:rPr lang="hu-HU" dirty="0"/>
              <a:t> </a:t>
            </a:r>
            <a:r>
              <a:rPr lang="hu-HU" dirty="0" err="1"/>
              <a:t>Orchestratrion</a:t>
            </a:r>
            <a:r>
              <a:rPr lang="hu-HU" dirty="0"/>
              <a:t>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belongs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LC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All</a:t>
            </a:r>
            <a:r>
              <a:rPr lang="hu-HU" dirty="0"/>
              <a:t> Systems </a:t>
            </a:r>
            <a:r>
              <a:rPr lang="hu-HU" dirty="0" err="1"/>
              <a:t>should</a:t>
            </a:r>
            <a:r>
              <a:rPr lang="hu-HU" dirty="0"/>
              <a:t> </a:t>
            </a:r>
            <a:r>
              <a:rPr lang="hu-HU" dirty="0" err="1"/>
              <a:t>implement</a:t>
            </a:r>
            <a:r>
              <a:rPr lang="hu-HU" dirty="0"/>
              <a:t>: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Core</a:t>
            </a:r>
            <a:r>
              <a:rPr lang="hu-HU" dirty="0"/>
              <a:t> Systems’ </a:t>
            </a:r>
            <a:r>
              <a:rPr lang="hu-HU" dirty="0" err="1"/>
              <a:t>identity</a:t>
            </a:r>
            <a:r>
              <a:rPr lang="hu-HU" dirty="0"/>
              <a:t> </a:t>
            </a:r>
            <a:r>
              <a:rPr lang="hu-HU" dirty="0" err="1"/>
              <a:t>upon</a:t>
            </a:r>
            <a:r>
              <a:rPr lang="hu-HU" dirty="0"/>
              <a:t> </a:t>
            </a:r>
            <a:r>
              <a:rPr lang="hu-HU" dirty="0" err="1"/>
              <a:t>connection</a:t>
            </a:r>
            <a:endParaRPr lang="hu-HU" dirty="0"/>
          </a:p>
          <a:p>
            <a:pPr marL="1217612" lvl="2" indent="-342900">
              <a:buFont typeface="Arial" panose="020B0604020202020204" pitchFamily="34" charset="0"/>
              <a:buChar char="•"/>
            </a:pPr>
            <a:r>
              <a:rPr lang="hu-HU" dirty="0"/>
              <a:t>No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should</a:t>
            </a:r>
            <a:r>
              <a:rPr lang="hu-HU" dirty="0"/>
              <a:t> be </a:t>
            </a:r>
            <a:r>
              <a:rPr lang="hu-HU" dirty="0" err="1"/>
              <a:t>able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pose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Orchestrator</a:t>
            </a:r>
            <a:endParaRPr lang="hu-HU" dirty="0"/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done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CN </a:t>
            </a:r>
            <a:r>
              <a:rPr lang="hu-HU" dirty="0" err="1"/>
              <a:t>field</a:t>
            </a:r>
            <a:endParaRPr lang="hu-HU" dirty="0"/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certain</a:t>
            </a:r>
            <a:r>
              <a:rPr lang="hu-HU" dirty="0"/>
              <a:t>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partner’s</a:t>
            </a:r>
            <a:r>
              <a:rPr lang="hu-HU" dirty="0"/>
              <a:t> </a:t>
            </a:r>
            <a:r>
              <a:rPr lang="hu-HU" dirty="0" err="1"/>
              <a:t>certificate</a:t>
            </a:r>
            <a:r>
              <a:rPr lang="hu-HU" dirty="0"/>
              <a:t> is </a:t>
            </a:r>
            <a:r>
              <a:rPr lang="hu-HU" dirty="0" err="1"/>
              <a:t>signed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LC </a:t>
            </a:r>
            <a:r>
              <a:rPr lang="hu-HU" dirty="0" err="1"/>
              <a:t>cert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78595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14</a:t>
            </a:fld>
            <a:endParaRPr lang="sv-SE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799889" y="-100012"/>
            <a:ext cx="7444935" cy="520492"/>
          </a:xfrm>
        </p:spPr>
        <p:txBody>
          <a:bodyPr/>
          <a:lstStyle/>
          <a:p>
            <a:r>
              <a:rPr lang="hu-HU" dirty="0" err="1"/>
              <a:t>Authorization</a:t>
            </a:r>
            <a:r>
              <a:rPr lang="hu-HU" dirty="0"/>
              <a:t> System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2"/>
          </p:nvPr>
        </p:nvSpPr>
        <p:spPr>
          <a:xfrm>
            <a:off x="102864" y="463398"/>
            <a:ext cx="8141960" cy="4313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The </a:t>
            </a:r>
            <a:r>
              <a:rPr lang="hu-HU" dirty="0" err="1"/>
              <a:t>Authorization</a:t>
            </a:r>
            <a:r>
              <a:rPr lang="hu-HU" dirty="0"/>
              <a:t> System </a:t>
            </a:r>
            <a:r>
              <a:rPr lang="hu-HU" dirty="0" err="1"/>
              <a:t>stores</a:t>
            </a:r>
            <a:r>
              <a:rPr lang="hu-HU" dirty="0"/>
              <a:t> </a:t>
            </a: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keys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App</a:t>
            </a:r>
            <a:r>
              <a:rPr lang="hu-HU" dirty="0"/>
              <a:t>. Systems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AuthenticationInfo</a:t>
            </a:r>
            <a:r>
              <a:rPr lang="hu-HU" dirty="0"/>
              <a:t> </a:t>
            </a:r>
            <a:r>
              <a:rPr lang="hu-HU" dirty="0" err="1"/>
              <a:t>field</a:t>
            </a:r>
            <a:r>
              <a:rPr lang="hu-HU" dirty="0"/>
              <a:t>; Base64 </a:t>
            </a:r>
            <a:r>
              <a:rPr lang="hu-HU" dirty="0" err="1"/>
              <a:t>encoding</a:t>
            </a:r>
            <a:r>
              <a:rPr lang="hu-HU" dirty="0"/>
              <a:t> of 2048 byte PublicKey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Using</a:t>
            </a:r>
            <a:r>
              <a:rPr lang="hu-HU" dirty="0"/>
              <a:t> 2048 bit </a:t>
            </a:r>
            <a:r>
              <a:rPr lang="hu-HU" dirty="0" err="1"/>
              <a:t>certificate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244 </a:t>
            </a:r>
            <a:r>
              <a:rPr lang="hu-HU" dirty="0" err="1">
                <a:sym typeface="Wingdings" panose="05000000000000000000" pitchFamily="2" charset="2"/>
              </a:rPr>
              <a:t>bytes</a:t>
            </a:r>
            <a:r>
              <a:rPr lang="hu-HU" dirty="0">
                <a:sym typeface="Wingdings" panose="05000000000000000000" pitchFamily="2" charset="2"/>
              </a:rPr>
              <a:t> of </a:t>
            </a:r>
            <a:r>
              <a:rPr lang="hu-HU" dirty="0" err="1">
                <a:sym typeface="Wingdings" panose="05000000000000000000" pitchFamily="2" charset="2"/>
              </a:rPr>
              <a:t>token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can</a:t>
            </a:r>
            <a:r>
              <a:rPr lang="hu-HU" dirty="0">
                <a:sym typeface="Wingdings" panose="05000000000000000000" pitchFamily="2" charset="2"/>
              </a:rPr>
              <a:t> be </a:t>
            </a:r>
            <a:r>
              <a:rPr lang="hu-HU" dirty="0" err="1">
                <a:sym typeface="Wingdings" panose="05000000000000000000" pitchFamily="2" charset="2"/>
              </a:rPr>
              <a:t>encrypted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using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simple</a:t>
            </a:r>
            <a:r>
              <a:rPr lang="hu-HU" dirty="0">
                <a:sym typeface="Wingdings" panose="05000000000000000000" pitchFamily="2" charset="2"/>
              </a:rPr>
              <a:t> RSA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 err="1">
                <a:sym typeface="Wingdings" panose="05000000000000000000" pitchFamily="2" charset="2"/>
              </a:rPr>
              <a:t>Decryptable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by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on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the</a:t>
            </a:r>
            <a:r>
              <a:rPr lang="hu-HU" dirty="0">
                <a:sym typeface="Wingdings" panose="05000000000000000000" pitchFamily="2" charset="2"/>
              </a:rPr>
              <a:t> System </a:t>
            </a:r>
            <a:r>
              <a:rPr lang="hu-HU" dirty="0" err="1">
                <a:sym typeface="Wingdings" panose="05000000000000000000" pitchFamily="2" charset="2"/>
              </a:rPr>
              <a:t>it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was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intended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for</a:t>
            </a:r>
            <a:endParaRPr lang="hu-HU" dirty="0">
              <a:sym typeface="Wingdings" panose="05000000000000000000" pitchFamily="2" charset="2"/>
            </a:endParaRP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 err="1"/>
              <a:t>Since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encrypted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key</a:t>
            </a:r>
            <a:r>
              <a:rPr lang="hu-HU" dirty="0"/>
              <a:t> (</a:t>
            </a:r>
            <a:r>
              <a:rPr lang="hu-HU" dirty="0" err="1"/>
              <a:t>decryptable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private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generated</a:t>
            </a:r>
            <a:r>
              <a:rPr lang="hu-HU" dirty="0"/>
              <a:t> during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orchestration</a:t>
            </a:r>
            <a:r>
              <a:rPr lang="hu-HU" dirty="0"/>
              <a:t> </a:t>
            </a:r>
            <a:r>
              <a:rPr lang="hu-HU" dirty="0" err="1"/>
              <a:t>process</a:t>
            </a:r>
            <a:r>
              <a:rPr lang="hu-HU" dirty="0"/>
              <a:t> 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 err="1"/>
              <a:t>As</a:t>
            </a:r>
            <a:r>
              <a:rPr lang="hu-HU" dirty="0"/>
              <a:t> a </a:t>
            </a:r>
            <a:r>
              <a:rPr lang="hu-HU" dirty="0" err="1"/>
              <a:t>final</a:t>
            </a:r>
            <a:r>
              <a:rPr lang="hu-HU" dirty="0"/>
              <a:t> </a:t>
            </a:r>
            <a:r>
              <a:rPr lang="hu-HU" dirty="0" err="1"/>
              <a:t>step</a:t>
            </a:r>
            <a:r>
              <a:rPr lang="hu-HU" dirty="0"/>
              <a:t>; </a:t>
            </a:r>
            <a:r>
              <a:rPr lang="hu-HU" dirty="0" err="1"/>
              <a:t>after</a:t>
            </a:r>
            <a:r>
              <a:rPr lang="hu-HU" dirty="0"/>
              <a:t> Consumer – Service – </a:t>
            </a:r>
            <a:r>
              <a:rPr lang="hu-HU" dirty="0" err="1"/>
              <a:t>Provider</a:t>
            </a:r>
            <a:r>
              <a:rPr lang="hu-HU" dirty="0"/>
              <a:t> </a:t>
            </a:r>
            <a:r>
              <a:rPr lang="hu-HU" dirty="0" err="1"/>
              <a:t>trio</a:t>
            </a:r>
            <a:r>
              <a:rPr lang="hu-HU" dirty="0"/>
              <a:t> has </a:t>
            </a:r>
            <a:r>
              <a:rPr lang="hu-HU" dirty="0" err="1"/>
              <a:t>been</a:t>
            </a:r>
            <a:r>
              <a:rPr lang="hu-HU" dirty="0"/>
              <a:t> </a:t>
            </a:r>
            <a:r>
              <a:rPr lang="hu-HU" dirty="0" err="1"/>
              <a:t>set</a:t>
            </a:r>
            <a:endParaRPr lang="hu-HU" dirty="0"/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local </a:t>
            </a:r>
            <a:r>
              <a:rPr lang="hu-HU" dirty="0" err="1"/>
              <a:t>Authorization</a:t>
            </a:r>
            <a:r>
              <a:rPr lang="hu-HU" dirty="0"/>
              <a:t> System, and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access</a:t>
            </a:r>
            <a:r>
              <a:rPr lang="hu-HU" dirty="0"/>
              <a:t> </a:t>
            </a:r>
            <a:r>
              <a:rPr lang="hu-HU" dirty="0" err="1"/>
              <a:t>rights</a:t>
            </a:r>
            <a:r>
              <a:rPr lang="hu-HU" dirty="0"/>
              <a:t> </a:t>
            </a:r>
            <a:r>
              <a:rPr lang="hu-HU" dirty="0" err="1"/>
              <a:t>stored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database</a:t>
            </a:r>
            <a:endParaRPr lang="hu-HU" dirty="0"/>
          </a:p>
          <a:p>
            <a:pPr marL="817562" lvl="1" indent="-342900">
              <a:buFont typeface="Arial" panose="020B0604020202020204" pitchFamily="34" charset="0"/>
              <a:buChar char="•"/>
            </a:pPr>
            <a:endParaRPr lang="hu-HU" dirty="0"/>
          </a:p>
          <a:p>
            <a:pPr marL="817562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2" y="1293243"/>
            <a:ext cx="8035028" cy="66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99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15</a:t>
            </a:fld>
            <a:endParaRPr lang="sv-SE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799889" y="-100012"/>
            <a:ext cx="7444935" cy="520492"/>
          </a:xfrm>
        </p:spPr>
        <p:txBody>
          <a:bodyPr/>
          <a:lstStyle/>
          <a:p>
            <a:r>
              <a:rPr lang="hu-HU" dirty="0" err="1"/>
              <a:t>Authorization</a:t>
            </a:r>
            <a:r>
              <a:rPr lang="hu-HU" dirty="0"/>
              <a:t> System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2"/>
          </p:nvPr>
        </p:nvSpPr>
        <p:spPr>
          <a:xfrm>
            <a:off x="182377" y="723692"/>
            <a:ext cx="8484545" cy="4313943"/>
          </a:xfrm>
        </p:spPr>
        <p:txBody>
          <a:bodyPr/>
          <a:lstStyle/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/>
              <a:t>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Authorization</a:t>
            </a:r>
            <a:r>
              <a:rPr lang="hu-HU" dirty="0"/>
              <a:t> System </a:t>
            </a:r>
            <a:r>
              <a:rPr lang="hu-HU" dirty="0" err="1"/>
              <a:t>shall</a:t>
            </a:r>
            <a:r>
              <a:rPr lang="hu-HU" dirty="0"/>
              <a:t> </a:t>
            </a:r>
            <a:r>
              <a:rPr lang="hu-HU" dirty="0" err="1"/>
              <a:t>act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a Local </a:t>
            </a:r>
            <a:r>
              <a:rPr lang="hu-HU" dirty="0" err="1"/>
              <a:t>Certificate</a:t>
            </a:r>
            <a:r>
              <a:rPr lang="hu-HU" dirty="0"/>
              <a:t> </a:t>
            </a:r>
            <a:r>
              <a:rPr lang="hu-HU" dirty="0" err="1"/>
              <a:t>Agency</a:t>
            </a:r>
            <a:endParaRPr lang="hu-HU" dirty="0"/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shall</a:t>
            </a:r>
            <a:r>
              <a:rPr lang="hu-HU" dirty="0"/>
              <a:t> be a </a:t>
            </a:r>
            <a:r>
              <a:rPr lang="hu-HU" dirty="0" err="1"/>
              <a:t>bootstrapping</a:t>
            </a:r>
            <a:r>
              <a:rPr lang="hu-HU" dirty="0"/>
              <a:t> </a:t>
            </a:r>
            <a:r>
              <a:rPr lang="hu-HU" dirty="0" err="1"/>
              <a:t>mechanism</a:t>
            </a:r>
            <a:r>
              <a:rPr lang="hu-HU" dirty="0"/>
              <a:t> in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„</a:t>
            </a:r>
            <a:r>
              <a:rPr lang="hu-HU" dirty="0" err="1"/>
              <a:t>waking</a:t>
            </a:r>
            <a:r>
              <a:rPr lang="hu-HU" dirty="0"/>
              <a:t> </a:t>
            </a:r>
            <a:r>
              <a:rPr lang="hu-HU" dirty="0" err="1"/>
              <a:t>up</a:t>
            </a:r>
            <a:r>
              <a:rPr lang="hu-HU" dirty="0"/>
              <a:t>” System </a:t>
            </a:r>
            <a:r>
              <a:rPr lang="hu-HU" dirty="0" err="1"/>
              <a:t>gets</a:t>
            </a:r>
            <a:r>
              <a:rPr lang="hu-HU" dirty="0"/>
              <a:t>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runtime</a:t>
            </a:r>
            <a:r>
              <a:rPr lang="hu-HU" dirty="0"/>
              <a:t> </a:t>
            </a:r>
            <a:r>
              <a:rPr lang="hu-HU" dirty="0" err="1"/>
              <a:t>configuration</a:t>
            </a:r>
            <a:r>
              <a:rPr lang="hu-HU" dirty="0"/>
              <a:t> </a:t>
            </a:r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identity</a:t>
            </a:r>
            <a:r>
              <a:rPr lang="hu-HU" dirty="0"/>
              <a:t> </a:t>
            </a:r>
            <a:r>
              <a:rPr lang="hu-HU" dirty="0" err="1"/>
              <a:t>verification</a:t>
            </a:r>
            <a:r>
              <a:rPr lang="hu-HU" dirty="0"/>
              <a:t>. </a:t>
            </a:r>
          </a:p>
          <a:p>
            <a:pPr marL="1217612" lvl="2" indent="-342900">
              <a:buFont typeface="Arial" panose="020B0604020202020204" pitchFamily="34" charset="0"/>
              <a:buChar char="•"/>
            </a:pP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shall</a:t>
            </a:r>
            <a:r>
              <a:rPr lang="hu-HU" dirty="0"/>
              <a:t> </a:t>
            </a:r>
            <a:r>
              <a:rPr lang="hu-HU" dirty="0" err="1"/>
              <a:t>include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issue</a:t>
            </a:r>
            <a:r>
              <a:rPr lang="hu-HU" dirty="0"/>
              <a:t> of an </a:t>
            </a:r>
            <a:r>
              <a:rPr lang="hu-HU" dirty="0" err="1"/>
              <a:t>Arrowhead</a:t>
            </a:r>
            <a:r>
              <a:rPr lang="hu-HU" dirty="0"/>
              <a:t> local </a:t>
            </a:r>
            <a:r>
              <a:rPr lang="hu-HU" dirty="0" err="1"/>
              <a:t>runtime</a:t>
            </a:r>
            <a:r>
              <a:rPr lang="hu-HU" dirty="0"/>
              <a:t> </a:t>
            </a:r>
            <a:r>
              <a:rPr lang="hu-HU" dirty="0" err="1"/>
              <a:t>certificate</a:t>
            </a:r>
            <a:r>
              <a:rPr lang="hu-HU" dirty="0"/>
              <a:t>. </a:t>
            </a:r>
          </a:p>
          <a:p>
            <a:pPr marL="1217612" lvl="2" indent="-342900">
              <a:buFont typeface="Arial" panose="020B0604020202020204" pitchFamily="34" charset="0"/>
              <a:buChar char="•"/>
            </a:pPr>
            <a:r>
              <a:rPr lang="hu-HU" dirty="0"/>
              <a:t>The System </a:t>
            </a:r>
            <a:r>
              <a:rPr lang="hu-HU" dirty="0" err="1"/>
              <a:t>should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in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communications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Core</a:t>
            </a:r>
            <a:r>
              <a:rPr lang="hu-HU" dirty="0"/>
              <a:t> Systems. </a:t>
            </a:r>
          </a:p>
          <a:p>
            <a:pPr marL="1217612" lvl="2" indent="-342900">
              <a:buFont typeface="Arial" panose="020B0604020202020204" pitchFamily="34" charset="0"/>
              <a:buChar char="•"/>
            </a:pP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before-mentioned</a:t>
            </a:r>
            <a:r>
              <a:rPr lang="hu-HU" dirty="0"/>
              <a:t> </a:t>
            </a:r>
            <a:r>
              <a:rPr lang="hu-HU" dirty="0" err="1"/>
              <a:t>security</a:t>
            </a:r>
            <a:r>
              <a:rPr lang="hu-HU" dirty="0"/>
              <a:t> </a:t>
            </a:r>
            <a:r>
              <a:rPr lang="hu-HU" dirty="0" err="1"/>
              <a:t>solutions</a:t>
            </a:r>
            <a:r>
              <a:rPr lang="hu-HU" dirty="0"/>
              <a:t> </a:t>
            </a:r>
            <a:r>
              <a:rPr lang="hu-HU" dirty="0" err="1"/>
              <a:t>rely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process</a:t>
            </a:r>
            <a:r>
              <a:rPr lang="hu-HU" dirty="0"/>
              <a:t>. 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 CA </a:t>
            </a:r>
            <a:r>
              <a:rPr lang="hu-HU" dirty="0" err="1"/>
              <a:t>functionalities</a:t>
            </a:r>
            <a:r>
              <a:rPr lang="hu-HU" dirty="0"/>
              <a:t> (</a:t>
            </a:r>
            <a:r>
              <a:rPr lang="hu-HU" dirty="0" err="1"/>
              <a:t>cert</a:t>
            </a:r>
            <a:r>
              <a:rPr lang="hu-HU" dirty="0"/>
              <a:t> </a:t>
            </a:r>
            <a:r>
              <a:rPr lang="hu-HU" dirty="0" err="1"/>
              <a:t>issue</a:t>
            </a:r>
            <a:r>
              <a:rPr lang="hu-HU" dirty="0"/>
              <a:t>, </a:t>
            </a:r>
            <a:r>
              <a:rPr lang="hu-HU" dirty="0" err="1"/>
              <a:t>revoke</a:t>
            </a:r>
            <a:r>
              <a:rPr lang="hu-HU" dirty="0"/>
              <a:t>, </a:t>
            </a:r>
            <a:r>
              <a:rPr lang="hu-HU" dirty="0" err="1"/>
              <a:t>validation</a:t>
            </a:r>
            <a:r>
              <a:rPr lang="hu-HU" dirty="0"/>
              <a:t>), </a:t>
            </a:r>
            <a:r>
              <a:rPr lang="hu-HU" dirty="0" err="1"/>
              <a:t>the</a:t>
            </a:r>
            <a:r>
              <a:rPr lang="hu-HU" dirty="0"/>
              <a:t> AA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30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16</a:t>
            </a:fld>
            <a:endParaRPr lang="sv-SE"/>
          </a:p>
        </p:txBody>
      </p:sp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token</a:t>
            </a:r>
            <a:r>
              <a:rPr lang="hu-HU" dirty="0"/>
              <a:t> </a:t>
            </a:r>
            <a:r>
              <a:rPr lang="hu-HU" dirty="0" err="1"/>
              <a:t>itself</a:t>
            </a:r>
            <a:endParaRPr lang="en-US" dirty="0"/>
          </a:p>
        </p:txBody>
      </p:sp>
      <p:sp>
        <p:nvSpPr>
          <p:cNvPr id="7" name="Tartalom helye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fields</a:t>
            </a:r>
            <a:r>
              <a:rPr lang="hu-HU" dirty="0"/>
              <a:t> (</a:t>
            </a:r>
            <a:r>
              <a:rPr lang="en-US" dirty="0"/>
              <a:t>SHA1withRSA</a:t>
            </a:r>
            <a:r>
              <a:rPr lang="hu-HU" dirty="0"/>
              <a:t>; Base64)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 err="1"/>
              <a:t>Encrypted</a:t>
            </a:r>
            <a:r>
              <a:rPr lang="hu-HU" dirty="0"/>
              <a:t> JSON (&lt;=244 </a:t>
            </a:r>
            <a:r>
              <a:rPr lang="hu-HU" dirty="0" err="1"/>
              <a:t>bytes</a:t>
            </a:r>
            <a:r>
              <a:rPr lang="hu-HU" dirty="0"/>
              <a:t>)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 err="1"/>
              <a:t>Signature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local </a:t>
            </a:r>
            <a:r>
              <a:rPr lang="hu-HU" dirty="0" err="1"/>
              <a:t>Authorization</a:t>
            </a:r>
            <a:r>
              <a:rPr lang="hu-HU" dirty="0"/>
              <a:t>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Token</a:t>
            </a:r>
            <a:r>
              <a:rPr lang="hu-HU" dirty="0"/>
              <a:t> </a:t>
            </a:r>
            <a:r>
              <a:rPr lang="hu-HU" dirty="0" err="1"/>
              <a:t>Generation</a:t>
            </a:r>
            <a:r>
              <a:rPr lang="hu-HU" dirty="0"/>
              <a:t>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334" y="2960173"/>
            <a:ext cx="3035300" cy="1211196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200" y="4541565"/>
            <a:ext cx="1893375" cy="841000"/>
          </a:xfrm>
          <a:prstGeom prst="rect">
            <a:avLst/>
          </a:prstGeom>
        </p:spPr>
      </p:pic>
      <p:sp>
        <p:nvSpPr>
          <p:cNvPr id="12" name="Téglalap 11"/>
          <p:cNvSpPr/>
          <p:nvPr/>
        </p:nvSpPr>
        <p:spPr>
          <a:xfrm>
            <a:off x="202738" y="3949135"/>
            <a:ext cx="1714500" cy="8064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Orchestrator</a:t>
            </a:r>
            <a:endParaRPr lang="en-US" dirty="0"/>
          </a:p>
        </p:txBody>
      </p:sp>
      <p:sp>
        <p:nvSpPr>
          <p:cNvPr id="13" name="Téglalap 12"/>
          <p:cNvSpPr/>
          <p:nvPr/>
        </p:nvSpPr>
        <p:spPr>
          <a:xfrm>
            <a:off x="5696537" y="3936435"/>
            <a:ext cx="1714500" cy="8064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Authorization</a:t>
            </a:r>
            <a:endParaRPr lang="en-US" dirty="0"/>
          </a:p>
        </p:txBody>
      </p:sp>
      <p:cxnSp>
        <p:nvCxnSpPr>
          <p:cNvPr id="15" name="Egyenes összekötő nyíllal 14"/>
          <p:cNvCxnSpPr/>
          <p:nvPr/>
        </p:nvCxnSpPr>
        <p:spPr>
          <a:xfrm>
            <a:off x="1917238" y="4171369"/>
            <a:ext cx="37792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/>
          <p:nvPr/>
        </p:nvCxnSpPr>
        <p:spPr>
          <a:xfrm flipH="1" flipV="1">
            <a:off x="1917238" y="4495219"/>
            <a:ext cx="3779299" cy="31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644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ED05EFE6-6D1D-44D4-A330-44E0AFBDF5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17</a:t>
            </a:fld>
            <a:endParaRPr lang="sv-SE" dirty="0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E2007F51-7051-4B50-BCC2-3F28FBEBC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34" y="160234"/>
            <a:ext cx="7444935" cy="520492"/>
          </a:xfrm>
        </p:spPr>
        <p:txBody>
          <a:bodyPr/>
          <a:lstStyle/>
          <a:p>
            <a:r>
              <a:rPr lang="hu-HU" dirty="0" err="1"/>
              <a:t>RawTokenInfo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0CA1651-2A38-481C-B30D-2709A06AB19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5062" y="787040"/>
            <a:ext cx="7444935" cy="479477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cipher</a:t>
            </a:r>
            <a:r>
              <a:rPr lang="hu-HU" dirty="0"/>
              <a:t> = </a:t>
            </a:r>
            <a:r>
              <a:rPr lang="hu-HU" dirty="0" err="1"/>
              <a:t>Cipher.getInstance</a:t>
            </a:r>
            <a:r>
              <a:rPr lang="hu-HU" dirty="0"/>
              <a:t>("RSA/ECB/PKCS1Padding");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The </a:t>
            </a:r>
            <a:r>
              <a:rPr lang="hu-HU" dirty="0" err="1"/>
              <a:t>encoded</a:t>
            </a:r>
            <a:r>
              <a:rPr lang="hu-HU" dirty="0"/>
              <a:t> JSON:</a:t>
            </a:r>
          </a:p>
          <a:p>
            <a:pPr marL="457200" lvl="1" indent="0">
              <a:buNone/>
            </a:pPr>
            <a:r>
              <a:rPr lang="hu-HU" b="1" i="1" dirty="0"/>
              <a:t>{</a:t>
            </a:r>
          </a:p>
          <a:p>
            <a:pPr marL="457200" lvl="1" indent="0">
              <a:buNone/>
            </a:pPr>
            <a:r>
              <a:rPr lang="hu-HU" b="1" i="1" dirty="0"/>
              <a:t>	„c”:”&lt;</a:t>
            </a:r>
            <a:r>
              <a:rPr lang="hu-HU" b="1" i="1" dirty="0" err="1"/>
              <a:t>SystemName</a:t>
            </a:r>
            <a:r>
              <a:rPr lang="hu-HU" b="1" i="1" dirty="0"/>
              <a:t>&gt;.&lt;SystemGroup&gt;.&lt;</a:t>
            </a:r>
            <a:r>
              <a:rPr lang="hu-HU" b="1" i="1" dirty="0" err="1"/>
              <a:t>CloudName</a:t>
            </a:r>
            <a:r>
              <a:rPr lang="hu-HU" b="1" i="1" dirty="0"/>
              <a:t>&gt;.&lt;Operator&gt;”,</a:t>
            </a:r>
          </a:p>
          <a:p>
            <a:pPr marL="457200" lvl="1" indent="0">
              <a:buNone/>
            </a:pPr>
            <a:r>
              <a:rPr lang="hu-HU" b="1" i="1" dirty="0"/>
              <a:t>	„s”:”&lt;</a:t>
            </a:r>
            <a:r>
              <a:rPr lang="hu-HU" b="1" i="1" dirty="0" err="1"/>
              <a:t>interface</a:t>
            </a:r>
            <a:r>
              <a:rPr lang="hu-HU" b="1" i="1" dirty="0"/>
              <a:t>&gt;.&lt;</a:t>
            </a:r>
            <a:r>
              <a:rPr lang="hu-HU" b="1" i="1" dirty="0" err="1"/>
              <a:t>ServiceName</a:t>
            </a:r>
            <a:r>
              <a:rPr lang="hu-HU" b="1" i="1" dirty="0"/>
              <a:t>&gt;.&lt;ServiceGroup&gt;”, </a:t>
            </a:r>
          </a:p>
          <a:p>
            <a:pPr marL="457200" lvl="1" indent="0">
              <a:buNone/>
            </a:pPr>
            <a:r>
              <a:rPr lang="hu-HU" b="1" i="1" dirty="0"/>
              <a:t>	„e”:”&lt;</a:t>
            </a:r>
            <a:r>
              <a:rPr lang="hu-HU" b="1" i="1" dirty="0" err="1"/>
              <a:t>endTimeInEpoch</a:t>
            </a:r>
            <a:r>
              <a:rPr lang="hu-HU" b="1" i="1" dirty="0"/>
              <a:t>&gt;”,</a:t>
            </a:r>
          </a:p>
          <a:p>
            <a:pPr marL="457200" lvl="1" indent="0">
              <a:buNone/>
            </a:pPr>
            <a:r>
              <a:rPr lang="hu-HU" b="1" i="1" dirty="0"/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RawTokenInfo</a:t>
            </a:r>
            <a:r>
              <a:rPr lang="hu-HU" dirty="0"/>
              <a:t> </a:t>
            </a:r>
          </a:p>
          <a:p>
            <a:pPr marL="474662" lvl="1" indent="0">
              <a:buNone/>
            </a:pPr>
            <a:r>
              <a:rPr lang="hu-HU" dirty="0"/>
              <a:t>{</a:t>
            </a:r>
          </a:p>
          <a:p>
            <a:pPr marL="474662" lvl="1" indent="0">
              <a:buNone/>
            </a:pPr>
            <a:r>
              <a:rPr lang="hu-HU" dirty="0" err="1"/>
              <a:t>private</a:t>
            </a:r>
            <a:r>
              <a:rPr lang="hu-HU" dirty="0"/>
              <a:t> </a:t>
            </a:r>
            <a:r>
              <a:rPr lang="hu-HU" dirty="0" err="1"/>
              <a:t>String</a:t>
            </a:r>
            <a:r>
              <a:rPr lang="hu-HU" dirty="0"/>
              <a:t> s;</a:t>
            </a:r>
          </a:p>
          <a:p>
            <a:pPr marL="474662" lvl="1" indent="0">
              <a:buNone/>
            </a:pPr>
            <a:r>
              <a:rPr lang="hu-HU" dirty="0" err="1"/>
              <a:t>private</a:t>
            </a:r>
            <a:r>
              <a:rPr lang="hu-HU" dirty="0"/>
              <a:t> </a:t>
            </a:r>
            <a:r>
              <a:rPr lang="hu-HU" dirty="0" err="1"/>
              <a:t>String</a:t>
            </a:r>
            <a:r>
              <a:rPr lang="hu-HU" dirty="0"/>
              <a:t> c;</a:t>
            </a:r>
          </a:p>
          <a:p>
            <a:pPr marL="474662" lvl="1" indent="0">
              <a:buNone/>
            </a:pPr>
            <a:r>
              <a:rPr lang="hu-HU" dirty="0" err="1"/>
              <a:t>private</a:t>
            </a:r>
            <a:r>
              <a:rPr lang="hu-HU" dirty="0"/>
              <a:t> Long e;</a:t>
            </a:r>
          </a:p>
          <a:p>
            <a:pPr marL="474662" lvl="1" indent="0">
              <a:buNone/>
            </a:pPr>
            <a:r>
              <a:rPr lang="hu-HU" dirty="0"/>
              <a:t>}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3865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98290" y="10514"/>
            <a:ext cx="7904690" cy="520492"/>
          </a:xfrm>
        </p:spPr>
        <p:txBody>
          <a:bodyPr/>
          <a:lstStyle/>
          <a:p>
            <a:r>
              <a:rPr lang="hu-HU" dirty="0" err="1"/>
              <a:t>Token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local </a:t>
            </a:r>
            <a:r>
              <a:rPr lang="hu-HU" dirty="0" err="1"/>
              <a:t>orchestration</a:t>
            </a:r>
            <a:r>
              <a:rPr lang="hu-HU" dirty="0"/>
              <a:t> </a:t>
            </a:r>
            <a:r>
              <a:rPr lang="hu-HU" dirty="0" err="1"/>
              <a:t>process</a:t>
            </a:r>
            <a:endParaRPr lang="en-US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45549" y="598566"/>
            <a:ext cx="7429500" cy="4971937"/>
          </a:xfrm>
        </p:spPr>
      </p:pic>
      <p:sp>
        <p:nvSpPr>
          <p:cNvPr id="4" name="Tartalom helye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5953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>
            <a:extLst>
              <a:ext uri="{FF2B5EF4-FFF2-40B4-BE49-F238E27FC236}">
                <a16:creationId xmlns:a16="http://schemas.microsoft.com/office/drawing/2014/main" id="{213524E3-E275-49A8-A16C-9AC05E7D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53" y="203200"/>
            <a:ext cx="8344110" cy="520492"/>
          </a:xfrm>
        </p:spPr>
        <p:txBody>
          <a:bodyPr/>
          <a:lstStyle/>
          <a:p>
            <a:r>
              <a:rPr lang="hu-HU" dirty="0" err="1"/>
              <a:t>Token</a:t>
            </a:r>
            <a:r>
              <a:rPr lang="hu-HU" dirty="0"/>
              <a:t> </a:t>
            </a:r>
            <a:r>
              <a:rPr lang="hu-HU" dirty="0" err="1"/>
              <a:t>when</a:t>
            </a:r>
            <a:r>
              <a:rPr lang="hu-HU" dirty="0"/>
              <a:t> no </a:t>
            </a:r>
            <a:r>
              <a:rPr lang="hu-HU" dirty="0" err="1"/>
              <a:t>orch</a:t>
            </a:r>
            <a:r>
              <a:rPr lang="hu-HU" dirty="0"/>
              <a:t>.  </a:t>
            </a:r>
            <a:r>
              <a:rPr lang="hu-HU" dirty="0" err="1"/>
              <a:t>process</a:t>
            </a:r>
            <a:r>
              <a:rPr lang="hu-HU" dirty="0"/>
              <a:t> </a:t>
            </a:r>
            <a:r>
              <a:rPr lang="hu-HU" dirty="0" err="1"/>
              <a:t>implemented</a:t>
            </a:r>
            <a:endParaRPr lang="hu-HU" dirty="0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B52A2A80-D769-419A-91AF-31D1988D7D7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431233" y="826087"/>
            <a:ext cx="5740843" cy="4888913"/>
          </a:xfrm>
        </p:spPr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E914A4E-B098-4E01-A51A-FB8E785A3F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129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2</a:t>
            </a:fld>
            <a:endParaRPr lang="sv-SE"/>
          </a:p>
        </p:txBody>
      </p:sp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799890" y="487703"/>
            <a:ext cx="7444935" cy="520492"/>
          </a:xfrm>
        </p:spPr>
        <p:txBody>
          <a:bodyPr/>
          <a:lstStyle/>
          <a:p>
            <a:r>
              <a:rPr lang="hu-HU" dirty="0" err="1"/>
              <a:t>Security</a:t>
            </a:r>
            <a:r>
              <a:rPr lang="hu-HU" dirty="0"/>
              <a:t> </a:t>
            </a:r>
            <a:r>
              <a:rPr lang="hu-HU" dirty="0" err="1"/>
              <a:t>requirements</a:t>
            </a:r>
            <a:r>
              <a:rPr lang="hu-HU" dirty="0"/>
              <a:t> - CIAAA</a:t>
            </a:r>
            <a:endParaRPr lang="en-US" dirty="0"/>
          </a:p>
        </p:txBody>
      </p:sp>
      <p:sp>
        <p:nvSpPr>
          <p:cNvPr id="7" name="Tartalom helye 6"/>
          <p:cNvSpPr>
            <a:spLocks noGrp="1"/>
          </p:cNvSpPr>
          <p:nvPr>
            <p:ph sz="quarter" idx="12"/>
          </p:nvPr>
        </p:nvSpPr>
        <p:spPr>
          <a:xfrm>
            <a:off x="799890" y="1329659"/>
            <a:ext cx="7444935" cy="4180595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Confidentiality: </a:t>
            </a:r>
            <a:endParaRPr lang="hu-HU" dirty="0"/>
          </a:p>
          <a:p>
            <a:pPr marL="817562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dirty="0" err="1"/>
              <a:t>Encryption</a:t>
            </a:r>
            <a:r>
              <a:rPr lang="hu-HU" dirty="0"/>
              <a:t>, </a:t>
            </a:r>
            <a:r>
              <a:rPr lang="hu-HU" dirty="0" err="1"/>
              <a:t>proper</a:t>
            </a:r>
            <a:r>
              <a:rPr lang="hu-HU" dirty="0"/>
              <a:t> </a:t>
            </a:r>
            <a:r>
              <a:rPr lang="hu-HU" dirty="0" err="1"/>
              <a:t>key</a:t>
            </a:r>
            <a:r>
              <a:rPr lang="hu-HU" dirty="0"/>
              <a:t> </a:t>
            </a:r>
            <a:r>
              <a:rPr lang="hu-HU" dirty="0" err="1"/>
              <a:t>exchange</a:t>
            </a:r>
            <a:endParaRPr lang="hu-HU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dirty="0"/>
              <a:t>(</a:t>
            </a:r>
            <a:r>
              <a:rPr lang="hu-HU" dirty="0" err="1"/>
              <a:t>Message</a:t>
            </a:r>
            <a:r>
              <a:rPr lang="hu-HU" dirty="0"/>
              <a:t>) </a:t>
            </a:r>
            <a:r>
              <a:rPr lang="en-US" dirty="0"/>
              <a:t>Integrity: </a:t>
            </a:r>
            <a:endParaRPr lang="hu-HU" dirty="0"/>
          </a:p>
          <a:p>
            <a:pPr marL="817562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dirty="0"/>
              <a:t>E</a:t>
            </a:r>
            <a:r>
              <a:rPr lang="en-US" dirty="0" err="1"/>
              <a:t>ncryption</a:t>
            </a:r>
            <a:r>
              <a:rPr lang="hu-HU" dirty="0"/>
              <a:t>,</a:t>
            </a:r>
            <a:r>
              <a:rPr lang="en-US" dirty="0"/>
              <a:t> digest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signature</a:t>
            </a:r>
            <a:endParaRPr lang="hu-HU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Authenticity: </a:t>
            </a:r>
            <a:endParaRPr lang="hu-HU" dirty="0"/>
          </a:p>
          <a:p>
            <a:pPr marL="817562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dirty="0" err="1"/>
              <a:t>Parties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able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verify</a:t>
            </a:r>
            <a:r>
              <a:rPr lang="hu-HU" dirty="0"/>
              <a:t> </a:t>
            </a:r>
            <a:r>
              <a:rPr lang="hu-HU" dirty="0" err="1"/>
              <a:t>identify</a:t>
            </a:r>
            <a:r>
              <a:rPr lang="hu-HU" dirty="0"/>
              <a:t> of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other</a:t>
            </a:r>
            <a:endParaRPr lang="hu-HU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Availability: </a:t>
            </a:r>
            <a:endParaRPr lang="hu-HU" dirty="0"/>
          </a:p>
          <a:p>
            <a:pPr marL="817562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dirty="0" err="1"/>
              <a:t>Resource</a:t>
            </a:r>
            <a:r>
              <a:rPr lang="hu-HU" dirty="0"/>
              <a:t> </a:t>
            </a:r>
            <a:r>
              <a:rPr lang="hu-HU" dirty="0" err="1"/>
              <a:t>planning</a:t>
            </a:r>
            <a:r>
              <a:rPr lang="hu-HU" dirty="0"/>
              <a:t>, </a:t>
            </a:r>
            <a:r>
              <a:rPr lang="hu-HU" dirty="0" err="1"/>
              <a:t>redundancies</a:t>
            </a:r>
            <a:endParaRPr lang="hu-HU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Accountability:</a:t>
            </a:r>
            <a:r>
              <a:rPr lang="hu-HU" dirty="0"/>
              <a:t> </a:t>
            </a:r>
          </a:p>
          <a:p>
            <a:pPr marL="817562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dirty="0" err="1"/>
              <a:t>Logging</a:t>
            </a:r>
            <a:endParaRPr lang="hu-HU" dirty="0"/>
          </a:p>
          <a:p>
            <a:pPr marL="817562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1400" dirty="0" err="1"/>
              <a:t>Governance</a:t>
            </a:r>
            <a:r>
              <a:rPr lang="hu-HU" sz="1400" dirty="0"/>
              <a:t> of </a:t>
            </a:r>
            <a:r>
              <a:rPr lang="hu-HU" sz="1400" dirty="0" err="1"/>
              <a:t>resources</a:t>
            </a:r>
            <a:r>
              <a:rPr lang="hu-HU" sz="1400" dirty="0"/>
              <a:t> and </a:t>
            </a:r>
            <a:r>
              <a:rPr lang="hu-HU" sz="1400" dirty="0" err="1"/>
              <a:t>information</a:t>
            </a:r>
            <a:br>
              <a:rPr lang="en-US" sz="1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97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D62B3E-F27D-414D-AB9D-5FF8CF68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" y="326420"/>
            <a:ext cx="8876535" cy="520492"/>
          </a:xfrm>
        </p:spPr>
        <p:txBody>
          <a:bodyPr/>
          <a:lstStyle/>
          <a:p>
            <a:r>
              <a:rPr lang="hu-HU" b="1" dirty="0" err="1"/>
              <a:t>Security</a:t>
            </a:r>
            <a:r>
              <a:rPr lang="hu-HU" b="1" dirty="0"/>
              <a:t> IN </a:t>
            </a:r>
            <a:r>
              <a:rPr lang="hu-HU" b="1" dirty="0" err="1"/>
              <a:t>the</a:t>
            </a:r>
            <a:r>
              <a:rPr lang="hu-HU" b="1" dirty="0"/>
              <a:t> Service </a:t>
            </a:r>
            <a:r>
              <a:rPr lang="hu-HU" dirty="0"/>
              <a:t>and NOT AS a Service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EB56348-71AB-4F1C-8913-5E358FAEFD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9890" y="950026"/>
            <a:ext cx="7444935" cy="4528423"/>
          </a:xfrm>
        </p:spPr>
        <p:txBody>
          <a:bodyPr/>
          <a:lstStyle/>
          <a:p>
            <a:pPr marL="0" indent="0"/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Application</a:t>
            </a:r>
            <a:r>
              <a:rPr lang="hu-HU" dirty="0"/>
              <a:t> Service, </a:t>
            </a:r>
          </a:p>
          <a:p>
            <a:pPr marL="0" indent="0"/>
            <a:r>
              <a:rPr lang="hu-HU" dirty="0"/>
              <a:t>	</a:t>
            </a:r>
            <a:r>
              <a:rPr lang="hu-HU" dirty="0" err="1">
                <a:solidFill>
                  <a:srgbClr val="FF0000"/>
                </a:solidFill>
              </a:rPr>
              <a:t>not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err="1">
                <a:solidFill>
                  <a:srgbClr val="FF0000"/>
                </a:solidFill>
              </a:rPr>
              <a:t>defined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err="1">
                <a:solidFill>
                  <a:srgbClr val="FF0000"/>
                </a:solidFill>
              </a:rPr>
              <a:t>by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err="1">
                <a:solidFill>
                  <a:srgbClr val="FF0000"/>
                </a:solidFill>
              </a:rPr>
              <a:t>Arrowhead</a:t>
            </a:r>
            <a:r>
              <a:rPr lang="hu-HU" dirty="0"/>
              <a:t> </a:t>
            </a:r>
            <a:r>
              <a:rPr lang="hu-HU" dirty="0" err="1"/>
              <a:t>frame</a:t>
            </a:r>
            <a:r>
              <a:rPr lang="hu-HU" dirty="0"/>
              <a:t> (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implemented</a:t>
            </a:r>
            <a:r>
              <a:rPr lang="hu-HU" dirty="0"/>
              <a:t> </a:t>
            </a:r>
            <a:r>
              <a:rPr lang="hu-HU" dirty="0" err="1"/>
              <a:t>within</a:t>
            </a:r>
            <a:r>
              <a:rPr lang="hu-HU" dirty="0"/>
              <a:t>)!</a:t>
            </a:r>
          </a:p>
          <a:p>
            <a:pPr marL="0" indent="0"/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implemented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example</a:t>
            </a:r>
            <a:r>
              <a:rPr lang="hu-HU" dirty="0"/>
              <a:t>:</a:t>
            </a:r>
          </a:p>
          <a:p>
            <a:pPr marL="0" indent="0"/>
            <a:endParaRPr lang="hu-HU" dirty="0"/>
          </a:p>
          <a:p>
            <a:pPr marL="457200" indent="-457200">
              <a:buFont typeface="+mj-lt"/>
              <a:buAutoNum type="arabicPeriod"/>
            </a:pPr>
            <a:r>
              <a:rPr lang="hu-HU" dirty="0" err="1"/>
              <a:t>Simple</a:t>
            </a:r>
            <a:r>
              <a:rPr lang="hu-HU" dirty="0"/>
              <a:t> </a:t>
            </a:r>
            <a:r>
              <a:rPr lang="hu-HU" dirty="0" err="1"/>
              <a:t>request-response</a:t>
            </a:r>
            <a:r>
              <a:rPr lang="hu-HU" dirty="0"/>
              <a:t> </a:t>
            </a:r>
            <a:r>
              <a:rPr lang="hu-HU" dirty="0" err="1"/>
              <a:t>cases</a:t>
            </a:r>
            <a:r>
              <a:rPr lang="hu-HU" dirty="0"/>
              <a:t> (</a:t>
            </a:r>
            <a:r>
              <a:rPr lang="hu-HU" dirty="0" err="1"/>
              <a:t>e.g</a:t>
            </a:r>
            <a:r>
              <a:rPr lang="hu-HU" dirty="0"/>
              <a:t>. </a:t>
            </a:r>
            <a:r>
              <a:rPr lang="hu-HU" dirty="0" err="1"/>
              <a:t>for</a:t>
            </a:r>
            <a:r>
              <a:rPr lang="hu-HU" dirty="0"/>
              <a:t> REST)</a:t>
            </a:r>
          </a:p>
          <a:p>
            <a:pPr marL="931862" lvl="1" indent="-457200">
              <a:buFont typeface="+mj-lt"/>
              <a:buAutoNum type="arabicPeriod"/>
            </a:pPr>
            <a:r>
              <a:rPr lang="hu-HU" b="1" dirty="0" err="1"/>
              <a:t>As</a:t>
            </a:r>
            <a:r>
              <a:rPr lang="hu-HU" b="1" dirty="0"/>
              <a:t> a </a:t>
            </a:r>
            <a:r>
              <a:rPr lang="hu-HU" b="1" dirty="0" err="1"/>
              <a:t>request</a:t>
            </a:r>
            <a:r>
              <a:rPr lang="hu-HU" b="1" dirty="0"/>
              <a:t> </a:t>
            </a:r>
            <a:r>
              <a:rPr lang="hu-HU" b="1" dirty="0" err="1"/>
              <a:t>path</a:t>
            </a:r>
            <a:r>
              <a:rPr lang="hu-HU" b="1" dirty="0"/>
              <a:t> </a:t>
            </a:r>
            <a:r>
              <a:rPr lang="hu-HU" b="1" dirty="0" err="1"/>
              <a:t>parameter</a:t>
            </a:r>
            <a:r>
              <a:rPr lang="hu-HU" b="1" dirty="0"/>
              <a:t> (</a:t>
            </a:r>
            <a:r>
              <a:rPr lang="hu-HU" b="1" dirty="0" err="1"/>
              <a:t>as</a:t>
            </a:r>
            <a:r>
              <a:rPr lang="hu-HU" b="1" dirty="0"/>
              <a:t> </a:t>
            </a:r>
            <a:r>
              <a:rPr lang="hu-HU" b="1" dirty="0" err="1"/>
              <a:t>currently</a:t>
            </a:r>
            <a:r>
              <a:rPr lang="hu-HU" b="1" dirty="0"/>
              <a:t> </a:t>
            </a:r>
            <a:r>
              <a:rPr lang="hu-HU" b="1" dirty="0" err="1"/>
              <a:t>implemented</a:t>
            </a:r>
            <a:r>
              <a:rPr lang="hu-HU" b="1" dirty="0"/>
              <a:t>)</a:t>
            </a:r>
          </a:p>
          <a:p>
            <a:pPr marL="1160462" lvl="2"/>
            <a:r>
              <a:rPr lang="hu-HU" dirty="0"/>
              <a:t>GET </a:t>
            </a:r>
            <a:r>
              <a:rPr lang="hu-HU" dirty="0" err="1"/>
              <a:t>to</a:t>
            </a:r>
            <a:r>
              <a:rPr lang="hu-HU" dirty="0"/>
              <a:t>: /</a:t>
            </a:r>
            <a:r>
              <a:rPr lang="hu-HU" dirty="0" err="1"/>
              <a:t>temperature&amp;token</a:t>
            </a:r>
            <a:r>
              <a:rPr lang="hu-HU" dirty="0"/>
              <a:t>=&lt;</a:t>
            </a:r>
            <a:r>
              <a:rPr lang="hu-HU" dirty="0" err="1"/>
              <a:t>value</a:t>
            </a:r>
            <a:r>
              <a:rPr lang="hu-HU" dirty="0"/>
              <a:t>&gt;&amp;</a:t>
            </a:r>
            <a:r>
              <a:rPr lang="hu-HU" dirty="0" err="1"/>
              <a:t>signature</a:t>
            </a:r>
            <a:r>
              <a:rPr lang="hu-HU" dirty="0"/>
              <a:t>=&lt;</a:t>
            </a:r>
            <a:r>
              <a:rPr lang="hu-HU" dirty="0" err="1"/>
              <a:t>value</a:t>
            </a:r>
            <a:r>
              <a:rPr lang="hu-HU" dirty="0"/>
              <a:t>&gt;</a:t>
            </a:r>
          </a:p>
          <a:p>
            <a:pPr marL="1160462" lvl="2"/>
            <a:r>
              <a:rPr lang="en-US" dirty="0"/>
              <a:t> if (</a:t>
            </a:r>
            <a:r>
              <a:rPr lang="en-US" dirty="0" err="1"/>
              <a:t>consumer.equals</a:t>
            </a:r>
            <a:r>
              <a:rPr lang="en-US" dirty="0"/>
              <a:t>(</a:t>
            </a:r>
            <a:r>
              <a:rPr lang="en-US" dirty="0" err="1"/>
              <a:t>consumerWithToken</a:t>
            </a:r>
            <a:r>
              <a:rPr lang="en-US" dirty="0"/>
              <a:t>)) {</a:t>
            </a:r>
          </a:p>
          <a:p>
            <a:pPr marL="931862" lvl="2" indent="0">
              <a:buNone/>
            </a:pPr>
            <a:r>
              <a:rPr lang="hu-HU" dirty="0"/>
              <a:t>	</a:t>
            </a:r>
            <a:r>
              <a:rPr lang="en-US" dirty="0"/>
              <a:t>        if (</a:t>
            </a:r>
            <a:r>
              <a:rPr lang="en-US" dirty="0" err="1"/>
              <a:t>endTime</a:t>
            </a:r>
            <a:r>
              <a:rPr lang="en-US" dirty="0"/>
              <a:t> == 0L || (</a:t>
            </a:r>
            <a:r>
              <a:rPr lang="en-US" dirty="0" err="1"/>
              <a:t>endTime</a:t>
            </a:r>
            <a:r>
              <a:rPr lang="en-US" dirty="0"/>
              <a:t> &gt; </a:t>
            </a:r>
            <a:r>
              <a:rPr lang="en-US" dirty="0" err="1"/>
              <a:t>currentTime</a:t>
            </a:r>
            <a:r>
              <a:rPr lang="en-US" dirty="0"/>
              <a:t>)) {</a:t>
            </a:r>
            <a:endParaRPr lang="hu-HU" dirty="0"/>
          </a:p>
          <a:p>
            <a:pPr marL="931862" lvl="2" indent="0">
              <a:buNone/>
            </a:pPr>
            <a:r>
              <a:rPr lang="hu-HU" dirty="0"/>
              <a:t>			</a:t>
            </a:r>
            <a:r>
              <a:rPr lang="hu-HU" dirty="0" err="1"/>
              <a:t>AllowConsumption</a:t>
            </a:r>
            <a:r>
              <a:rPr lang="hu-HU" dirty="0"/>
              <a:t>();</a:t>
            </a:r>
          </a:p>
          <a:p>
            <a:pPr marL="931862" lvl="2" indent="0">
              <a:buNone/>
            </a:pPr>
            <a:r>
              <a:rPr lang="hu-HU" dirty="0"/>
              <a:t>      }}</a:t>
            </a:r>
          </a:p>
          <a:p>
            <a:pPr marL="931862" lvl="1" indent="-457200">
              <a:buFont typeface="+mj-lt"/>
              <a:buAutoNum type="arabicPeriod"/>
            </a:pP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HTTP </a:t>
            </a:r>
            <a:r>
              <a:rPr lang="hu-HU" dirty="0" err="1"/>
              <a:t>header</a:t>
            </a:r>
            <a:endParaRPr lang="hu-HU" dirty="0"/>
          </a:p>
          <a:p>
            <a:pPr marL="1160462" lvl="2"/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concept</a:t>
            </a:r>
            <a:endParaRPr lang="hu-HU" dirty="0"/>
          </a:p>
          <a:p>
            <a:pPr marL="457200" indent="-457200">
              <a:buFont typeface="+mj-lt"/>
              <a:buAutoNum type="arabicPeriod"/>
            </a:pP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0B1969C-EBFF-4459-93EE-FA88D01193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4726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935512-EAF2-472B-B65F-F80B266B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74" y="203200"/>
            <a:ext cx="7444935" cy="520492"/>
          </a:xfrm>
        </p:spPr>
        <p:txBody>
          <a:bodyPr/>
          <a:lstStyle/>
          <a:p>
            <a:r>
              <a:rPr lang="hu-HU" dirty="0"/>
              <a:t>Consumer – </a:t>
            </a:r>
            <a:r>
              <a:rPr lang="hu-HU" dirty="0" err="1"/>
              <a:t>Provider</a:t>
            </a:r>
            <a:r>
              <a:rPr lang="hu-HU" dirty="0"/>
              <a:t> </a:t>
            </a:r>
            <a:r>
              <a:rPr lang="hu-HU" dirty="0" err="1"/>
              <a:t>handshake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E223B1-4262-4843-9EF9-403864E401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9890" y="1381095"/>
            <a:ext cx="7444935" cy="3853209"/>
          </a:xfrm>
        </p:spPr>
        <p:txBody>
          <a:bodyPr/>
          <a:lstStyle/>
          <a:p>
            <a:pPr marL="0" indent="0"/>
            <a:r>
              <a:rPr lang="hu-HU" dirty="0"/>
              <a:t>2. </a:t>
            </a:r>
            <a:r>
              <a:rPr lang="hu-HU" dirty="0" err="1"/>
              <a:t>Persistent</a:t>
            </a:r>
            <a:r>
              <a:rPr lang="hu-HU" dirty="0"/>
              <a:t> </a:t>
            </a:r>
            <a:r>
              <a:rPr lang="hu-HU" dirty="0" err="1"/>
              <a:t>connection</a:t>
            </a:r>
            <a:r>
              <a:rPr lang="hu-HU" dirty="0"/>
              <a:t> </a:t>
            </a:r>
            <a:r>
              <a:rPr lang="hu-HU" dirty="0" err="1"/>
              <a:t>setup</a:t>
            </a:r>
            <a:r>
              <a:rPr lang="hu-HU" dirty="0"/>
              <a:t> (</a:t>
            </a:r>
            <a:r>
              <a:rPr lang="hu-HU" dirty="0" err="1"/>
              <a:t>e.g</a:t>
            </a:r>
            <a:r>
              <a:rPr lang="hu-HU" dirty="0"/>
              <a:t>. </a:t>
            </a:r>
            <a:r>
              <a:rPr lang="hu-HU" dirty="0" err="1"/>
              <a:t>Websocket</a:t>
            </a:r>
            <a:r>
              <a:rPr lang="hu-HU" dirty="0"/>
              <a:t>)</a:t>
            </a:r>
          </a:p>
          <a:p>
            <a:pPr marL="931862" lvl="1" indent="-457200"/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REST,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initial</a:t>
            </a:r>
            <a:r>
              <a:rPr lang="hu-HU" dirty="0"/>
              <a:t> </a:t>
            </a:r>
            <a:r>
              <a:rPr lang="hu-HU" dirty="0" err="1"/>
              <a:t>connection</a:t>
            </a:r>
            <a:r>
              <a:rPr lang="hu-HU" dirty="0"/>
              <a:t> </a:t>
            </a:r>
            <a:r>
              <a:rPr lang="hu-HU" dirty="0" err="1"/>
              <a:t>shall</a:t>
            </a:r>
            <a:r>
              <a:rPr lang="hu-HU" dirty="0"/>
              <a:t> </a:t>
            </a:r>
            <a:r>
              <a:rPr lang="hu-HU" dirty="0" err="1"/>
              <a:t>contain</a:t>
            </a:r>
            <a:r>
              <a:rPr lang="hu-HU" dirty="0"/>
              <a:t> </a:t>
            </a:r>
            <a:r>
              <a:rPr lang="hu-HU" dirty="0" err="1"/>
              <a:t>these</a:t>
            </a:r>
            <a:r>
              <a:rPr lang="hu-HU" dirty="0"/>
              <a:t> params</a:t>
            </a:r>
          </a:p>
          <a:p>
            <a:pPr marL="931862" lvl="1" indent="-457200"/>
            <a:endParaRPr lang="hu-HU" dirty="0"/>
          </a:p>
          <a:p>
            <a:pPr marL="0" indent="0"/>
            <a:r>
              <a:rPr lang="hu-HU" dirty="0"/>
              <a:t>3. </a:t>
            </a:r>
            <a:r>
              <a:rPr lang="hu-HU" dirty="0" err="1"/>
              <a:t>Publish-subscribe</a:t>
            </a:r>
            <a:r>
              <a:rPr lang="hu-HU" dirty="0"/>
              <a:t> (MQTT, AMQP, OPC-UA)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/>
              <a:t>The </a:t>
            </a:r>
            <a:r>
              <a:rPr lang="hu-HU" dirty="0" err="1"/>
              <a:t>serviceURI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a </a:t>
            </a:r>
            <a:r>
              <a:rPr lang="hu-HU" dirty="0" err="1"/>
              <a:t>topicname</a:t>
            </a:r>
            <a:r>
              <a:rPr lang="hu-HU" dirty="0"/>
              <a:t>. 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/>
              <a:t>	The </a:t>
            </a:r>
            <a:r>
              <a:rPr lang="hu-HU" dirty="0" err="1"/>
              <a:t>token</a:t>
            </a:r>
            <a:r>
              <a:rPr lang="hu-HU" dirty="0"/>
              <a:t> </a:t>
            </a:r>
            <a:r>
              <a:rPr lang="hu-HU" dirty="0" err="1"/>
              <a:t>handling</a:t>
            </a:r>
            <a:r>
              <a:rPr lang="hu-HU" dirty="0"/>
              <a:t> is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defined</a:t>
            </a:r>
            <a:r>
              <a:rPr lang="hu-HU" dirty="0"/>
              <a:t> </a:t>
            </a:r>
            <a:r>
              <a:rPr lang="hu-HU" dirty="0" err="1"/>
              <a:t>yet</a:t>
            </a:r>
            <a:r>
              <a:rPr lang="hu-HU" dirty="0"/>
              <a:t>. </a:t>
            </a:r>
          </a:p>
          <a:p>
            <a:pPr marL="1217612" lvl="2" indent="-342900">
              <a:buFont typeface="Arial" panose="020B0604020202020204" pitchFamily="34" charset="0"/>
              <a:buChar char="•"/>
            </a:pPr>
            <a:r>
              <a:rPr lang="hu-HU" dirty="0" err="1"/>
              <a:t>Can</a:t>
            </a:r>
            <a:r>
              <a:rPr lang="hu-HU" dirty="0"/>
              <a:t> be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topic</a:t>
            </a:r>
            <a:r>
              <a:rPr lang="hu-HU" dirty="0"/>
              <a:t> </a:t>
            </a:r>
            <a:r>
              <a:rPr lang="hu-HU" dirty="0" err="1"/>
              <a:t>name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during</a:t>
            </a:r>
            <a:r>
              <a:rPr lang="hu-HU" dirty="0"/>
              <a:t> a </a:t>
            </a:r>
            <a:r>
              <a:rPr lang="hu-HU" dirty="0" err="1"/>
              <a:t>handshake</a:t>
            </a:r>
            <a:endParaRPr lang="hu-HU" dirty="0"/>
          </a:p>
          <a:p>
            <a:pPr marL="817562" lvl="1" indent="-342900">
              <a:buFont typeface="Arial" panose="020B0604020202020204" pitchFamily="34" charset="0"/>
              <a:buChar char="•"/>
            </a:pPr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94FD6B9-187A-41FA-9093-59AA878F45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0875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FFFD54-C6FC-474F-A278-84FF33664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83" y="303807"/>
            <a:ext cx="8566747" cy="520492"/>
          </a:xfrm>
        </p:spPr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Orchestrator</a:t>
            </a:r>
            <a:r>
              <a:rPr lang="hu-HU" dirty="0"/>
              <a:t>/Consumer </a:t>
            </a:r>
            <a:r>
              <a:rPr lang="hu-HU" dirty="0" err="1"/>
              <a:t>will</a:t>
            </a:r>
            <a:r>
              <a:rPr lang="hu-HU" dirty="0"/>
              <a:t> </a:t>
            </a:r>
            <a:r>
              <a:rPr lang="hu-HU" dirty="0" err="1"/>
              <a:t>know</a:t>
            </a:r>
            <a:r>
              <a:rPr lang="hu-HU" dirty="0"/>
              <a:t>…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CBC52E-0D91-4901-877A-B3AC1447116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Service </a:t>
            </a:r>
            <a:r>
              <a:rPr lang="hu-HU" dirty="0" err="1"/>
              <a:t>instances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implement</a:t>
            </a:r>
            <a:r>
              <a:rPr lang="hu-HU" dirty="0"/>
              <a:t> </a:t>
            </a:r>
            <a:r>
              <a:rPr lang="hu-HU" dirty="0" err="1"/>
              <a:t>various</a:t>
            </a:r>
            <a:r>
              <a:rPr lang="hu-HU" dirty="0"/>
              <a:t> </a:t>
            </a:r>
            <a:r>
              <a:rPr lang="hu-HU" dirty="0" err="1"/>
              <a:t>security</a:t>
            </a:r>
            <a:r>
              <a:rPr lang="hu-HU" dirty="0"/>
              <a:t> </a:t>
            </a:r>
            <a:r>
              <a:rPr lang="hu-HU" dirty="0" err="1"/>
              <a:t>measures</a:t>
            </a:r>
            <a:r>
              <a:rPr lang="hu-HU" dirty="0"/>
              <a:t> </a:t>
            </a:r>
            <a:r>
              <a:rPr lang="hu-HU" dirty="0" err="1"/>
              <a:t>shall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information</a:t>
            </a:r>
            <a:r>
              <a:rPr lang="hu-HU" dirty="0"/>
              <a:t> </a:t>
            </a:r>
            <a:r>
              <a:rPr lang="hu-HU" dirty="0" err="1"/>
              <a:t>submitted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SR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metadata</a:t>
            </a:r>
            <a:r>
              <a:rPr lang="hu-HU" dirty="0"/>
              <a:t>. 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/>
              <a:t>„</a:t>
            </a:r>
            <a:r>
              <a:rPr lang="hu-HU" dirty="0" err="1"/>
              <a:t>security</a:t>
            </a:r>
            <a:r>
              <a:rPr lang="hu-HU" dirty="0"/>
              <a:t>” = „SSL”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/>
              <a:t>„</a:t>
            </a:r>
            <a:r>
              <a:rPr lang="hu-HU" dirty="0" err="1"/>
              <a:t>token</a:t>
            </a:r>
            <a:r>
              <a:rPr lang="hu-HU" dirty="0"/>
              <a:t>” = „</a:t>
            </a:r>
            <a:r>
              <a:rPr lang="hu-HU" dirty="0" err="1"/>
              <a:t>required</a:t>
            </a:r>
            <a:r>
              <a:rPr lang="hu-HU" dirty="0"/>
              <a:t>”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 err="1"/>
              <a:t>Via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secure</a:t>
            </a:r>
            <a:r>
              <a:rPr lang="hu-HU" dirty="0"/>
              <a:t> REST </a:t>
            </a:r>
            <a:r>
              <a:rPr lang="hu-HU" dirty="0" err="1"/>
              <a:t>interface</a:t>
            </a: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b="1" dirty="0" err="1"/>
              <a:t>Orchestration</a:t>
            </a:r>
            <a:r>
              <a:rPr lang="hu-HU" b="1" dirty="0"/>
              <a:t> </a:t>
            </a:r>
            <a:r>
              <a:rPr lang="hu-HU" b="1" dirty="0" err="1"/>
              <a:t>Process</a:t>
            </a:r>
            <a:r>
              <a:rPr lang="hu-HU" b="1" dirty="0"/>
              <a:t>: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Orchestrator</a:t>
            </a:r>
            <a:r>
              <a:rPr lang="hu-HU" dirty="0"/>
              <a:t> </a:t>
            </a:r>
            <a:r>
              <a:rPr lang="hu-HU" dirty="0" err="1"/>
              <a:t>fetches</a:t>
            </a:r>
            <a:r>
              <a:rPr lang="hu-HU" dirty="0"/>
              <a:t> a Service </a:t>
            </a:r>
            <a:r>
              <a:rPr lang="hu-HU" dirty="0" err="1"/>
              <a:t>Provider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a Service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contains</a:t>
            </a:r>
            <a:r>
              <a:rPr lang="hu-HU" dirty="0"/>
              <a:t>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metadata</a:t>
            </a:r>
            <a:r>
              <a:rPr lang="hu-HU" dirty="0"/>
              <a:t> </a:t>
            </a:r>
            <a:r>
              <a:rPr lang="hu-HU" dirty="0" err="1"/>
              <a:t>descriptors</a:t>
            </a:r>
            <a:r>
              <a:rPr lang="hu-HU" dirty="0"/>
              <a:t> is </a:t>
            </a:r>
            <a:r>
              <a:rPr lang="hu-HU" dirty="0" err="1"/>
              <a:t>will</a:t>
            </a:r>
            <a:r>
              <a:rPr lang="hu-HU" dirty="0"/>
              <a:t> </a:t>
            </a:r>
            <a:r>
              <a:rPr lang="hu-HU" dirty="0" err="1"/>
              <a:t>automatically</a:t>
            </a:r>
            <a:r>
              <a:rPr lang="hu-HU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b="1" dirty="0"/>
              <a:t>No </a:t>
            </a:r>
            <a:r>
              <a:rPr lang="hu-HU" b="1" dirty="0" err="1"/>
              <a:t>orch</a:t>
            </a:r>
            <a:r>
              <a:rPr lang="hu-HU" b="1" dirty="0"/>
              <a:t>. </a:t>
            </a:r>
            <a:r>
              <a:rPr lang="hu-HU" b="1" dirty="0" err="1"/>
              <a:t>proc</a:t>
            </a:r>
            <a:r>
              <a:rPr lang="hu-HU" b="1" dirty="0"/>
              <a:t>. </a:t>
            </a:r>
            <a:r>
              <a:rPr lang="hu-HU" b="1" dirty="0" err="1"/>
              <a:t>Implemented</a:t>
            </a:r>
            <a:r>
              <a:rPr lang="hu-HU" b="1" dirty="0"/>
              <a:t>: </a:t>
            </a:r>
            <a:r>
              <a:rPr lang="hu-HU" dirty="0" err="1"/>
              <a:t>When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Consumer </a:t>
            </a:r>
            <a:r>
              <a:rPr lang="hu-HU" dirty="0" err="1"/>
              <a:t>looks</a:t>
            </a:r>
            <a:r>
              <a:rPr lang="hu-HU" dirty="0"/>
              <a:t> </a:t>
            </a:r>
            <a:r>
              <a:rPr lang="hu-HU" dirty="0" err="1"/>
              <a:t>up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Provider</a:t>
            </a:r>
            <a:r>
              <a:rPr lang="hu-HU" dirty="0"/>
              <a:t>,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detect</a:t>
            </a:r>
            <a:r>
              <a:rPr lang="hu-HU" dirty="0"/>
              <a:t>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key-values</a:t>
            </a:r>
            <a:r>
              <a:rPr lang="hu-HU" dirty="0"/>
              <a:t>. 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E85EF01-5E1C-4336-A14C-6537142898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4309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3630" y="164440"/>
            <a:ext cx="8006400" cy="520492"/>
          </a:xfrm>
        </p:spPr>
        <p:txBody>
          <a:bodyPr/>
          <a:lstStyle/>
          <a:p>
            <a:r>
              <a:rPr lang="hu-HU" dirty="0" err="1"/>
              <a:t>Inter-Cloud</a:t>
            </a:r>
            <a:r>
              <a:rPr lang="hu-HU" dirty="0"/>
              <a:t> </a:t>
            </a:r>
            <a:r>
              <a:rPr lang="hu-HU" dirty="0" err="1"/>
              <a:t>orchestration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token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23</a:t>
            </a:fld>
            <a:endParaRPr lang="sv-SE"/>
          </a:p>
        </p:txBody>
      </p:sp>
      <p:sp>
        <p:nvSpPr>
          <p:cNvPr id="46" name="Lekerekített téglalap 4"/>
          <p:cNvSpPr/>
          <p:nvPr/>
        </p:nvSpPr>
        <p:spPr>
          <a:xfrm>
            <a:off x="774700" y="1971674"/>
            <a:ext cx="1291590" cy="415732"/>
          </a:xfrm>
          <a:prstGeom prst="roundRect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Orchestrator</a:t>
            </a:r>
            <a:endParaRPr kumimoji="0" lang="hu-HU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Lekerekített téglalap 5"/>
          <p:cNvSpPr/>
          <p:nvPr/>
        </p:nvSpPr>
        <p:spPr>
          <a:xfrm>
            <a:off x="3219450" y="2333624"/>
            <a:ext cx="1291590" cy="415732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Gatekeeper</a:t>
            </a:r>
            <a:endParaRPr kumimoji="0" lang="hu-HU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8" name="Egyenes összekötő 47"/>
          <p:cNvCxnSpPr/>
          <p:nvPr/>
        </p:nvCxnSpPr>
        <p:spPr>
          <a:xfrm flipH="1">
            <a:off x="4788138" y="623890"/>
            <a:ext cx="62190" cy="453390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49" name="Lekerekített téglalap 7"/>
          <p:cNvSpPr/>
          <p:nvPr/>
        </p:nvSpPr>
        <p:spPr>
          <a:xfrm>
            <a:off x="5384800" y="2333624"/>
            <a:ext cx="1291590" cy="415732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Gatekeeper</a:t>
            </a:r>
            <a:endParaRPr kumimoji="0" lang="hu-HU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Lekerekített téglalap 8"/>
          <p:cNvSpPr/>
          <p:nvPr/>
        </p:nvSpPr>
        <p:spPr>
          <a:xfrm>
            <a:off x="7753350" y="1104900"/>
            <a:ext cx="1291590" cy="415732"/>
          </a:xfrm>
          <a:prstGeom prst="roundRect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Orchestrator</a:t>
            </a:r>
            <a:endParaRPr kumimoji="0" lang="hu-HU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Lekerekített téglalap 9"/>
          <p:cNvSpPr/>
          <p:nvPr/>
        </p:nvSpPr>
        <p:spPr>
          <a:xfrm>
            <a:off x="7774225" y="2461966"/>
            <a:ext cx="1291590" cy="415732"/>
          </a:xfrm>
          <a:prstGeom prst="round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Authorization</a:t>
            </a:r>
            <a:endParaRPr kumimoji="0" lang="hu-HU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Egyenes összekötő nyíllal 51"/>
          <p:cNvCxnSpPr/>
          <p:nvPr/>
        </p:nvCxnSpPr>
        <p:spPr>
          <a:xfrm>
            <a:off x="2228454" y="2145706"/>
            <a:ext cx="935830" cy="346475"/>
          </a:xfrm>
          <a:prstGeom prst="straightConnector1">
            <a:avLst/>
          </a:prstGeom>
          <a:noFill/>
          <a:ln w="1905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" name="Egyenes összekötő nyíllal 52"/>
          <p:cNvCxnSpPr/>
          <p:nvPr/>
        </p:nvCxnSpPr>
        <p:spPr>
          <a:xfrm>
            <a:off x="4647010" y="2402881"/>
            <a:ext cx="635105" cy="172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4" name="Ellipszis 53"/>
          <p:cNvSpPr/>
          <p:nvPr/>
        </p:nvSpPr>
        <p:spPr>
          <a:xfrm>
            <a:off x="4328160" y="807858"/>
            <a:ext cx="261857" cy="241288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5" name="Ellipszis 54"/>
          <p:cNvSpPr/>
          <p:nvPr/>
        </p:nvSpPr>
        <p:spPr>
          <a:xfrm>
            <a:off x="5189855" y="807858"/>
            <a:ext cx="261857" cy="241288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57" name="Egyenes összekötő nyíllal 56"/>
          <p:cNvCxnSpPr/>
          <p:nvPr/>
        </p:nvCxnSpPr>
        <p:spPr>
          <a:xfrm flipV="1">
            <a:off x="6846094" y="1520633"/>
            <a:ext cx="840581" cy="882249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" name="Egyenes összekötő nyíllal 57"/>
          <p:cNvCxnSpPr/>
          <p:nvPr/>
        </p:nvCxnSpPr>
        <p:spPr>
          <a:xfrm flipH="1">
            <a:off x="4635103" y="2586709"/>
            <a:ext cx="698304" cy="0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9" name="Egyenes összekötő nyíllal 58"/>
          <p:cNvCxnSpPr/>
          <p:nvPr/>
        </p:nvCxnSpPr>
        <p:spPr>
          <a:xfrm flipH="1" flipV="1">
            <a:off x="2202260" y="2350256"/>
            <a:ext cx="946546" cy="357812"/>
          </a:xfrm>
          <a:prstGeom prst="straightConnector1">
            <a:avLst/>
          </a:prstGeom>
          <a:noFill/>
          <a:ln w="1905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0" name="Ellipszis 59"/>
          <p:cNvSpPr/>
          <p:nvPr/>
        </p:nvSpPr>
        <p:spPr>
          <a:xfrm>
            <a:off x="2589530" y="2036738"/>
            <a:ext cx="261857" cy="241288"/>
          </a:xfrm>
          <a:prstGeom prst="ellips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1" name="Ellipszis 60"/>
          <p:cNvSpPr/>
          <p:nvPr/>
        </p:nvSpPr>
        <p:spPr>
          <a:xfrm>
            <a:off x="4907915" y="2119931"/>
            <a:ext cx="261857" cy="241288"/>
          </a:xfrm>
          <a:prstGeom prst="ellips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62" name="Ellipszis 61"/>
          <p:cNvSpPr/>
          <p:nvPr/>
        </p:nvSpPr>
        <p:spPr>
          <a:xfrm>
            <a:off x="6995160" y="1670949"/>
            <a:ext cx="261857" cy="241288"/>
          </a:xfrm>
          <a:prstGeom prst="ellips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cxnSp>
        <p:nvCxnSpPr>
          <p:cNvPr id="64" name="Egyenes összekötő nyíllal 63"/>
          <p:cNvCxnSpPr>
            <a:stCxn id="50" idx="2"/>
            <a:endCxn id="51" idx="0"/>
          </p:cNvCxnSpPr>
          <p:nvPr/>
        </p:nvCxnSpPr>
        <p:spPr>
          <a:xfrm>
            <a:off x="8399145" y="1520632"/>
            <a:ext cx="20875" cy="941334"/>
          </a:xfrm>
          <a:prstGeom prst="straightConnector1">
            <a:avLst/>
          </a:prstGeom>
          <a:noFill/>
          <a:ln w="1905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5" name="Ellipszis 64"/>
          <p:cNvSpPr/>
          <p:nvPr/>
        </p:nvSpPr>
        <p:spPr>
          <a:xfrm>
            <a:off x="8481060" y="1819956"/>
            <a:ext cx="261857" cy="241288"/>
          </a:xfrm>
          <a:prstGeom prst="ellips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cxnSp>
        <p:nvCxnSpPr>
          <p:cNvPr id="66" name="Egyenes összekötő nyíllal 65"/>
          <p:cNvCxnSpPr/>
          <p:nvPr/>
        </p:nvCxnSpPr>
        <p:spPr>
          <a:xfrm flipH="1">
            <a:off x="6913801" y="1618373"/>
            <a:ext cx="838597" cy="854767"/>
          </a:xfrm>
          <a:prstGeom prst="straightConnector1">
            <a:avLst/>
          </a:prstGeom>
          <a:noFill/>
          <a:ln w="1905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7" name="Ellipszis 66"/>
          <p:cNvSpPr/>
          <p:nvPr/>
        </p:nvSpPr>
        <p:spPr>
          <a:xfrm>
            <a:off x="7503318" y="1985909"/>
            <a:ext cx="261857" cy="241288"/>
          </a:xfrm>
          <a:prstGeom prst="ellips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68" name="Lekerekített téglalap 44"/>
          <p:cNvSpPr/>
          <p:nvPr/>
        </p:nvSpPr>
        <p:spPr>
          <a:xfrm>
            <a:off x="5036978" y="3768795"/>
            <a:ext cx="1291590" cy="415732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Gateway</a:t>
            </a:r>
            <a:endParaRPr kumimoji="0" lang="hu-HU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Lekerekített téglalap 45"/>
          <p:cNvSpPr/>
          <p:nvPr/>
        </p:nvSpPr>
        <p:spPr>
          <a:xfrm>
            <a:off x="3054350" y="3768794"/>
            <a:ext cx="1291590" cy="415732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Gateway</a:t>
            </a:r>
            <a:endParaRPr kumimoji="0" lang="hu-HU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Lekerekített téglalap 46"/>
          <p:cNvSpPr/>
          <p:nvPr/>
        </p:nvSpPr>
        <p:spPr>
          <a:xfrm>
            <a:off x="94342" y="4430490"/>
            <a:ext cx="1291590" cy="415732"/>
          </a:xfrm>
          <a:prstGeom prst="roundRect">
            <a:avLst/>
          </a:prstGeom>
          <a:solidFill>
            <a:srgbClr val="E7E6E6">
              <a:lumMod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Consumer</a:t>
            </a:r>
          </a:p>
        </p:txBody>
      </p:sp>
      <p:sp>
        <p:nvSpPr>
          <p:cNvPr id="71" name="Lekerekített téglalap 47"/>
          <p:cNvSpPr/>
          <p:nvPr/>
        </p:nvSpPr>
        <p:spPr>
          <a:xfrm>
            <a:off x="7067788" y="4054230"/>
            <a:ext cx="1291590" cy="415732"/>
          </a:xfrm>
          <a:prstGeom prst="roundRect">
            <a:avLst/>
          </a:prstGeom>
          <a:solidFill>
            <a:srgbClr val="E7E6E6">
              <a:lumMod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r>
              <a:rPr kumimoji="0" lang="hu-HU" sz="1400" b="1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hu-HU" sz="1400" b="1" i="0" u="none" strike="noStrike" kern="0" cap="none" spc="0" normalizeH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Ellipszis 71"/>
          <p:cNvSpPr/>
          <p:nvPr/>
        </p:nvSpPr>
        <p:spPr>
          <a:xfrm>
            <a:off x="4964510" y="2693804"/>
            <a:ext cx="261857" cy="241288"/>
          </a:xfrm>
          <a:prstGeom prst="ellips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cxnSp>
        <p:nvCxnSpPr>
          <p:cNvPr id="73" name="Egyenes összekötő nyíllal 72"/>
          <p:cNvCxnSpPr>
            <a:stCxn id="49" idx="2"/>
            <a:endCxn id="68" idx="0"/>
          </p:cNvCxnSpPr>
          <p:nvPr/>
        </p:nvCxnSpPr>
        <p:spPr>
          <a:xfrm flipH="1">
            <a:off x="5682773" y="2749356"/>
            <a:ext cx="347822" cy="1019439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4" name="Ellipszis 73"/>
          <p:cNvSpPr/>
          <p:nvPr/>
        </p:nvSpPr>
        <p:spPr>
          <a:xfrm>
            <a:off x="6005830" y="3112659"/>
            <a:ext cx="261857" cy="241288"/>
          </a:xfrm>
          <a:prstGeom prst="ellips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75" name="Ellipszis 74"/>
          <p:cNvSpPr/>
          <p:nvPr/>
        </p:nvSpPr>
        <p:spPr>
          <a:xfrm>
            <a:off x="2466040" y="2513307"/>
            <a:ext cx="261857" cy="241288"/>
          </a:xfrm>
          <a:prstGeom prst="ellips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cxnSp>
        <p:nvCxnSpPr>
          <p:cNvPr id="76" name="Egyenes összekötő nyíllal 75"/>
          <p:cNvCxnSpPr>
            <a:stCxn id="46" idx="2"/>
            <a:endCxn id="70" idx="0"/>
          </p:cNvCxnSpPr>
          <p:nvPr/>
        </p:nvCxnSpPr>
        <p:spPr>
          <a:xfrm flipH="1">
            <a:off x="740137" y="2387406"/>
            <a:ext cx="680358" cy="2043084"/>
          </a:xfrm>
          <a:prstGeom prst="straightConnector1">
            <a:avLst/>
          </a:prstGeom>
          <a:noFill/>
          <a:ln w="1905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7" name="Ellipszis 76"/>
          <p:cNvSpPr/>
          <p:nvPr/>
        </p:nvSpPr>
        <p:spPr>
          <a:xfrm>
            <a:off x="984961" y="3240734"/>
            <a:ext cx="261857" cy="241288"/>
          </a:xfrm>
          <a:prstGeom prst="ellips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sp>
        <p:nvSpPr>
          <p:cNvPr id="78" name="Ellipszis 77"/>
          <p:cNvSpPr/>
          <p:nvPr/>
        </p:nvSpPr>
        <p:spPr>
          <a:xfrm>
            <a:off x="2177997" y="4290828"/>
            <a:ext cx="683018" cy="336788"/>
          </a:xfrm>
          <a:prstGeom prst="ellips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</a:p>
        </p:txBody>
      </p:sp>
      <p:sp>
        <p:nvSpPr>
          <p:cNvPr id="79" name="Ellipszis 78"/>
          <p:cNvSpPr/>
          <p:nvPr/>
        </p:nvSpPr>
        <p:spPr>
          <a:xfrm>
            <a:off x="4469129" y="4301568"/>
            <a:ext cx="720725" cy="336788"/>
          </a:xfrm>
          <a:prstGeom prst="ellips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</a:p>
        </p:txBody>
      </p:sp>
      <p:sp>
        <p:nvSpPr>
          <p:cNvPr id="80" name="Ellipszis 79"/>
          <p:cNvSpPr/>
          <p:nvPr/>
        </p:nvSpPr>
        <p:spPr>
          <a:xfrm>
            <a:off x="6229423" y="4211986"/>
            <a:ext cx="709386" cy="415630"/>
          </a:xfrm>
          <a:prstGeom prst="ellips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</a:p>
        </p:txBody>
      </p:sp>
      <p:cxnSp>
        <p:nvCxnSpPr>
          <p:cNvPr id="81" name="Egyenes összekötő nyíllal 80"/>
          <p:cNvCxnSpPr>
            <a:stCxn id="70" idx="3"/>
            <a:endCxn id="69" idx="1"/>
          </p:cNvCxnSpPr>
          <p:nvPr/>
        </p:nvCxnSpPr>
        <p:spPr>
          <a:xfrm flipV="1">
            <a:off x="1385932" y="3976660"/>
            <a:ext cx="1668418" cy="66169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2" name="Egyenes összekötő nyíllal 81"/>
          <p:cNvCxnSpPr>
            <a:endCxn id="68" idx="1"/>
          </p:cNvCxnSpPr>
          <p:nvPr/>
        </p:nvCxnSpPr>
        <p:spPr>
          <a:xfrm>
            <a:off x="4434639" y="3969266"/>
            <a:ext cx="602339" cy="739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3" name="Egyenes összekötő nyíllal 82"/>
          <p:cNvCxnSpPr>
            <a:stCxn id="68" idx="3"/>
            <a:endCxn id="71" idx="1"/>
          </p:cNvCxnSpPr>
          <p:nvPr/>
        </p:nvCxnSpPr>
        <p:spPr>
          <a:xfrm>
            <a:off x="6328568" y="3976661"/>
            <a:ext cx="739220" cy="28543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4" name="Egyenes összekötő nyíllal 83"/>
          <p:cNvCxnSpPr>
            <a:stCxn id="46" idx="2"/>
            <a:endCxn id="69" idx="0"/>
          </p:cNvCxnSpPr>
          <p:nvPr/>
        </p:nvCxnSpPr>
        <p:spPr>
          <a:xfrm>
            <a:off x="1420495" y="2387406"/>
            <a:ext cx="2279650" cy="1381388"/>
          </a:xfrm>
          <a:prstGeom prst="straightConnector1">
            <a:avLst/>
          </a:prstGeom>
          <a:noFill/>
          <a:ln w="1905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5" name="Ellipszis 84"/>
          <p:cNvSpPr/>
          <p:nvPr/>
        </p:nvSpPr>
        <p:spPr>
          <a:xfrm>
            <a:off x="2468277" y="3194226"/>
            <a:ext cx="261857" cy="241288"/>
          </a:xfrm>
          <a:prstGeom prst="ellips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pic>
        <p:nvPicPr>
          <p:cNvPr id="3074" name="Picture 2" descr="Képtalálat a következőre: „token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830" y="2693804"/>
            <a:ext cx="928869" cy="92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 descr="Képtalálat a következőre: „token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58" y="4202001"/>
            <a:ext cx="928869" cy="92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73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52 0.0275 L 0.02552 0.0275 C 0.025 0.02306 0.02396 0.01861 0.02396 0.01417 C 0.02344 -0.02639 0.02361 -0.02611 0.02552 -0.05139 C 0.02691 -0.08694 0.02552 -0.06083 0.02812 -0.09139 C 0.02899 -0.10222 0.02865 -0.10333 0.02969 -0.11389 C 0.03003 -0.11611 0.03021 -0.11833 0.03056 -0.12056 C 0.03108 -0.12806 0.03125 -0.13583 0.03229 -0.14333 C 0.03247 -0.14472 0.03281 -0.14583 0.03316 -0.14722 C 0.03281 -0.17694 0.03299 -0.20694 0.03229 -0.23667 C 0.03212 -0.23833 0.0309 -0.23917 0.03056 -0.24056 C 0.03003 -0.24222 0.03003 -0.24417 0.02969 -0.24583 C 0.02726 -0.26417 0.03038 -0.24417 0.02812 -0.25667 C 0.02778 -0.25833 0.0276 -0.26028 0.02726 -0.26194 C 0.02691 -0.26333 0.02604 -0.26444 0.02552 -0.26583 C 0.02187 -0.27611 0.02622 -0.26639 0.02135 -0.27667 C 0.01944 -0.28611 0.02222 -0.27472 0.01806 -0.28472 C 0.01753 -0.28583 0.01771 -0.2875 0.01719 -0.28861 C 0.01615 -0.29111 0.01389 -0.29361 0.01215 -0.29528 C 0.01111 -0.29611 0.0099 -0.29694 0.00885 -0.29806 C 0.00712 -0.29944 0.00556 -0.30139 0.00382 -0.30333 C 0.00312 -0.30417 0.00243 -0.30528 0.00139 -0.30583 C 0.00052 -0.30639 -0.00035 -0.30667 -0.00104 -0.30722 C -0.00191 -0.30806 -0.0026 -0.30917 -0.00365 -0.31 C -0.00521 -0.31111 -0.00694 -0.31167 -0.00868 -0.3125 C -0.01458 -0.31583 -0.00712 -0.31194 -0.01441 -0.31528 C -0.01528 -0.31556 -0.01615 -0.31639 -0.01701 -0.31667 C -0.02188 -0.31722 -0.02691 -0.3175 -0.03194 -0.31778 C -0.03507 -0.3175 -0.03802 -0.31722 -0.04115 -0.31667 C -0.04271 -0.31611 -0.04583 -0.31361 -0.04688 -0.3125 C -0.04774 -0.31167 -0.04861 -0.31056 -0.04948 -0.31 C -0.05017 -0.30917 -0.05122 -0.30917 -0.05191 -0.30861 C -0.05278 -0.30778 -0.05347 -0.30667 -0.05451 -0.30583 C -0.05573 -0.30472 -0.05729 -0.30417 -0.05868 -0.30333 C -0.06042 -0.30028 -0.06128 -0.29833 -0.06354 -0.29667 C -0.06441 -0.29583 -0.06528 -0.29583 -0.06615 -0.29528 C -0.06719 -0.29389 -0.06858 -0.29306 -0.06944 -0.29139 C -0.07309 -0.28444 -0.06892 -0.28694 -0.07361 -0.28056 C -0.07431 -0.27972 -0.07535 -0.27972 -0.07604 -0.27917 C -0.0809 -0.27167 -0.07656 -0.27917 -0.08021 -0.27 C -0.08108 -0.26806 -0.08194 -0.26639 -0.08281 -0.26472 C -0.08333 -0.26333 -0.08385 -0.26194 -0.08438 -0.26056 C -0.08507 -0.25917 -0.08802 -0.25333 -0.08854 -0.25139 C -0.08906 -0.25 -0.08889 -0.24833 -0.08941 -0.24722 C -0.0901 -0.24556 -0.09115 -0.24472 -0.09201 -0.24333 C -0.09288 -0.24167 -0.09358 -0.23972 -0.09444 -0.23806 C -0.0967 -0.22694 -0.09288 -0.24417 -0.09861 -0.22583 C -0.10035 -0.22056 -0.10017 -0.22 -0.10278 -0.21528 C -0.10347 -0.21389 -0.10451 -0.21278 -0.10521 -0.21139 C -0.11007 -0.20111 -0.10538 -0.20806 -0.11024 -0.19917 C -0.11128 -0.1975 -0.1125 -0.19583 -0.11354 -0.19389 C -0.11458 -0.19222 -0.11528 -0.19028 -0.11615 -0.18861 C -0.11684 -0.18722 -0.11788 -0.18611 -0.11858 -0.18472 C -0.12552 -0.16944 -0.11927 -0.17722 -0.12865 -0.16861 C -0.13247 -0.16111 -0.1342 -0.15722 -0.13941 -0.15139 C -0.14063 -0.15 -0.14236 -0.14972 -0.14358 -0.14861 C -0.14444 -0.14778 -0.14531 -0.14667 -0.14618 -0.14583 C -0.14722 -0.145 -0.14844 -0.14417 -0.14948 -0.14333 C -0.15417 -0.13889 -0.14965 -0.14194 -0.15521 -0.13806 C -0.1566 -0.13694 -0.15816 -0.13639 -0.15938 -0.13528 C -0.16337 -0.13222 -0.16701 -0.12806 -0.17118 -0.12583 C -0.17465 -0.12417 -0.17847 -0.1225 -0.18194 -0.12056 C -0.18472 -0.11917 -0.1875 -0.11667 -0.19028 -0.11528 C -0.19253 -0.11417 -0.19479 -0.11361 -0.19705 -0.1125 C -0.19774 -0.11222 -0.19861 -0.11167 -0.19948 -0.11139 C -0.20104 -0.11056 -0.20278 -0.11056 -0.20451 -0.11 C -0.20625 -0.10917 -0.20955 -0.10722 -0.20955 -0.10722 C -0.21649 -0.10778 -0.22344 -0.10778 -0.23038 -0.10861 C -0.23142 -0.10861 -0.23247 -0.10972 -0.23368 -0.11 C -0.23524 -0.11056 -0.23698 -0.11083 -0.23872 -0.11139 C -0.25677 -0.11722 -0.23021 -0.10889 -0.24444 -0.11389 C -0.24618 -0.11444 -0.24774 -0.115 -0.24948 -0.11528 L -0.26198 -0.11806 C -0.27222 -0.12333 -0.26597 -0.12056 -0.28941 -0.11667 C -0.29149 -0.11639 -0.29323 -0.11444 -0.29531 -0.11389 C -0.29913 -0.11306 -0.30313 -0.11306 -0.30694 -0.1125 C -0.31719 -0.10944 -0.3059 -0.11278 -0.32622 -0.11 C -0.34514 -0.1075 -0.30608 -0.10917 -0.34288 -0.10722 C -0.3559 -0.10667 -0.36892 -0.10639 -0.38194 -0.10583 C -0.40226 -0.10056 -0.38333 -0.105 -0.43281 -0.10861 C -0.44167 -0.10917 -0.45069 -0.10944 -0.45955 -0.11 C -0.46424 -0.1125 -0.46076 -0.11083 -0.46875 -0.1125 C -0.50295 -0.12 -0.46719 -0.115 -0.54375 -0.11667 C -0.56181 -0.12139 -0.53681 -0.11417 -0.55278 -0.12056 C -0.5559 -0.12194 -0.55903 -0.12222 -0.56198 -0.12333 C -0.57118 -0.12611 -0.55712 -0.12306 -0.57205 -0.12583 C -0.58681 -0.13278 -0.56615 -0.12361 -0.59531 -0.13389 L -0.60278 -0.13667 C -0.60503 -0.1375 -0.60729 -0.13861 -0.60955 -0.13917 C -0.61146 -0.14 -0.61337 -0.14 -0.61528 -0.14056 C -0.61701 -0.14111 -0.62917 -0.145 -0.63125 -0.14583 C -0.63351 -0.14694 -0.63559 -0.14889 -0.63785 -0.15 C -0.6401 -0.15083 -0.64236 -0.15056 -0.64462 -0.15139 C -0.64844 -0.1525 -0.65226 -0.15389 -0.65625 -0.15528 C -0.65764 -0.15583 -0.65903 -0.15611 -0.66042 -0.15667 L -0.66458 -0.15806 C -0.67396 -0.16556 -0.6658 -0.15972 -0.68125 -0.16583 C -0.68229 -0.16639 -0.68351 -0.16667 -0.68455 -0.16722 C -0.68628 -0.16806 -0.68785 -0.16972 -0.68958 -0.17 L -0.70035 -0.17139 C -0.70208 -0.17222 -0.70365 -0.17333 -0.70538 -0.17389 C -0.70729 -0.17472 -0.7092 -0.17472 -0.71128 -0.17528 C -0.71233 -0.17556 -0.71337 -0.17639 -0.71458 -0.17667 C -0.71684 -0.17722 -0.71892 -0.1775 -0.72118 -0.17806 C -0.72205 -0.17833 -0.72292 -0.17944 -0.72378 -0.17917 C -0.76597 -0.1725 -0.74149 -0.17694 -0.76875 -0.16583 C -0.78594 -0.15889 -0.79826 -0.15806 -0.81701 -0.15139 C -0.82205 -0.14944 -0.82708 -0.1475 -0.83212 -0.14583 C -0.84497 -0.14194 -0.83837 -0.14444 -0.84878 -0.14194 C -0.85017 -0.14167 -0.85156 -0.14111 -0.85295 -0.14056 C -0.85313 -0.13806 -0.85365 -0.13528 -0.85365 -0.1325 C -0.85365 -0.12833 -0.85295 -0.12139 -0.85208 -0.11667 C -0.85156 -0.11389 -0.85069 -0.11139 -0.85035 -0.10861 L -0.84948 -0.10056 C -0.84983 -0.08056 -0.85 -0.06056 -0.85035 -0.04056 C -0.85069 -0.02778 -0.85122 -0.01472 -0.85122 -0.00194 C -0.85122 0.02528 -0.85087 0.05222 -0.85035 0.07944 C -0.85035 0.08083 -0.84983 0.08194 -0.84948 0.08333 C -0.84549 0.11278 -0.85122 0.07556 -0.84792 0.09667 C -0.84757 0.15139 -0.84844 0.20611 -0.84705 0.26056 C -0.84705 0.26389 -0.84375 0.25278 -0.84375 0.25278 C -0.84201 0.23944 -0.84444 0.25167 -0.84045 0.24194 C -0.83993 0.24083 -0.84028 0.23889 -0.83958 0.23806 C -0.83819 0.23639 -0.83455 0.23528 -0.83455 0.23528 C -0.83229 0.23778 -0.82882 0.24056 -0.82708 0.24472 C -0.82153 0.25694 -0.82934 0.24361 -0.82292 0.25389 C -0.82205 0.25972 -0.82205 0.2575 -0.82205 0.26056 " pathEditMode="relative" ptsTypes="AAAAAAAAAAAAAAAAAAAAAAAAAAAAAAAAAAAAAAAAAAAAAAAAAAAAAAAAAAAAAAAAAAAAAAAAAAAAAAAAAAAAAAAAAAAAAAAAAAAAAAAAAAAAAAAAAAAAAAAAAAAAAAA">
                                      <p:cBhvr>
                                        <p:cTn id="80" dur="7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84 0.02222 L 0.02084 0.02222 C 0.02275 0.02 0.02448 0.01722 0.02657 0.01555 C 0.0349 0.00889 0.04202 0.01083 0.05157 0.01 C 0.05313 0.00972 0.06129 0.00833 0.0632 0.0075 C 0.075 0.00222 0.06181 0.00722 0.06997 0.00222 C 0.0783 -0.00333 0.07535 0.0025 0.08577 -0.00583 C 0.08855 -0.00806 0.0915 -0.00972 0.0941 -0.0125 C 0.09497 -0.01333 0.09566 -0.01472 0.09653 -0.01528 C 0.09757 -0.01583 0.09879 -0.01611 0.09983 -0.01667 C 0.11007 -0.02139 0.10052 -0.0175 0.10816 -0.02056 C 0.10903 -0.02139 0.10973 -0.02278 0.11077 -0.02333 C 0.11806 -0.0275 0.11181 -0.02083 0.11997 -0.02722 C 0.12552 -0.03167 0.12136 -0.02917 0.129 -0.03111 C 0.13629 -0.03333 0.13733 -0.03389 0.1441 -0.03667 C 0.15018 -0.04306 0.14167 -0.03472 0.15243 -0.04056 C 0.15469 -0.04195 0.1566 -0.045 0.15903 -0.04583 C 0.16007 -0.04639 0.16598 -0.04833 0.16823 -0.05 C 0.17552 -0.05472 0.16823 -0.05083 0.17414 -0.05389 C 0.17587 -0.0625 0.17344 -0.05417 0.17743 -0.05917 C 0.17813 -0.06028 0.17848 -0.06195 0.179 -0.06333 C 0.17986 -0.06472 0.18056 -0.06611 0.1816 -0.06722 C 0.18264 -0.06833 0.18386 -0.06889 0.1849 -0.07 C 0.18664 -0.07167 0.18993 -0.07528 0.18993 -0.07528 C 0.19167 -0.08389 0.18924 -0.07528 0.19323 -0.08056 C 0.19861 -0.0875 0.19115 -0.0825 0.1974 -0.08583 C 0.20087 -0.09 0.20122 -0.09111 0.20573 -0.09389 C 0.20677 -0.09445 0.20799 -0.09472 0.20903 -0.09528 C 0.21164 -0.09639 0.21407 -0.09778 0.2165 -0.09917 C 0.21823 -0.1 0.2198 -0.10139 0.22153 -0.10195 C 0.22327 -0.10222 0.225 -0.10278 0.22657 -0.10333 C 0.22778 -0.10361 0.22882 -0.10417 0.22986 -0.10445 C 0.23177 -0.105 0.23386 -0.10556 0.23577 -0.10583 C 0.24653 -0.11167 0.22795 -0.10195 0.2415 -0.10861 C 0.2441 -0.10972 0.24653 -0.11222 0.24914 -0.1125 L 0.25816 -0.11389 C 0.26511 -0.11472 0.27223 -0.115 0.279 -0.11667 C 0.28108 -0.11695 0.28299 -0.11722 0.2849 -0.11778 C 0.28629 -0.11833 0.28768 -0.11917 0.28907 -0.11917 C 0.29549 -0.12 0.30191 -0.12028 0.30816 -0.12056 L 0.47153 -0.12306 C 0.48438 -0.12278 0.49705 -0.12278 0.5099 -0.12195 C 0.51511 -0.12139 0.52049 -0.11972 0.5257 -0.11917 C 0.53438 -0.11833 0.54289 -0.11833 0.55157 -0.11778 L 0.5566 -0.11528 C 0.55747 -0.11472 0.55816 -0.11389 0.55903 -0.11389 L 0.56736 -0.1125 L 0.57483 -0.11111 C 0.58368 -0.11 0.58351 -0.11056 0.5908 -0.10861 C 0.59931 -0.10611 0.59011 -0.10833 0.59983 -0.10445 C 0.61389 -0.09889 0.59966 -0.10417 0.61233 -0.10056 C 0.61355 -0.10028 0.61459 -0.09972 0.6158 -0.09917 C 0.61823 -0.09833 0.62066 -0.09722 0.62327 -0.09667 C 0.63021 -0.09472 0.63768 -0.09306 0.64497 -0.0925 C 0.65209 -0.09195 0.65938 -0.09167 0.6665 -0.09111 C 0.67657 -0.08667 0.6691 -0.08945 0.68316 -0.08722 C 0.68542 -0.08695 0.68768 -0.08639 0.68993 -0.08583 C 0.69098 -0.08556 0.69202 -0.085 0.69323 -0.08445 C 0.6948 -0.08389 0.69653 -0.08361 0.69827 -0.08333 C 0.70486 -0.07778 0.69931 -0.08139 0.71164 -0.07917 C 0.71302 -0.07889 0.71441 -0.07833 0.7158 -0.07778 C 0.7165 -0.0775 0.71736 -0.07667 0.71823 -0.07667 C 0.7198 -0.07639 0.72153 -0.07667 0.72327 -0.07667 L 0.74497 -0.07 " pathEditMode="relative" ptsTypes="AAAAAAAAAAAAAAAAAAAAAAAAAAAAAAAAAAAAAAAAAAAAAAAAAAAAAAAAAAAAAAAA">
                                      <p:cBhvr>
                                        <p:cTn id="101" dur="4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9" grpId="0" animBg="1"/>
      <p:bldP spid="50" grpId="0" animBg="1"/>
      <p:bldP spid="51" grpId="0" animBg="1"/>
      <p:bldP spid="60" grpId="0" animBg="1"/>
      <p:bldP spid="61" grpId="0" animBg="1"/>
      <p:bldP spid="62" grpId="0" animBg="1"/>
      <p:bldP spid="65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  <p:bldP spid="77" grpId="0" animBg="1"/>
      <p:bldP spid="78" grpId="0" animBg="1"/>
      <p:bldP spid="79" grpId="0" animBg="1"/>
      <p:bldP spid="80" grpId="0" animBg="1"/>
      <p:bldP spid="8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24</a:t>
            </a:fld>
            <a:endParaRPr lang="sv-SE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799889" y="58925"/>
            <a:ext cx="7444935" cy="520492"/>
          </a:xfrm>
        </p:spPr>
        <p:txBody>
          <a:bodyPr/>
          <a:lstStyle/>
          <a:p>
            <a:r>
              <a:rPr lang="hu-HU" dirty="0" err="1"/>
              <a:t>Benefits</a:t>
            </a:r>
            <a:r>
              <a:rPr lang="hu-HU" dirty="0"/>
              <a:t> of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solution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2"/>
          </p:nvPr>
        </p:nvSpPr>
        <p:spPr>
          <a:xfrm>
            <a:off x="133138" y="680726"/>
            <a:ext cx="8242512" cy="46568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Existing</a:t>
            </a:r>
            <a:r>
              <a:rPr lang="hu-HU" dirty="0"/>
              <a:t> standard and </a:t>
            </a:r>
            <a:r>
              <a:rPr lang="hu-HU" dirty="0" err="1"/>
              <a:t>implementation</a:t>
            </a:r>
            <a:r>
              <a:rPr lang="hu-HU" dirty="0"/>
              <a:t>; </a:t>
            </a:r>
            <a:r>
              <a:rPr lang="hu-HU" dirty="0" err="1"/>
              <a:t>core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Internet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Chain</a:t>
            </a:r>
            <a:r>
              <a:rPr lang="hu-HU" dirty="0"/>
              <a:t> of </a:t>
            </a:r>
            <a:r>
              <a:rPr lang="hu-HU" dirty="0" err="1"/>
              <a:t>trust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can</a:t>
            </a:r>
            <a:r>
              <a:rPr lang="hu-HU" dirty="0">
                <a:sym typeface="Wingdings" panose="05000000000000000000" pitchFamily="2" charset="2"/>
              </a:rPr>
              <a:t> be </a:t>
            </a:r>
            <a:r>
              <a:rPr lang="hu-HU" dirty="0" err="1">
                <a:sym typeface="Wingdings" panose="05000000000000000000" pitchFamily="2" charset="2"/>
              </a:rPr>
              <a:t>mapped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to</a:t>
            </a:r>
            <a:r>
              <a:rPr lang="hu-HU" dirty="0">
                <a:sym typeface="Wingdings" panose="05000000000000000000" pitchFamily="2" charset="2"/>
              </a:rPr>
              <a:t> AH </a:t>
            </a:r>
            <a:r>
              <a:rPr lang="hu-HU" dirty="0" err="1">
                <a:sym typeface="Wingdings" panose="05000000000000000000" pitchFamily="2" charset="2"/>
              </a:rPr>
              <a:t>hierarchy</a:t>
            </a: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Assimetric key criptography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 err="1"/>
              <a:t>Assures</a:t>
            </a:r>
            <a:r>
              <a:rPr lang="hu-HU" dirty="0"/>
              <a:t> confidentiality, integrity and </a:t>
            </a:r>
            <a:r>
              <a:rPr lang="hu-HU" dirty="0" err="1"/>
              <a:t>authenticity</a:t>
            </a:r>
            <a:r>
              <a:rPr lang="hu-HU" dirty="0"/>
              <a:t> of </a:t>
            </a:r>
            <a:r>
              <a:rPr lang="hu-HU" dirty="0" err="1"/>
              <a:t>messages</a:t>
            </a:r>
            <a:r>
              <a:rPr lang="hu-HU" dirty="0"/>
              <a:t> at the </a:t>
            </a:r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time</a:t>
            </a: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Identity</a:t>
            </a:r>
            <a:r>
              <a:rPr lang="hu-HU" dirty="0"/>
              <a:t> of a System is </a:t>
            </a:r>
            <a:r>
              <a:rPr lang="hu-HU" dirty="0" err="1"/>
              <a:t>connected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certificate</a:t>
            </a:r>
            <a:r>
              <a:rPr lang="hu-HU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Provider doesn’t have to </a:t>
            </a:r>
            <a:r>
              <a:rPr lang="hu-HU" dirty="0" err="1"/>
              <a:t>know</a:t>
            </a:r>
            <a:r>
              <a:rPr lang="hu-HU" dirty="0"/>
              <a:t> consumer </a:t>
            </a:r>
            <a:r>
              <a:rPr lang="hu-HU" dirty="0" err="1"/>
              <a:t>previously</a:t>
            </a:r>
            <a:endParaRPr lang="hu-HU" dirty="0"/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/>
              <a:t>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trust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Authorization</a:t>
            </a:r>
            <a:r>
              <a:rPr lang="hu-HU" dirty="0"/>
              <a:t> System of </a:t>
            </a:r>
            <a:r>
              <a:rPr lang="hu-HU" dirty="0" err="1"/>
              <a:t>its</a:t>
            </a:r>
            <a:r>
              <a:rPr lang="hu-HU" dirty="0"/>
              <a:t> Local </a:t>
            </a:r>
            <a:r>
              <a:rPr lang="hu-HU" dirty="0" err="1"/>
              <a:t>Cloud</a:t>
            </a: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Authentication</a:t>
            </a:r>
            <a:r>
              <a:rPr lang="hu-HU" dirty="0"/>
              <a:t> </a:t>
            </a:r>
            <a:r>
              <a:rPr lang="hu-HU" dirty="0" err="1"/>
              <a:t>information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extracted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inbound</a:t>
            </a:r>
            <a:r>
              <a:rPr lang="hu-HU" dirty="0"/>
              <a:t> </a:t>
            </a:r>
            <a:r>
              <a:rPr lang="hu-HU" dirty="0" err="1"/>
              <a:t>client’s</a:t>
            </a:r>
            <a:r>
              <a:rPr lang="hu-HU" dirty="0"/>
              <a:t> </a:t>
            </a:r>
            <a:r>
              <a:rPr lang="hu-HU" dirty="0" err="1"/>
              <a:t>certificate</a:t>
            </a: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authorization</a:t>
            </a:r>
            <a:endParaRPr lang="hu-HU" dirty="0"/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 err="1"/>
              <a:t>Token</a:t>
            </a:r>
            <a:r>
              <a:rPr lang="hu-HU" dirty="0"/>
              <a:t> </a:t>
            </a:r>
            <a:r>
              <a:rPr lang="hu-HU" dirty="0" err="1"/>
              <a:t>generation</a:t>
            </a:r>
            <a:endParaRPr lang="hu-HU" dirty="0"/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include</a:t>
            </a:r>
            <a:r>
              <a:rPr lang="hu-HU" dirty="0"/>
              <a:t> </a:t>
            </a:r>
            <a:r>
              <a:rPr lang="hu-HU" dirty="0" err="1"/>
              <a:t>logging</a:t>
            </a:r>
            <a:r>
              <a:rPr lang="hu-HU" dirty="0"/>
              <a:t> (</a:t>
            </a:r>
            <a:r>
              <a:rPr lang="hu-HU" dirty="0" err="1"/>
              <a:t>Accountability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0117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25</a:t>
            </a:fld>
            <a:endParaRPr lang="sv-SE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700830" y="91289"/>
            <a:ext cx="7444935" cy="520492"/>
          </a:xfrm>
        </p:spPr>
        <p:txBody>
          <a:bodyPr/>
          <a:lstStyle/>
          <a:p>
            <a:r>
              <a:rPr lang="hu-HU" dirty="0" err="1"/>
              <a:t>Benefits</a:t>
            </a:r>
            <a:r>
              <a:rPr lang="hu-HU" dirty="0"/>
              <a:t> of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solution</a:t>
            </a:r>
            <a:r>
              <a:rPr lang="hu-HU" dirty="0"/>
              <a:t> II. 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2"/>
          </p:nvPr>
        </p:nvSpPr>
        <p:spPr>
          <a:xfrm>
            <a:off x="271843" y="916441"/>
            <a:ext cx="7444935" cy="4821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Security</a:t>
            </a:r>
            <a:r>
              <a:rPr lang="hu-HU" dirty="0"/>
              <a:t> </a:t>
            </a: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Services</a:t>
            </a:r>
            <a:r>
              <a:rPr lang="hu-HU" dirty="0"/>
              <a:t>: </a:t>
            </a:r>
            <a:r>
              <a:rPr lang="hu-HU" dirty="0" err="1"/>
              <a:t>handshake</a:t>
            </a:r>
            <a:r>
              <a:rPr lang="hu-HU" dirty="0"/>
              <a:t> </a:t>
            </a:r>
            <a:r>
              <a:rPr lang="hu-HU" dirty="0" err="1"/>
              <a:t>between</a:t>
            </a:r>
            <a:r>
              <a:rPr lang="hu-HU" dirty="0"/>
              <a:t> Consumer and </a:t>
            </a:r>
            <a:r>
              <a:rPr lang="hu-HU" dirty="0" err="1"/>
              <a:t>Provider</a:t>
            </a: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The </a:t>
            </a:r>
            <a:r>
              <a:rPr lang="hu-HU" dirty="0" err="1"/>
              <a:t>token</a:t>
            </a:r>
            <a:r>
              <a:rPr lang="hu-HU" dirty="0"/>
              <a:t> </a:t>
            </a:r>
            <a:r>
              <a:rPr lang="hu-HU" dirty="0" err="1"/>
              <a:t>verifies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proper</a:t>
            </a:r>
            <a:r>
              <a:rPr lang="hu-HU" dirty="0"/>
              <a:t> </a:t>
            </a:r>
            <a:r>
              <a:rPr lang="hu-HU" dirty="0" err="1"/>
              <a:t>orchestration</a:t>
            </a:r>
            <a:r>
              <a:rPr lang="hu-HU" dirty="0"/>
              <a:t> </a:t>
            </a:r>
            <a:r>
              <a:rPr lang="hu-HU" dirty="0" err="1"/>
              <a:t>took</a:t>
            </a:r>
            <a:r>
              <a:rPr lang="hu-HU" dirty="0"/>
              <a:t> </a:t>
            </a:r>
            <a:r>
              <a:rPr lang="hu-HU" dirty="0" err="1"/>
              <a:t>place</a:t>
            </a:r>
            <a:r>
              <a:rPr lang="hu-HU" dirty="0"/>
              <a:t>. </a:t>
            </a:r>
            <a:r>
              <a:rPr lang="hu-HU" dirty="0" err="1"/>
              <a:t>Not</a:t>
            </a:r>
            <a:r>
              <a:rPr lang="hu-HU" dirty="0"/>
              <a:t> an ad hoc </a:t>
            </a:r>
            <a:r>
              <a:rPr lang="hu-HU" dirty="0" err="1"/>
              <a:t>connection</a:t>
            </a:r>
            <a:r>
              <a:rPr lang="hu-HU" dirty="0"/>
              <a:t> </a:t>
            </a:r>
            <a:r>
              <a:rPr lang="hu-HU" dirty="0" err="1"/>
              <a:t>attempt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network</a:t>
            </a:r>
            <a:r>
              <a:rPr lang="hu-HU" dirty="0"/>
              <a:t> (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malicious</a:t>
            </a:r>
            <a:r>
              <a:rPr lang="hu-HU" dirty="0"/>
              <a:t>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During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creation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token</a:t>
            </a:r>
            <a:r>
              <a:rPr lang="hu-HU" dirty="0"/>
              <a:t>: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 err="1"/>
              <a:t>Security</a:t>
            </a:r>
            <a:r>
              <a:rPr lang="hu-HU" dirty="0"/>
              <a:t> logs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made</a:t>
            </a:r>
            <a:endParaRPr lang="hu-HU" dirty="0"/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 err="1"/>
              <a:t>Additional</a:t>
            </a:r>
            <a:r>
              <a:rPr lang="hu-HU" dirty="0"/>
              <a:t> (</a:t>
            </a:r>
            <a:r>
              <a:rPr lang="hu-HU" dirty="0" err="1"/>
              <a:t>e.g</a:t>
            </a:r>
            <a:r>
              <a:rPr lang="hu-HU" dirty="0"/>
              <a:t>. </a:t>
            </a:r>
            <a:r>
              <a:rPr lang="hu-HU" dirty="0" err="1"/>
              <a:t>billing</a:t>
            </a:r>
            <a:r>
              <a:rPr lang="hu-HU" dirty="0"/>
              <a:t> </a:t>
            </a:r>
            <a:r>
              <a:rPr lang="hu-HU" dirty="0" err="1"/>
              <a:t>related</a:t>
            </a:r>
            <a:r>
              <a:rPr lang="hu-HU" dirty="0"/>
              <a:t>) </a:t>
            </a:r>
            <a:r>
              <a:rPr lang="hu-HU" dirty="0" err="1"/>
              <a:t>services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utilized</a:t>
            </a:r>
            <a:r>
              <a:rPr lang="hu-HU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02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26</a:t>
            </a:fld>
            <a:endParaRPr lang="sv-SE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2"/>
          </p:nvPr>
        </p:nvSpPr>
        <p:spPr>
          <a:xfrm>
            <a:off x="482495" y="680726"/>
            <a:ext cx="7444935" cy="45109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1800" dirty="0" err="1"/>
              <a:t>Usage</a:t>
            </a:r>
            <a:r>
              <a:rPr lang="hu-HU" sz="1800" dirty="0"/>
              <a:t> of SSL is </a:t>
            </a:r>
            <a:r>
              <a:rPr lang="hu-HU" sz="1800" dirty="0" err="1"/>
              <a:t>also</a:t>
            </a:r>
            <a:r>
              <a:rPr lang="hu-HU" sz="1800" dirty="0"/>
              <a:t> </a:t>
            </a:r>
            <a:r>
              <a:rPr lang="hu-HU" sz="1800" dirty="0" err="1"/>
              <a:t>not</a:t>
            </a:r>
            <a:r>
              <a:rPr lang="hu-HU" sz="1800" dirty="0"/>
              <a:t> </a:t>
            </a:r>
            <a:r>
              <a:rPr lang="hu-HU" sz="1800" dirty="0" err="1"/>
              <a:t>mandatory</a:t>
            </a:r>
            <a:r>
              <a:rPr lang="hu-HU" sz="18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1800" dirty="0"/>
              <a:t>The </a:t>
            </a:r>
            <a:r>
              <a:rPr lang="hu-HU" sz="1800" dirty="0" err="1"/>
              <a:t>token</a:t>
            </a:r>
            <a:r>
              <a:rPr lang="hu-HU" sz="1800" dirty="0"/>
              <a:t> </a:t>
            </a:r>
            <a:r>
              <a:rPr lang="hu-HU" sz="1800" dirty="0" err="1"/>
              <a:t>generation</a:t>
            </a:r>
            <a:r>
              <a:rPr lang="hu-HU" sz="1800" dirty="0"/>
              <a:t> is </a:t>
            </a:r>
            <a:r>
              <a:rPr lang="hu-HU" sz="1800" dirty="0" err="1"/>
              <a:t>not</a:t>
            </a:r>
            <a:r>
              <a:rPr lang="hu-HU" sz="1800" dirty="0"/>
              <a:t> </a:t>
            </a:r>
            <a:r>
              <a:rPr lang="hu-HU" sz="1800" dirty="0" err="1"/>
              <a:t>mandatory</a:t>
            </a:r>
            <a:r>
              <a:rPr lang="hu-HU" sz="1800" dirty="0"/>
              <a:t>. </a:t>
            </a:r>
            <a:r>
              <a:rPr lang="hu-HU" sz="1800" dirty="0" err="1"/>
              <a:t>Not</a:t>
            </a:r>
            <a:r>
              <a:rPr lang="hu-HU" sz="1800" dirty="0"/>
              <a:t> </a:t>
            </a:r>
            <a:r>
              <a:rPr lang="hu-HU" sz="1800" dirty="0" err="1"/>
              <a:t>all</a:t>
            </a:r>
            <a:r>
              <a:rPr lang="hu-HU" sz="1800" dirty="0"/>
              <a:t> </a:t>
            </a:r>
            <a:r>
              <a:rPr lang="hu-HU" sz="1800" dirty="0" err="1"/>
              <a:t>Services</a:t>
            </a:r>
            <a:r>
              <a:rPr lang="hu-HU" sz="1800" dirty="0"/>
              <a:t> </a:t>
            </a:r>
            <a:r>
              <a:rPr lang="hu-HU" sz="1800" dirty="0" err="1"/>
              <a:t>have</a:t>
            </a:r>
            <a:r>
              <a:rPr lang="hu-HU" sz="1800" dirty="0"/>
              <a:t> </a:t>
            </a:r>
            <a:r>
              <a:rPr lang="hu-HU" sz="1800" dirty="0" err="1"/>
              <a:t>to</a:t>
            </a:r>
            <a:r>
              <a:rPr lang="hu-HU" sz="1800" dirty="0"/>
              <a:t> </a:t>
            </a:r>
            <a:r>
              <a:rPr lang="hu-HU" sz="1800" dirty="0" err="1"/>
              <a:t>implement</a:t>
            </a:r>
            <a:r>
              <a:rPr lang="hu-HU" sz="18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1800" dirty="0" err="1"/>
              <a:t>Secure</a:t>
            </a:r>
            <a:r>
              <a:rPr lang="hu-HU" sz="1800" dirty="0"/>
              <a:t> and </a:t>
            </a:r>
            <a:r>
              <a:rPr lang="hu-HU" sz="1800" dirty="0" err="1"/>
              <a:t>insecure</a:t>
            </a:r>
            <a:r>
              <a:rPr lang="hu-HU" sz="1800" dirty="0"/>
              <a:t> </a:t>
            </a:r>
            <a:r>
              <a:rPr lang="hu-HU" sz="1800" dirty="0" err="1"/>
              <a:t>Services</a:t>
            </a:r>
            <a:r>
              <a:rPr lang="hu-HU" sz="1800" dirty="0"/>
              <a:t> </a:t>
            </a:r>
            <a:r>
              <a:rPr lang="hu-HU" sz="1800" dirty="0" err="1"/>
              <a:t>can</a:t>
            </a:r>
            <a:r>
              <a:rPr lang="hu-HU" sz="1800" dirty="0"/>
              <a:t> co-</a:t>
            </a:r>
            <a:r>
              <a:rPr lang="hu-HU" sz="1800" dirty="0" err="1"/>
              <a:t>exist</a:t>
            </a:r>
            <a:r>
              <a:rPr lang="hu-HU" sz="1800" dirty="0"/>
              <a:t> in an LC. 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sz="1600" dirty="0"/>
              <a:t>The </a:t>
            </a:r>
            <a:r>
              <a:rPr lang="hu-HU" sz="1600" dirty="0" err="1"/>
              <a:t>Orchestrator</a:t>
            </a:r>
            <a:r>
              <a:rPr lang="hu-HU" sz="1600" dirty="0"/>
              <a:t> </a:t>
            </a:r>
            <a:r>
              <a:rPr lang="hu-HU" sz="1600" dirty="0" err="1"/>
              <a:t>knows</a:t>
            </a:r>
            <a:r>
              <a:rPr lang="hu-HU" sz="1600" dirty="0"/>
              <a:t> </a:t>
            </a:r>
            <a:r>
              <a:rPr lang="hu-HU" sz="1600" dirty="0" err="1"/>
              <a:t>will</a:t>
            </a:r>
            <a:r>
              <a:rPr lang="hu-HU" sz="1600" dirty="0"/>
              <a:t> </a:t>
            </a:r>
            <a:r>
              <a:rPr lang="hu-HU" sz="1600" dirty="0" err="1"/>
              <a:t>know</a:t>
            </a:r>
            <a:r>
              <a:rPr lang="hu-HU" sz="1600" dirty="0"/>
              <a:t> </a:t>
            </a:r>
            <a:r>
              <a:rPr lang="hu-HU" sz="1600" dirty="0" err="1"/>
              <a:t>from</a:t>
            </a:r>
            <a:r>
              <a:rPr lang="hu-HU" sz="1600" dirty="0"/>
              <a:t> Service </a:t>
            </a:r>
            <a:r>
              <a:rPr lang="hu-HU" sz="1600" dirty="0" err="1"/>
              <a:t>metadata</a:t>
            </a:r>
            <a:r>
              <a:rPr lang="hu-HU" sz="1600" dirty="0"/>
              <a:t> </a:t>
            </a:r>
            <a:r>
              <a:rPr lang="hu-HU" sz="1600" dirty="0" err="1"/>
              <a:t>when</a:t>
            </a:r>
            <a:r>
              <a:rPr lang="hu-HU" sz="1600" dirty="0"/>
              <a:t> </a:t>
            </a:r>
            <a:r>
              <a:rPr lang="hu-HU" sz="1600" dirty="0" err="1"/>
              <a:t>to</a:t>
            </a:r>
            <a:r>
              <a:rPr lang="hu-HU" sz="1600" dirty="0"/>
              <a:t> </a:t>
            </a:r>
            <a:r>
              <a:rPr lang="hu-HU" sz="1600" dirty="0" err="1"/>
              <a:t>force</a:t>
            </a:r>
            <a:r>
              <a:rPr lang="hu-HU" sz="1600" dirty="0"/>
              <a:t> </a:t>
            </a:r>
            <a:r>
              <a:rPr lang="hu-HU" sz="1600" dirty="0" err="1"/>
              <a:t>token</a:t>
            </a:r>
            <a:r>
              <a:rPr lang="hu-HU" sz="1600" dirty="0"/>
              <a:t> </a:t>
            </a:r>
            <a:r>
              <a:rPr lang="hu-HU" sz="1600" dirty="0" err="1"/>
              <a:t>generation</a:t>
            </a:r>
            <a:r>
              <a:rPr lang="hu-HU" sz="1600" dirty="0"/>
              <a:t> and </a:t>
            </a:r>
            <a:r>
              <a:rPr lang="hu-HU" sz="1600" dirty="0" err="1"/>
              <a:t>when</a:t>
            </a:r>
            <a:r>
              <a:rPr lang="hu-HU" sz="1600" dirty="0"/>
              <a:t> </a:t>
            </a:r>
            <a:r>
              <a:rPr lang="hu-HU" sz="1600" dirty="0" err="1"/>
              <a:t>not</a:t>
            </a:r>
            <a:r>
              <a:rPr lang="hu-HU" sz="1600" dirty="0"/>
              <a:t> </a:t>
            </a:r>
            <a:r>
              <a:rPr lang="hu-HU" sz="1600" dirty="0" err="1"/>
              <a:t>to</a:t>
            </a:r>
            <a:r>
              <a:rPr lang="hu-HU" sz="1600" dirty="0"/>
              <a:t> </a:t>
            </a:r>
            <a:r>
              <a:rPr lang="hu-HU" sz="1600" dirty="0" err="1"/>
              <a:t>bother</a:t>
            </a:r>
            <a:r>
              <a:rPr lang="hu-HU" sz="16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1800" dirty="0"/>
              <a:t>There </a:t>
            </a:r>
            <a:r>
              <a:rPr lang="hu-HU" sz="1800" dirty="0" err="1"/>
              <a:t>can</a:t>
            </a:r>
            <a:r>
              <a:rPr lang="hu-HU" sz="1800" dirty="0"/>
              <a:t> be a </a:t>
            </a:r>
            <a:r>
              <a:rPr lang="hu-HU" sz="1800" dirty="0" err="1"/>
              <a:t>secure</a:t>
            </a:r>
            <a:r>
              <a:rPr lang="hu-HU" sz="1800" dirty="0"/>
              <a:t> (port 8080) and </a:t>
            </a:r>
            <a:r>
              <a:rPr lang="hu-HU" sz="1800" dirty="0" err="1"/>
              <a:t>insecure</a:t>
            </a:r>
            <a:r>
              <a:rPr lang="hu-HU" sz="1800" dirty="0"/>
              <a:t> (8443) </a:t>
            </a:r>
            <a:br>
              <a:rPr lang="hu-HU" sz="1800" dirty="0"/>
            </a:br>
            <a:r>
              <a:rPr lang="hu-HU" sz="1800" dirty="0" err="1"/>
              <a:t>Orchestrator</a:t>
            </a:r>
            <a:r>
              <a:rPr lang="hu-HU" sz="1800" dirty="0"/>
              <a:t> </a:t>
            </a:r>
            <a:r>
              <a:rPr lang="hu-HU" sz="1800" dirty="0" err="1"/>
              <a:t>instance</a:t>
            </a:r>
            <a:r>
              <a:rPr lang="hu-HU" sz="1800" dirty="0"/>
              <a:t> </a:t>
            </a:r>
            <a:r>
              <a:rPr lang="hu-HU" sz="1800" dirty="0" err="1"/>
              <a:t>as</a:t>
            </a:r>
            <a:r>
              <a:rPr lang="hu-HU" sz="1800" dirty="0"/>
              <a:t> </a:t>
            </a:r>
            <a:r>
              <a:rPr lang="hu-HU" sz="1800" dirty="0" err="1"/>
              <a:t>one</a:t>
            </a:r>
            <a:r>
              <a:rPr lang="hu-HU" sz="1800" dirty="0"/>
              <a:t> </a:t>
            </a:r>
            <a:r>
              <a:rPr lang="hu-HU" sz="1800" dirty="0" err="1"/>
              <a:t>entity</a:t>
            </a:r>
            <a:r>
              <a:rPr lang="hu-HU" sz="1800" dirty="0"/>
              <a:t> </a:t>
            </a:r>
            <a:r>
              <a:rPr lang="hu-HU" sz="1800" dirty="0" err="1"/>
              <a:t>for</a:t>
            </a:r>
            <a:r>
              <a:rPr lang="hu-HU" sz="1800" dirty="0"/>
              <a:t> Systems of </a:t>
            </a:r>
            <a:r>
              <a:rPr lang="hu-HU" sz="1800" dirty="0" err="1"/>
              <a:t>different</a:t>
            </a:r>
            <a:r>
              <a:rPr lang="hu-HU" sz="1800" dirty="0"/>
              <a:t> </a:t>
            </a:r>
            <a:r>
              <a:rPr lang="hu-HU" sz="1800" dirty="0" err="1"/>
              <a:t>security</a:t>
            </a:r>
            <a:r>
              <a:rPr lang="hu-HU" sz="1800" dirty="0"/>
              <a:t> </a:t>
            </a:r>
            <a:r>
              <a:rPr lang="hu-HU" sz="1800" dirty="0" err="1"/>
              <a:t>capabilities</a:t>
            </a:r>
            <a:r>
              <a:rPr lang="hu-HU" sz="1800" dirty="0"/>
              <a:t> (</a:t>
            </a:r>
            <a:r>
              <a:rPr lang="hu-HU" sz="1800" dirty="0" err="1"/>
              <a:t>resources</a:t>
            </a:r>
            <a:r>
              <a:rPr lang="hu-HU" sz="1800" dirty="0"/>
              <a:t>).	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sz="1600" dirty="0"/>
              <a:t>The </a:t>
            </a:r>
            <a:r>
              <a:rPr lang="hu-HU" sz="1600" dirty="0" err="1"/>
              <a:t>Orchestration</a:t>
            </a:r>
            <a:r>
              <a:rPr lang="hu-HU" sz="1600" dirty="0"/>
              <a:t> service is </a:t>
            </a:r>
            <a:r>
              <a:rPr lang="hu-HU" sz="1600" dirty="0" err="1"/>
              <a:t>stateless</a:t>
            </a:r>
            <a:r>
              <a:rPr lang="hu-HU" sz="16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1800" dirty="0"/>
              <a:t>The </a:t>
            </a:r>
            <a:r>
              <a:rPr lang="hu-HU" sz="1800" dirty="0" err="1"/>
              <a:t>token</a:t>
            </a:r>
            <a:r>
              <a:rPr lang="hu-HU" sz="1800" dirty="0"/>
              <a:t> </a:t>
            </a:r>
            <a:r>
              <a:rPr lang="hu-HU" sz="1800" dirty="0" err="1"/>
              <a:t>generation</a:t>
            </a:r>
            <a:r>
              <a:rPr lang="hu-HU" sz="1800" dirty="0"/>
              <a:t> </a:t>
            </a:r>
            <a:r>
              <a:rPr lang="hu-HU" sz="1800" dirty="0" err="1"/>
              <a:t>then</a:t>
            </a:r>
            <a:r>
              <a:rPr lang="hu-HU" sz="1800" dirty="0"/>
              <a:t> </a:t>
            </a:r>
            <a:r>
              <a:rPr lang="hu-HU" sz="1800" dirty="0" err="1"/>
              <a:t>can</a:t>
            </a:r>
            <a:r>
              <a:rPr lang="hu-HU" sz="1800" dirty="0"/>
              <a:t> be </a:t>
            </a:r>
            <a:r>
              <a:rPr lang="hu-HU" sz="1800" dirty="0" err="1"/>
              <a:t>triggered</a:t>
            </a:r>
            <a:r>
              <a:rPr lang="hu-HU" sz="1800" dirty="0"/>
              <a:t> </a:t>
            </a:r>
            <a:r>
              <a:rPr lang="hu-HU" sz="1800" dirty="0" err="1"/>
              <a:t>by</a:t>
            </a:r>
            <a:r>
              <a:rPr lang="hu-HU" sz="1800" dirty="0"/>
              <a:t>: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sz="1600" dirty="0"/>
              <a:t>The consumer (</a:t>
            </a:r>
            <a:r>
              <a:rPr lang="hu-HU" sz="1600" dirty="0" err="1"/>
              <a:t>who</a:t>
            </a:r>
            <a:r>
              <a:rPr lang="hu-HU" sz="1600" dirty="0"/>
              <a:t> </a:t>
            </a:r>
            <a:r>
              <a:rPr lang="hu-HU" sz="1600" dirty="0" err="1"/>
              <a:t>knows</a:t>
            </a:r>
            <a:r>
              <a:rPr lang="hu-HU" sz="1600" dirty="0"/>
              <a:t> </a:t>
            </a:r>
            <a:r>
              <a:rPr lang="hu-HU" sz="1600" dirty="0" err="1"/>
              <a:t>that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Service </a:t>
            </a:r>
            <a:r>
              <a:rPr lang="hu-HU" sz="1600" dirty="0" err="1"/>
              <a:t>type</a:t>
            </a:r>
            <a:r>
              <a:rPr lang="hu-HU" sz="1600" dirty="0"/>
              <a:t> is a </a:t>
            </a:r>
            <a:r>
              <a:rPr lang="hu-HU" sz="1600" dirty="0" err="1"/>
              <a:t>secure</a:t>
            </a:r>
            <a:r>
              <a:rPr lang="hu-HU" sz="1600" dirty="0"/>
              <a:t> </a:t>
            </a:r>
            <a:r>
              <a:rPr lang="hu-HU" sz="1600" dirty="0" err="1"/>
              <a:t>one</a:t>
            </a:r>
            <a:r>
              <a:rPr lang="hu-HU" sz="1600" dirty="0"/>
              <a:t>, </a:t>
            </a:r>
            <a:r>
              <a:rPr lang="hu-HU" sz="1600" dirty="0" err="1"/>
              <a:t>needs</a:t>
            </a:r>
            <a:r>
              <a:rPr lang="hu-HU" sz="1600" dirty="0"/>
              <a:t> </a:t>
            </a:r>
            <a:r>
              <a:rPr lang="hu-HU" sz="1600" dirty="0" err="1"/>
              <a:t>token</a:t>
            </a:r>
            <a:r>
              <a:rPr lang="hu-HU" sz="1600" dirty="0"/>
              <a:t> </a:t>
            </a:r>
            <a:r>
              <a:rPr lang="hu-HU" sz="1600" dirty="0" err="1"/>
              <a:t>to</a:t>
            </a:r>
            <a:r>
              <a:rPr lang="hu-HU" sz="1600" dirty="0"/>
              <a:t> </a:t>
            </a:r>
            <a:r>
              <a:rPr lang="hu-HU" sz="1600" dirty="0" err="1"/>
              <a:t>access</a:t>
            </a:r>
            <a:r>
              <a:rPr lang="hu-HU" sz="1600" dirty="0"/>
              <a:t> </a:t>
            </a:r>
            <a:r>
              <a:rPr lang="hu-HU" sz="1600" dirty="0" err="1"/>
              <a:t>it</a:t>
            </a:r>
            <a:r>
              <a:rPr lang="hu-HU" sz="1600" dirty="0"/>
              <a:t>)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sz="1600" dirty="0"/>
              <a:t>The </a:t>
            </a:r>
            <a:r>
              <a:rPr lang="hu-HU" sz="1600" dirty="0" err="1"/>
              <a:t>Orchestration</a:t>
            </a:r>
            <a:r>
              <a:rPr lang="hu-HU" sz="1600" dirty="0"/>
              <a:t> </a:t>
            </a:r>
            <a:r>
              <a:rPr lang="hu-HU" sz="1600" dirty="0" err="1"/>
              <a:t>Store</a:t>
            </a:r>
            <a:r>
              <a:rPr lang="hu-HU" sz="1600" dirty="0"/>
              <a:t> (</a:t>
            </a:r>
            <a:r>
              <a:rPr lang="hu-HU" sz="1600" dirty="0" err="1"/>
              <a:t>future</a:t>
            </a:r>
            <a:r>
              <a:rPr lang="hu-HU" sz="1600" dirty="0"/>
              <a:t> </a:t>
            </a:r>
            <a:r>
              <a:rPr lang="hu-HU" sz="1600" dirty="0" err="1"/>
              <a:t>work</a:t>
            </a:r>
            <a:r>
              <a:rPr lang="hu-HU" sz="1600" dirty="0"/>
              <a:t>) </a:t>
            </a:r>
            <a:r>
              <a:rPr lang="hu-HU" sz="1600" dirty="0" err="1"/>
              <a:t>can</a:t>
            </a:r>
            <a:r>
              <a:rPr lang="hu-HU" sz="1600" dirty="0"/>
              <a:t> </a:t>
            </a:r>
            <a:r>
              <a:rPr lang="hu-HU" sz="1600" dirty="0" err="1"/>
              <a:t>contain</a:t>
            </a:r>
            <a:r>
              <a:rPr lang="hu-HU" sz="1600" dirty="0"/>
              <a:t> </a:t>
            </a:r>
            <a:r>
              <a:rPr lang="hu-HU" sz="1600" dirty="0" err="1"/>
              <a:t>this</a:t>
            </a:r>
            <a:r>
              <a:rPr lang="hu-HU" sz="1600" dirty="0"/>
              <a:t> </a:t>
            </a:r>
            <a:r>
              <a:rPr lang="hu-HU" sz="1600" dirty="0" err="1"/>
              <a:t>flag</a:t>
            </a:r>
            <a:r>
              <a:rPr lang="hu-HU" sz="16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1800" dirty="0"/>
          </a:p>
          <a:p>
            <a:endParaRPr lang="en-US" dirty="0"/>
          </a:p>
        </p:txBody>
      </p:sp>
      <p:sp>
        <p:nvSpPr>
          <p:cNvPr id="5" name="Cím 2"/>
          <p:cNvSpPr txBox="1">
            <a:spLocks/>
          </p:cNvSpPr>
          <p:nvPr/>
        </p:nvSpPr>
        <p:spPr>
          <a:xfrm>
            <a:off x="700830" y="91289"/>
            <a:ext cx="7444935" cy="520492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err="1"/>
              <a:t>Benefits</a:t>
            </a:r>
            <a:r>
              <a:rPr lang="hu-HU" dirty="0"/>
              <a:t> of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solution</a:t>
            </a:r>
            <a:r>
              <a:rPr lang="hu-HU" dirty="0"/>
              <a:t> III.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12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27</a:t>
            </a:fld>
            <a:endParaRPr lang="sv-SE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2"/>
          </p:nvPr>
        </p:nvSpPr>
        <p:spPr>
          <a:xfrm>
            <a:off x="799890" y="885437"/>
            <a:ext cx="7444935" cy="38532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Bootstrapping</a:t>
            </a:r>
            <a:r>
              <a:rPr lang="hu-HU" dirty="0"/>
              <a:t> </a:t>
            </a:r>
            <a:r>
              <a:rPr lang="hu-HU" dirty="0" err="1"/>
              <a:t>process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established</a:t>
            </a:r>
            <a:endParaRPr lang="hu-HU" dirty="0"/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 err="1"/>
              <a:t>When</a:t>
            </a:r>
            <a:r>
              <a:rPr lang="hu-HU" dirty="0"/>
              <a:t> </a:t>
            </a:r>
            <a:r>
              <a:rPr lang="hu-HU" dirty="0" err="1"/>
              <a:t>new</a:t>
            </a:r>
            <a:r>
              <a:rPr lang="hu-HU" dirty="0"/>
              <a:t> Systems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created</a:t>
            </a:r>
            <a:r>
              <a:rPr lang="hu-HU" dirty="0"/>
              <a:t> and </a:t>
            </a:r>
            <a:r>
              <a:rPr lang="hu-HU" dirty="0" err="1"/>
              <a:t>introduced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LC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 err="1"/>
              <a:t>Automatic</a:t>
            </a:r>
            <a:r>
              <a:rPr lang="hu-HU" dirty="0"/>
              <a:t> </a:t>
            </a:r>
            <a:r>
              <a:rPr lang="hu-HU" dirty="0" err="1"/>
              <a:t>certificate</a:t>
            </a:r>
            <a:r>
              <a:rPr lang="hu-HU" dirty="0"/>
              <a:t> </a:t>
            </a:r>
            <a:r>
              <a:rPr lang="hu-HU" dirty="0" err="1"/>
              <a:t>generation</a:t>
            </a:r>
            <a:r>
              <a:rPr lang="hu-HU" dirty="0"/>
              <a:t> and </a:t>
            </a:r>
            <a:r>
              <a:rPr lang="hu-HU" dirty="0" err="1"/>
              <a:t>distribution</a:t>
            </a: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Inter-Cloud</a:t>
            </a:r>
            <a:r>
              <a:rPr lang="hu-HU" dirty="0"/>
              <a:t> AAA is </a:t>
            </a:r>
            <a:r>
              <a:rPr lang="hu-HU" dirty="0" err="1"/>
              <a:t>possible</a:t>
            </a:r>
            <a:r>
              <a:rPr lang="hu-HU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Gives</a:t>
            </a:r>
            <a:r>
              <a:rPr lang="hu-HU" dirty="0"/>
              <a:t> </a:t>
            </a:r>
            <a:r>
              <a:rPr lang="hu-HU" dirty="0" err="1"/>
              <a:t>us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possibility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govern</a:t>
            </a:r>
            <a:r>
              <a:rPr lang="hu-HU" dirty="0"/>
              <a:t> </a:t>
            </a:r>
            <a:r>
              <a:rPr lang="hu-HU" dirty="0" err="1"/>
              <a:t>how</a:t>
            </a:r>
            <a:r>
              <a:rPr lang="hu-HU" dirty="0"/>
              <a:t> Local </a:t>
            </a:r>
            <a:r>
              <a:rPr lang="hu-HU" dirty="0" err="1"/>
              <a:t>Clouds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established</a:t>
            </a:r>
            <a:endParaRPr lang="hu-HU" dirty="0"/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/>
              <a:t>LC </a:t>
            </a:r>
            <a:r>
              <a:rPr lang="hu-HU" dirty="0" err="1"/>
              <a:t>certificate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only</a:t>
            </a:r>
            <a:r>
              <a:rPr lang="hu-HU" dirty="0"/>
              <a:t> be </a:t>
            </a:r>
            <a:r>
              <a:rPr lang="hu-HU" dirty="0" err="1"/>
              <a:t>issued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Master </a:t>
            </a:r>
            <a:r>
              <a:rPr lang="hu-HU" dirty="0" err="1"/>
              <a:t>Arrowhead</a:t>
            </a:r>
            <a:r>
              <a:rPr lang="hu-HU" dirty="0"/>
              <a:t> CA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consortium</a:t>
            </a: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dirty="0"/>
          </a:p>
          <a:p>
            <a:pPr marL="817562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Cím 2"/>
          <p:cNvSpPr txBox="1">
            <a:spLocks/>
          </p:cNvSpPr>
          <p:nvPr/>
        </p:nvSpPr>
        <p:spPr>
          <a:xfrm>
            <a:off x="700830" y="196364"/>
            <a:ext cx="7444935" cy="520492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err="1"/>
              <a:t>Benefits</a:t>
            </a:r>
            <a:r>
              <a:rPr lang="hu-HU" dirty="0"/>
              <a:t> of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solution</a:t>
            </a:r>
            <a:r>
              <a:rPr lang="hu-HU" dirty="0"/>
              <a:t> IV.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13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28</a:t>
            </a:fld>
            <a:endParaRPr lang="sv-SE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799889" y="154285"/>
            <a:ext cx="7444935" cy="520492"/>
          </a:xfrm>
        </p:spPr>
        <p:txBody>
          <a:bodyPr/>
          <a:lstStyle/>
          <a:p>
            <a:r>
              <a:rPr lang="hu-HU" dirty="0" err="1"/>
              <a:t>Shortcomings</a:t>
            </a:r>
            <a:r>
              <a:rPr lang="hu-HU" dirty="0"/>
              <a:t> / </a:t>
            </a:r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work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2"/>
          </p:nvPr>
        </p:nvSpPr>
        <p:spPr>
          <a:xfrm>
            <a:off x="799890" y="847337"/>
            <a:ext cx="7444935" cy="38532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Currently</a:t>
            </a:r>
            <a:r>
              <a:rPr lang="hu-HU" dirty="0"/>
              <a:t> System </a:t>
            </a:r>
            <a:r>
              <a:rPr lang="hu-HU" dirty="0" err="1"/>
              <a:t>certificates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generated</a:t>
            </a:r>
            <a:r>
              <a:rPr lang="hu-HU" dirty="0"/>
              <a:t> </a:t>
            </a:r>
            <a:r>
              <a:rPr lang="hu-HU" dirty="0" err="1"/>
              <a:t>manually</a:t>
            </a: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X509 </a:t>
            </a:r>
            <a:r>
              <a:rPr lang="hu-HU" dirty="0" err="1"/>
              <a:t>certificates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PKI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Private</a:t>
            </a:r>
            <a:r>
              <a:rPr lang="hu-HU" dirty="0"/>
              <a:t> </a:t>
            </a:r>
            <a:r>
              <a:rPr lang="hu-HU" dirty="0" err="1"/>
              <a:t>key</a:t>
            </a:r>
            <a:r>
              <a:rPr lang="hu-HU" dirty="0"/>
              <a:t> </a:t>
            </a:r>
            <a:r>
              <a:rPr lang="hu-HU" dirty="0" err="1"/>
              <a:t>encryption</a:t>
            </a:r>
            <a:r>
              <a:rPr lang="hu-HU" dirty="0"/>
              <a:t> (SSL) is </a:t>
            </a:r>
            <a:r>
              <a:rPr lang="hu-HU" dirty="0" err="1"/>
              <a:t>resource</a:t>
            </a:r>
            <a:r>
              <a:rPr lang="hu-HU" dirty="0"/>
              <a:t> </a:t>
            </a:r>
            <a:r>
              <a:rPr lang="hu-HU" dirty="0" err="1"/>
              <a:t>demanding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several</a:t>
            </a:r>
            <a:r>
              <a:rPr lang="hu-HU" dirty="0"/>
              <a:t> </a:t>
            </a:r>
            <a:r>
              <a:rPr lang="hu-HU" dirty="0" err="1"/>
              <a:t>extensions</a:t>
            </a:r>
            <a:r>
              <a:rPr lang="hu-HU" dirty="0"/>
              <a:t> / </a:t>
            </a:r>
            <a:r>
              <a:rPr lang="hu-HU" dirty="0" err="1"/>
              <a:t>alternative</a:t>
            </a:r>
            <a:r>
              <a:rPr lang="hu-HU" dirty="0"/>
              <a:t> </a:t>
            </a:r>
            <a:r>
              <a:rPr lang="hu-HU" dirty="0" err="1"/>
              <a:t>solutions</a:t>
            </a:r>
            <a:r>
              <a:rPr lang="hu-HU" dirty="0"/>
              <a:t>: 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 err="1"/>
              <a:t>Lightweight</a:t>
            </a:r>
            <a:r>
              <a:rPr lang="hu-HU" dirty="0"/>
              <a:t> </a:t>
            </a:r>
            <a:r>
              <a:rPr lang="hu-HU" dirty="0" err="1"/>
              <a:t>certificates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sensor</a:t>
            </a:r>
            <a:r>
              <a:rPr lang="hu-HU" dirty="0"/>
              <a:t> </a:t>
            </a:r>
            <a:r>
              <a:rPr lang="hu-HU" dirty="0" err="1"/>
              <a:t>nodes</a:t>
            </a:r>
            <a:endParaRPr lang="hu-HU" dirty="0"/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 err="1"/>
              <a:t>Elliptic</a:t>
            </a:r>
            <a:r>
              <a:rPr lang="hu-HU" dirty="0"/>
              <a:t> </a:t>
            </a:r>
            <a:r>
              <a:rPr lang="hu-HU" dirty="0" err="1"/>
              <a:t>Curve</a:t>
            </a:r>
            <a:r>
              <a:rPr lang="hu-HU" dirty="0"/>
              <a:t> </a:t>
            </a:r>
            <a:r>
              <a:rPr lang="hu-HU" dirty="0" err="1"/>
              <a:t>Cryptography</a:t>
            </a:r>
            <a:r>
              <a:rPr lang="hu-HU" dirty="0"/>
              <a:t> (ECC) </a:t>
            </a:r>
            <a:r>
              <a:rPr lang="hu-HU" dirty="0" err="1"/>
              <a:t>instead</a:t>
            </a:r>
            <a:r>
              <a:rPr lang="hu-HU" dirty="0"/>
              <a:t> of RSA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 err="1"/>
              <a:t>Variable</a:t>
            </a:r>
            <a:r>
              <a:rPr lang="hu-HU" dirty="0"/>
              <a:t> </a:t>
            </a:r>
            <a:r>
              <a:rPr lang="hu-HU" dirty="0" err="1"/>
              <a:t>key</a:t>
            </a:r>
            <a:r>
              <a:rPr lang="hu-HU" dirty="0"/>
              <a:t> </a:t>
            </a:r>
            <a:r>
              <a:rPr lang="hu-HU" dirty="0" err="1"/>
              <a:t>security</a:t>
            </a:r>
            <a:r>
              <a:rPr lang="hu-HU" dirty="0"/>
              <a:t> </a:t>
            </a:r>
            <a:r>
              <a:rPr lang="hu-HU" dirty="0" err="1"/>
              <a:t>authentication</a:t>
            </a:r>
            <a:endParaRPr lang="hu-HU" dirty="0"/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/>
              <a:t>Standard and </a:t>
            </a:r>
            <a:r>
              <a:rPr lang="hu-HU" dirty="0" err="1"/>
              <a:t>widely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protocols</a:t>
            </a:r>
            <a:r>
              <a:rPr lang="hu-HU" dirty="0"/>
              <a:t>: </a:t>
            </a:r>
            <a:r>
              <a:rPr lang="hu-HU" dirty="0" err="1"/>
              <a:t>Oauth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OpenID</a:t>
            </a:r>
            <a:r>
              <a:rPr lang="hu-HU" dirty="0"/>
              <a:t> </a:t>
            </a:r>
            <a:r>
              <a:rPr lang="hu-HU" dirty="0" err="1"/>
              <a:t>Connect</a:t>
            </a:r>
            <a:endParaRPr lang="hu-HU" dirty="0"/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/>
              <a:t>TODO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Vendor</a:t>
            </a:r>
            <a:r>
              <a:rPr lang="hu-HU" dirty="0"/>
              <a:t> </a:t>
            </a:r>
            <a:r>
              <a:rPr lang="hu-HU" dirty="0" err="1"/>
              <a:t>issued</a:t>
            </a:r>
            <a:r>
              <a:rPr lang="hu-HU" dirty="0"/>
              <a:t> </a:t>
            </a:r>
            <a:r>
              <a:rPr lang="hu-HU" dirty="0" err="1"/>
              <a:t>cert</a:t>
            </a:r>
            <a:r>
              <a:rPr lang="hu-HU" dirty="0"/>
              <a:t> </a:t>
            </a:r>
            <a:r>
              <a:rPr lang="hu-HU" dirty="0" err="1"/>
              <a:t>integration</a:t>
            </a:r>
            <a:r>
              <a:rPr lang="hu-HU" dirty="0"/>
              <a:t> (</a:t>
            </a:r>
            <a:r>
              <a:rPr lang="hu-HU" dirty="0" err="1"/>
              <a:t>vs</a:t>
            </a:r>
            <a:r>
              <a:rPr lang="hu-HU" dirty="0"/>
              <a:t>. </a:t>
            </a:r>
            <a:r>
              <a:rPr lang="hu-HU" dirty="0" err="1"/>
              <a:t>Bootstrapping</a:t>
            </a:r>
            <a:r>
              <a:rPr lang="hu-HU" dirty="0"/>
              <a:t>)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48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DC442B82-E34A-424C-ACE7-CA64E1AEE8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29</a:t>
            </a:fld>
            <a:endParaRPr lang="sv-SE" dirty="0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B600D288-8E53-4C64-B27D-77489AA5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27" y="51594"/>
            <a:ext cx="7444935" cy="520492"/>
          </a:xfrm>
        </p:spPr>
        <p:txBody>
          <a:bodyPr/>
          <a:lstStyle/>
          <a:p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work</a:t>
            </a:r>
            <a:r>
              <a:rPr lang="hu-HU" dirty="0"/>
              <a:t> I.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975C6BF-68DF-45FE-A802-7D2CAF9F4E2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7640" y="712392"/>
            <a:ext cx="7620541" cy="444005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1800" dirty="0" err="1"/>
              <a:t>Bootstrap</a:t>
            </a:r>
            <a:r>
              <a:rPr lang="hu-HU" sz="1800" dirty="0"/>
              <a:t> </a:t>
            </a:r>
            <a:r>
              <a:rPr lang="hu-HU" sz="1800" dirty="0" err="1"/>
              <a:t>mechanism</a:t>
            </a:r>
            <a:endParaRPr lang="hu-HU" sz="1800" dirty="0"/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sz="1600" dirty="0" err="1"/>
              <a:t>When</a:t>
            </a:r>
            <a:r>
              <a:rPr lang="hu-HU" sz="1600" dirty="0"/>
              <a:t> a System </a:t>
            </a:r>
            <a:r>
              <a:rPr lang="hu-HU" sz="1600" dirty="0" err="1"/>
              <a:t>first</a:t>
            </a:r>
            <a:r>
              <a:rPr lang="hu-HU" sz="1600" dirty="0"/>
              <a:t> </a:t>
            </a:r>
            <a:r>
              <a:rPr lang="hu-HU" sz="1600" dirty="0" err="1"/>
              <a:t>connects</a:t>
            </a:r>
            <a:r>
              <a:rPr lang="hu-HU" sz="1600" dirty="0"/>
              <a:t> </a:t>
            </a:r>
            <a:r>
              <a:rPr lang="hu-HU" sz="1600" dirty="0" err="1"/>
              <a:t>to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Local </a:t>
            </a:r>
            <a:r>
              <a:rPr lang="hu-HU" sz="1600" dirty="0" err="1"/>
              <a:t>Cloud</a:t>
            </a:r>
            <a:r>
              <a:rPr lang="hu-HU" sz="1600" dirty="0"/>
              <a:t> </a:t>
            </a:r>
            <a:r>
              <a:rPr lang="hu-HU" sz="1600" dirty="0" err="1"/>
              <a:t>it</a:t>
            </a:r>
            <a:r>
              <a:rPr lang="hu-HU" sz="1600" dirty="0"/>
              <a:t> </a:t>
            </a:r>
            <a:r>
              <a:rPr lang="hu-HU" sz="1600" dirty="0" err="1"/>
              <a:t>shall</a:t>
            </a:r>
            <a:r>
              <a:rPr lang="hu-HU" sz="1600" dirty="0"/>
              <a:t> be </a:t>
            </a:r>
            <a:r>
              <a:rPr lang="hu-HU" sz="1600" dirty="0" err="1"/>
              <a:t>authenticated</a:t>
            </a:r>
            <a:r>
              <a:rPr lang="hu-HU" sz="1600" dirty="0"/>
              <a:t> and </a:t>
            </a:r>
            <a:r>
              <a:rPr lang="hu-HU" sz="1600" dirty="0" err="1"/>
              <a:t>authorized</a:t>
            </a:r>
            <a:r>
              <a:rPr lang="hu-HU" sz="1600" dirty="0"/>
              <a:t> </a:t>
            </a:r>
            <a:r>
              <a:rPr lang="hu-HU" sz="1600" dirty="0" err="1"/>
              <a:t>into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Cloud</a:t>
            </a:r>
            <a:r>
              <a:rPr lang="hu-HU" sz="1600" dirty="0"/>
              <a:t>. 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sz="1600" dirty="0" err="1"/>
              <a:t>This</a:t>
            </a:r>
            <a:r>
              <a:rPr lang="hu-HU" sz="1600" dirty="0"/>
              <a:t> </a:t>
            </a:r>
            <a:r>
              <a:rPr lang="hu-HU" sz="1600" dirty="0" err="1"/>
              <a:t>can</a:t>
            </a:r>
            <a:r>
              <a:rPr lang="hu-HU" sz="1600" dirty="0"/>
              <a:t> </a:t>
            </a:r>
            <a:r>
              <a:rPr lang="hu-HU" sz="1600" dirty="0" err="1"/>
              <a:t>happen</a:t>
            </a:r>
            <a:r>
              <a:rPr lang="hu-HU" sz="1600" dirty="0"/>
              <a:t> </a:t>
            </a:r>
            <a:r>
              <a:rPr lang="hu-HU" sz="1600" dirty="0" err="1"/>
              <a:t>either</a:t>
            </a:r>
            <a:r>
              <a:rPr lang="hu-HU" sz="1600" dirty="0"/>
              <a:t> </a:t>
            </a:r>
            <a:r>
              <a:rPr lang="hu-HU" sz="1600" dirty="0" err="1"/>
              <a:t>with</a:t>
            </a:r>
            <a:r>
              <a:rPr lang="hu-HU" sz="1600" dirty="0"/>
              <a:t> design-</a:t>
            </a:r>
            <a:r>
              <a:rPr lang="hu-HU" sz="1600" dirty="0" err="1"/>
              <a:t>time</a:t>
            </a:r>
            <a:r>
              <a:rPr lang="hu-HU" sz="1600" dirty="0"/>
              <a:t> </a:t>
            </a:r>
            <a:r>
              <a:rPr lang="hu-HU" sz="1600" dirty="0" err="1"/>
              <a:t>allocation</a:t>
            </a:r>
            <a:r>
              <a:rPr lang="hu-HU" sz="1600" dirty="0"/>
              <a:t> of </a:t>
            </a:r>
            <a:r>
              <a:rPr lang="hu-HU" sz="1600" dirty="0" err="1"/>
              <a:t>Arrowhead-issued</a:t>
            </a:r>
            <a:r>
              <a:rPr lang="hu-HU" sz="1600" dirty="0"/>
              <a:t> </a:t>
            </a:r>
            <a:r>
              <a:rPr lang="hu-HU" sz="1600" dirty="0" err="1"/>
              <a:t>certificates</a:t>
            </a:r>
            <a:endParaRPr lang="hu-HU" sz="1600" dirty="0"/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sz="1600" dirty="0" err="1"/>
              <a:t>Or</a:t>
            </a:r>
            <a:r>
              <a:rPr lang="hu-HU" sz="1600" dirty="0"/>
              <a:t> </a:t>
            </a:r>
            <a:r>
              <a:rPr lang="hu-HU" sz="1600" dirty="0" err="1"/>
              <a:t>during</a:t>
            </a:r>
            <a:r>
              <a:rPr lang="hu-HU" sz="1600" dirty="0"/>
              <a:t> an </a:t>
            </a:r>
            <a:r>
              <a:rPr lang="hu-HU" sz="1600" dirty="0" err="1"/>
              <a:t>automated</a:t>
            </a:r>
            <a:r>
              <a:rPr lang="hu-HU" sz="1600" dirty="0"/>
              <a:t> </a:t>
            </a:r>
            <a:r>
              <a:rPr lang="hu-HU" sz="1600" dirty="0" err="1"/>
              <a:t>bootstrapping</a:t>
            </a:r>
            <a:r>
              <a:rPr lang="hu-HU" sz="1600" dirty="0"/>
              <a:t>. </a:t>
            </a:r>
          </a:p>
          <a:p>
            <a:pPr marL="1217612" lvl="2" indent="-342900">
              <a:buFont typeface="Arial" panose="020B0604020202020204" pitchFamily="34" charset="0"/>
              <a:buChar char="•"/>
            </a:pPr>
            <a:r>
              <a:rPr lang="hu-HU" sz="1400" dirty="0" err="1"/>
              <a:t>Using</a:t>
            </a:r>
            <a:r>
              <a:rPr lang="hu-HU" sz="1400" dirty="0"/>
              <a:t>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original</a:t>
            </a:r>
            <a:r>
              <a:rPr lang="hu-HU" sz="1400" dirty="0"/>
              <a:t>, </a:t>
            </a:r>
            <a:r>
              <a:rPr lang="hu-HU" sz="1400" dirty="0" err="1"/>
              <a:t>vendor-issued</a:t>
            </a:r>
            <a:r>
              <a:rPr lang="hu-HU" sz="1400" dirty="0"/>
              <a:t> </a:t>
            </a:r>
            <a:r>
              <a:rPr lang="hu-HU" sz="1400" dirty="0" err="1"/>
              <a:t>certificate</a:t>
            </a:r>
            <a:r>
              <a:rPr lang="hu-HU" sz="1400" dirty="0"/>
              <a:t> of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device</a:t>
            </a:r>
            <a:endParaRPr lang="hu-HU" sz="1400" dirty="0"/>
          </a:p>
          <a:p>
            <a:pPr marL="1674812" lvl="3" indent="-342900">
              <a:buFont typeface="Arial" panose="020B0604020202020204" pitchFamily="34" charset="0"/>
              <a:buChar char="•"/>
            </a:pPr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can</a:t>
            </a:r>
            <a:r>
              <a:rPr lang="hu-HU" sz="1200" dirty="0"/>
              <a:t> be </a:t>
            </a:r>
            <a:r>
              <a:rPr lang="hu-HU" sz="1200" dirty="0" err="1"/>
              <a:t>even</a:t>
            </a:r>
            <a:r>
              <a:rPr lang="hu-HU" sz="1200" dirty="0"/>
              <a:t> </a:t>
            </a:r>
            <a:r>
              <a:rPr lang="hu-HU" sz="1200" dirty="0" err="1"/>
              <a:t>stored</a:t>
            </a:r>
            <a:r>
              <a:rPr lang="hu-HU" sz="1200" dirty="0"/>
              <a:t> in a </a:t>
            </a:r>
            <a:r>
              <a:rPr lang="hu-HU" sz="1200" dirty="0" err="1"/>
              <a:t>trusted</a:t>
            </a:r>
            <a:r>
              <a:rPr lang="hu-HU" sz="1200" dirty="0"/>
              <a:t> platform </a:t>
            </a:r>
            <a:r>
              <a:rPr lang="hu-HU" sz="1200" dirty="0" err="1"/>
              <a:t>module</a:t>
            </a:r>
            <a:r>
              <a:rPr lang="hu-HU" sz="1200" dirty="0"/>
              <a:t> (TPM)</a:t>
            </a:r>
          </a:p>
          <a:p>
            <a:pPr marL="1217612" lvl="2" indent="-342900">
              <a:buFont typeface="Arial" panose="020B0604020202020204" pitchFamily="34" charset="0"/>
              <a:buChar char="•"/>
            </a:pPr>
            <a:r>
              <a:rPr lang="hu-HU" sz="1400" dirty="0" err="1"/>
              <a:t>This</a:t>
            </a:r>
            <a:r>
              <a:rPr lang="hu-HU" sz="1400" dirty="0"/>
              <a:t> </a:t>
            </a:r>
            <a:r>
              <a:rPr lang="hu-HU" sz="1400" dirty="0" err="1"/>
              <a:t>certificate</a:t>
            </a:r>
            <a:r>
              <a:rPr lang="hu-HU" sz="1400" dirty="0"/>
              <a:t> </a:t>
            </a:r>
            <a:r>
              <a:rPr lang="hu-HU" sz="1400" dirty="0" err="1"/>
              <a:t>can</a:t>
            </a:r>
            <a:r>
              <a:rPr lang="hu-HU" sz="1400" dirty="0"/>
              <a:t> be </a:t>
            </a:r>
            <a:r>
              <a:rPr lang="hu-HU" sz="1400" dirty="0" err="1"/>
              <a:t>validated</a:t>
            </a:r>
            <a:r>
              <a:rPr lang="hu-HU" sz="1400" dirty="0"/>
              <a:t> </a:t>
            </a:r>
            <a:r>
              <a:rPr lang="hu-HU" sz="1400" dirty="0" err="1"/>
              <a:t>by</a:t>
            </a:r>
            <a:r>
              <a:rPr lang="hu-HU" sz="1400" dirty="0"/>
              <a:t> a </a:t>
            </a:r>
            <a:r>
              <a:rPr lang="hu-HU" sz="1400" dirty="0" err="1"/>
              <a:t>cooperation</a:t>
            </a:r>
            <a:r>
              <a:rPr lang="hu-HU" sz="1400" dirty="0"/>
              <a:t> </a:t>
            </a:r>
            <a:r>
              <a:rPr lang="hu-HU" sz="1400" dirty="0" err="1"/>
              <a:t>between</a:t>
            </a:r>
            <a:r>
              <a:rPr lang="hu-HU" sz="1400" dirty="0"/>
              <a:t>:</a:t>
            </a:r>
          </a:p>
          <a:p>
            <a:pPr marL="1674812" lvl="3" indent="-342900">
              <a:buFont typeface="Arial" panose="020B0604020202020204" pitchFamily="34" charset="0"/>
              <a:buChar char="•"/>
            </a:pPr>
            <a:r>
              <a:rPr lang="hu-HU" sz="1200" dirty="0"/>
              <a:t>System and </a:t>
            </a:r>
            <a:r>
              <a:rPr lang="hu-HU" sz="1200" dirty="0" err="1"/>
              <a:t>Device</a:t>
            </a:r>
            <a:r>
              <a:rPr lang="hu-HU" sz="1200" dirty="0"/>
              <a:t> </a:t>
            </a:r>
            <a:r>
              <a:rPr lang="hu-HU" sz="1200" dirty="0" err="1"/>
              <a:t>Registries</a:t>
            </a:r>
            <a:endParaRPr lang="hu-HU" sz="1200" dirty="0"/>
          </a:p>
          <a:p>
            <a:pPr marL="1674812" lvl="3" indent="-342900">
              <a:buFont typeface="Arial" panose="020B0604020202020204" pitchFamily="34" charset="0"/>
              <a:buChar char="•"/>
            </a:pPr>
            <a:r>
              <a:rPr lang="hu-HU" sz="1200" dirty="0" err="1"/>
              <a:t>Authentication</a:t>
            </a:r>
            <a:r>
              <a:rPr lang="hu-HU" sz="1200" dirty="0"/>
              <a:t> System (</a:t>
            </a:r>
            <a:r>
              <a:rPr lang="hu-HU" sz="1200" dirty="0" err="1"/>
              <a:t>Certificate</a:t>
            </a:r>
            <a:r>
              <a:rPr lang="hu-HU" sz="1200" dirty="0"/>
              <a:t> </a:t>
            </a:r>
            <a:r>
              <a:rPr lang="hu-HU" sz="1200" dirty="0" err="1"/>
              <a:t>Authority</a:t>
            </a:r>
            <a:r>
              <a:rPr lang="hu-HU" sz="1200" dirty="0"/>
              <a:t> of </a:t>
            </a:r>
            <a:r>
              <a:rPr lang="hu-HU" sz="1200" dirty="0" err="1"/>
              <a:t>the</a:t>
            </a:r>
            <a:r>
              <a:rPr lang="hu-HU" sz="1200" dirty="0"/>
              <a:t> Local </a:t>
            </a:r>
            <a:r>
              <a:rPr lang="hu-HU" sz="1200" dirty="0" err="1"/>
              <a:t>Cloud</a:t>
            </a:r>
            <a:r>
              <a:rPr lang="hu-HU" sz="1200" dirty="0"/>
              <a:t>)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sz="1600" b="1" dirty="0"/>
              <a:t>In </a:t>
            </a:r>
            <a:r>
              <a:rPr lang="hu-HU" sz="1600" b="1" dirty="0" err="1"/>
              <a:t>the</a:t>
            </a:r>
            <a:r>
              <a:rPr lang="hu-HU" sz="1600" b="1" dirty="0"/>
              <a:t> end of </a:t>
            </a:r>
            <a:r>
              <a:rPr lang="hu-HU" sz="1600" b="1" dirty="0" err="1"/>
              <a:t>this</a:t>
            </a:r>
            <a:r>
              <a:rPr lang="hu-HU" sz="1600" b="1" dirty="0"/>
              <a:t> </a:t>
            </a:r>
            <a:r>
              <a:rPr lang="hu-HU" sz="1600" b="1" dirty="0" err="1"/>
              <a:t>process</a:t>
            </a:r>
            <a:r>
              <a:rPr lang="hu-HU" sz="1600" b="1" dirty="0"/>
              <a:t>:</a:t>
            </a:r>
          </a:p>
          <a:p>
            <a:pPr marL="1674812" lvl="3" indent="-342900">
              <a:buFont typeface="Arial" panose="020B0604020202020204" pitchFamily="34" charset="0"/>
              <a:buChar char="•"/>
            </a:pPr>
            <a:r>
              <a:rPr lang="hu-HU" sz="1200" dirty="0"/>
              <a:t>The </a:t>
            </a:r>
            <a:r>
              <a:rPr lang="hu-HU" sz="1200" dirty="0" err="1"/>
              <a:t>vendor</a:t>
            </a:r>
            <a:r>
              <a:rPr lang="hu-HU" sz="1200" dirty="0"/>
              <a:t> </a:t>
            </a:r>
            <a:r>
              <a:rPr lang="hu-HU" sz="1200" dirty="0" err="1"/>
              <a:t>certificate</a:t>
            </a:r>
            <a:r>
              <a:rPr lang="hu-HU" sz="1200" dirty="0"/>
              <a:t> </a:t>
            </a:r>
            <a:r>
              <a:rPr lang="hu-HU" sz="1200" dirty="0" err="1"/>
              <a:t>shall</a:t>
            </a:r>
            <a:r>
              <a:rPr lang="hu-HU" sz="1200" dirty="0"/>
              <a:t> be </a:t>
            </a:r>
            <a:r>
              <a:rPr lang="hu-HU" sz="1200" dirty="0" err="1"/>
              <a:t>verified</a:t>
            </a:r>
            <a:r>
              <a:rPr lang="hu-HU" sz="1200" dirty="0"/>
              <a:t> and </a:t>
            </a:r>
            <a:r>
              <a:rPr lang="hu-HU" sz="1200" dirty="0" err="1"/>
              <a:t>identity</a:t>
            </a:r>
            <a:r>
              <a:rPr lang="hu-HU" sz="1200" dirty="0"/>
              <a:t> </a:t>
            </a:r>
            <a:r>
              <a:rPr lang="hu-HU" sz="1200" dirty="0" err="1"/>
              <a:t>confirmed</a:t>
            </a:r>
            <a:r>
              <a:rPr lang="hu-HU" sz="1200" dirty="0"/>
              <a:t> (</a:t>
            </a:r>
            <a:r>
              <a:rPr lang="hu-HU" sz="1200" dirty="0" err="1"/>
              <a:t>authentication</a:t>
            </a:r>
            <a:r>
              <a:rPr lang="hu-HU" sz="1200" dirty="0"/>
              <a:t> INTO </a:t>
            </a:r>
            <a:r>
              <a:rPr lang="hu-HU" sz="1200" dirty="0" err="1"/>
              <a:t>the</a:t>
            </a:r>
            <a:r>
              <a:rPr lang="hu-HU" sz="1200" dirty="0"/>
              <a:t> LC)</a:t>
            </a:r>
          </a:p>
          <a:p>
            <a:pPr marL="1674812" lvl="3" indent="-342900">
              <a:buFont typeface="Arial" panose="020B0604020202020204" pitchFamily="34" charset="0"/>
              <a:buChar char="•"/>
            </a:pPr>
            <a:r>
              <a:rPr lang="hu-HU" sz="1200" dirty="0"/>
              <a:t>System </a:t>
            </a:r>
            <a:r>
              <a:rPr lang="hu-HU" sz="1200" dirty="0" err="1"/>
              <a:t>configuration</a:t>
            </a:r>
            <a:r>
              <a:rPr lang="hu-HU" sz="1200" dirty="0"/>
              <a:t> </a:t>
            </a:r>
            <a:r>
              <a:rPr lang="hu-HU" sz="1200" dirty="0" err="1"/>
              <a:t>shall</a:t>
            </a:r>
            <a:r>
              <a:rPr lang="hu-HU" sz="1200" dirty="0"/>
              <a:t> be </a:t>
            </a:r>
            <a:r>
              <a:rPr lang="hu-HU" sz="1200" dirty="0" err="1"/>
              <a:t>downloaded</a:t>
            </a:r>
            <a:r>
              <a:rPr lang="hu-HU" sz="1200" dirty="0"/>
              <a:t> and System </a:t>
            </a:r>
            <a:r>
              <a:rPr lang="hu-HU" sz="1200" dirty="0" err="1"/>
              <a:t>shall</a:t>
            </a:r>
            <a:r>
              <a:rPr lang="hu-HU" sz="1200" dirty="0"/>
              <a:t> be </a:t>
            </a:r>
            <a:r>
              <a:rPr lang="hu-HU" sz="1200" dirty="0" err="1"/>
              <a:t>ready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start</a:t>
            </a:r>
          </a:p>
          <a:p>
            <a:pPr marL="1674812" lvl="3" indent="-342900">
              <a:buFont typeface="Arial" panose="020B0604020202020204" pitchFamily="34" charset="0"/>
              <a:buChar char="•"/>
            </a:pPr>
            <a:r>
              <a:rPr lang="hu-HU" sz="1200" dirty="0"/>
              <a:t>An </a:t>
            </a:r>
            <a:r>
              <a:rPr lang="hu-HU" sz="1200" dirty="0" err="1"/>
              <a:t>Arrowhead</a:t>
            </a:r>
            <a:r>
              <a:rPr lang="hu-HU" sz="1200" dirty="0"/>
              <a:t> </a:t>
            </a:r>
            <a:r>
              <a:rPr lang="hu-HU" sz="1200" dirty="0" err="1"/>
              <a:t>runtime</a:t>
            </a:r>
            <a:r>
              <a:rPr lang="hu-HU" sz="1200" dirty="0"/>
              <a:t> </a:t>
            </a:r>
            <a:r>
              <a:rPr lang="hu-HU" sz="1200" dirty="0" err="1"/>
              <a:t>certificate</a:t>
            </a:r>
            <a:r>
              <a:rPr lang="hu-HU" sz="1200" dirty="0"/>
              <a:t> </a:t>
            </a:r>
            <a:r>
              <a:rPr lang="hu-HU" sz="1200" dirty="0" err="1"/>
              <a:t>shall</a:t>
            </a:r>
            <a:r>
              <a:rPr lang="hu-HU" sz="1200" dirty="0"/>
              <a:t> be </a:t>
            </a:r>
            <a:r>
              <a:rPr lang="hu-HU" sz="1200" dirty="0" err="1"/>
              <a:t>issued</a:t>
            </a:r>
            <a:r>
              <a:rPr lang="hu-HU" sz="1200" dirty="0"/>
              <a:t> </a:t>
            </a:r>
            <a:r>
              <a:rPr lang="hu-HU" sz="1200" dirty="0" err="1"/>
              <a:t>for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System </a:t>
            </a:r>
            <a:r>
              <a:rPr lang="hu-HU" sz="1200" dirty="0" err="1"/>
              <a:t>which</a:t>
            </a:r>
            <a:r>
              <a:rPr lang="hu-HU" sz="1200" dirty="0"/>
              <a:t> </a:t>
            </a:r>
            <a:r>
              <a:rPr lang="hu-HU" sz="1200" dirty="0" err="1"/>
              <a:t>can</a:t>
            </a:r>
            <a:r>
              <a:rPr lang="hu-HU" sz="1200" dirty="0"/>
              <a:t> be </a:t>
            </a:r>
            <a:r>
              <a:rPr lang="hu-HU" sz="1200" dirty="0" err="1"/>
              <a:t>used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access</a:t>
            </a:r>
            <a:r>
              <a:rPr lang="hu-HU" sz="1200" dirty="0"/>
              <a:t> </a:t>
            </a:r>
            <a:r>
              <a:rPr lang="hu-HU" sz="1200" dirty="0" err="1"/>
              <a:t>other</a:t>
            </a:r>
            <a:r>
              <a:rPr lang="hu-HU" sz="1200" dirty="0"/>
              <a:t> </a:t>
            </a:r>
            <a:r>
              <a:rPr lang="hu-HU" sz="1200" dirty="0" err="1"/>
              <a:t>Core</a:t>
            </a:r>
            <a:r>
              <a:rPr lang="hu-HU" sz="1200" dirty="0"/>
              <a:t> Systems and </a:t>
            </a:r>
            <a:r>
              <a:rPr lang="hu-HU" sz="1200" dirty="0" err="1"/>
              <a:t>Application</a:t>
            </a:r>
            <a:r>
              <a:rPr lang="hu-HU" sz="1200" dirty="0"/>
              <a:t> Systems.</a:t>
            </a:r>
          </a:p>
          <a:p>
            <a:pPr marL="1674812" lvl="3" indent="-342900">
              <a:buFont typeface="Arial" panose="020B0604020202020204" pitchFamily="34" charset="0"/>
              <a:buChar char="•"/>
            </a:pPr>
            <a:endParaRPr lang="hu-HU" sz="1200" dirty="0"/>
          </a:p>
          <a:p>
            <a:pPr marL="1217612" lvl="2" indent="-342900">
              <a:buFont typeface="Arial" panose="020B0604020202020204" pitchFamily="34" charset="0"/>
              <a:buChar char="•"/>
            </a:pPr>
            <a:endParaRPr lang="hu-HU" sz="1400" dirty="0"/>
          </a:p>
          <a:p>
            <a:pPr marL="1674812" lvl="3" indent="-342900">
              <a:buFont typeface="Arial" panose="020B0604020202020204" pitchFamily="34" charset="0"/>
              <a:buChar char="•"/>
            </a:pPr>
            <a:endParaRPr lang="hu-HU" sz="1200" dirty="0"/>
          </a:p>
          <a:p>
            <a:pPr marL="1217612" lvl="2" indent="-34290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636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Threats</a:t>
            </a:r>
            <a:r>
              <a:rPr lang="hu-HU" dirty="0"/>
              <a:t> in </a:t>
            </a:r>
            <a:r>
              <a:rPr lang="hu-HU" dirty="0" err="1"/>
              <a:t>IIoT</a:t>
            </a:r>
            <a:endParaRPr lang="en-US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92100" y="2032729"/>
            <a:ext cx="3493208" cy="2190250"/>
          </a:xfrm>
        </p:spPr>
      </p:pic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3</a:t>
            </a:fld>
            <a:endParaRPr lang="sv-SE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308" y="858812"/>
            <a:ext cx="4592541" cy="453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48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6F52411E-88AA-4C7D-B3B2-97D2E35A8C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30</a:t>
            </a:fld>
            <a:endParaRPr lang="sv-SE" dirty="0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C65C1834-CFA8-4913-AFD2-E9A21F527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work</a:t>
            </a:r>
            <a:r>
              <a:rPr lang="hu-HU" dirty="0"/>
              <a:t> II. 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00A21F3-9DAC-49FE-B517-9D0B36AD14C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Accounting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/>
              <a:t>During </a:t>
            </a:r>
            <a:r>
              <a:rPr lang="hu-HU" dirty="0" err="1"/>
              <a:t>token</a:t>
            </a:r>
            <a:r>
              <a:rPr lang="hu-HU" dirty="0"/>
              <a:t> </a:t>
            </a:r>
            <a:r>
              <a:rPr lang="hu-HU" dirty="0" err="1"/>
              <a:t>generation</a:t>
            </a:r>
            <a:r>
              <a:rPr lang="hu-HU" dirty="0"/>
              <a:t> </a:t>
            </a:r>
            <a:r>
              <a:rPr lang="hu-HU" dirty="0" err="1"/>
              <a:t>additional</a:t>
            </a:r>
            <a:r>
              <a:rPr lang="hu-HU" dirty="0"/>
              <a:t> </a:t>
            </a:r>
            <a:r>
              <a:rPr lang="hu-HU" dirty="0" err="1"/>
              <a:t>functionalities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added</a:t>
            </a:r>
            <a:r>
              <a:rPr lang="hu-HU" dirty="0"/>
              <a:t>.</a:t>
            </a:r>
          </a:p>
          <a:p>
            <a:pPr marL="1217612" lvl="2" indent="-342900">
              <a:buFont typeface="Arial" panose="020B0604020202020204" pitchFamily="34" charset="0"/>
              <a:buChar char="•"/>
            </a:pPr>
            <a:r>
              <a:rPr lang="hu-HU" dirty="0" err="1"/>
              <a:t>Logging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financial</a:t>
            </a:r>
            <a:r>
              <a:rPr lang="hu-HU" dirty="0"/>
              <a:t> </a:t>
            </a:r>
            <a:r>
              <a:rPr lang="hu-HU" dirty="0" err="1"/>
              <a:t>services</a:t>
            </a:r>
            <a:r>
              <a:rPr lang="hu-HU" dirty="0"/>
              <a:t> (</a:t>
            </a:r>
            <a:r>
              <a:rPr lang="hu-HU" dirty="0" err="1"/>
              <a:t>e.g</a:t>
            </a:r>
            <a:r>
              <a:rPr lang="hu-HU" dirty="0"/>
              <a:t>. </a:t>
            </a:r>
            <a:r>
              <a:rPr lang="hu-HU" dirty="0" err="1"/>
              <a:t>payment</a:t>
            </a:r>
            <a:r>
              <a:rPr lang="hu-HU" dirty="0"/>
              <a:t> </a:t>
            </a:r>
            <a:r>
              <a:rPr lang="hu-HU" dirty="0" err="1"/>
              <a:t>services</a:t>
            </a:r>
            <a:r>
              <a:rPr lang="hu-HU" dirty="0"/>
              <a:t>).  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 err="1"/>
              <a:t>Since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token</a:t>
            </a:r>
            <a:r>
              <a:rPr lang="hu-HU" dirty="0"/>
              <a:t> </a:t>
            </a:r>
            <a:r>
              <a:rPr lang="hu-HU" dirty="0" err="1"/>
              <a:t>generation</a:t>
            </a:r>
            <a:r>
              <a:rPr lang="hu-HU" dirty="0"/>
              <a:t> is a „</a:t>
            </a:r>
            <a:r>
              <a:rPr lang="hu-HU" dirty="0" err="1"/>
              <a:t>symbol</a:t>
            </a:r>
            <a:r>
              <a:rPr lang="hu-HU" dirty="0"/>
              <a:t>” </a:t>
            </a:r>
            <a:r>
              <a:rPr lang="hu-HU" dirty="0" err="1"/>
              <a:t>for</a:t>
            </a:r>
            <a:r>
              <a:rPr lang="hu-HU" dirty="0"/>
              <a:t> session establishment. 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dirty="0"/>
              <a:t>Here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need</a:t>
            </a:r>
            <a:r>
              <a:rPr lang="hu-HU" dirty="0"/>
              <a:t>:</a:t>
            </a:r>
          </a:p>
          <a:p>
            <a:pPr marL="1217612" lvl="2" indent="-342900">
              <a:buFont typeface="Arial" panose="020B0604020202020204" pitchFamily="34" charset="0"/>
              <a:buChar char="•"/>
            </a:pPr>
            <a:r>
              <a:rPr lang="hu-HU" dirty="0" err="1"/>
              <a:t>Security</a:t>
            </a:r>
            <a:r>
              <a:rPr lang="hu-HU" dirty="0"/>
              <a:t> </a:t>
            </a:r>
            <a:r>
              <a:rPr lang="hu-HU" dirty="0" err="1"/>
              <a:t>logging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Core</a:t>
            </a:r>
            <a:endParaRPr lang="hu-HU" dirty="0"/>
          </a:p>
          <a:p>
            <a:pPr marL="1217612" lvl="2" indent="-342900">
              <a:buFont typeface="Arial" panose="020B0604020202020204" pitchFamily="34" charset="0"/>
              <a:buChar char="•"/>
            </a:pPr>
            <a:r>
              <a:rPr lang="hu-HU" dirty="0" err="1"/>
              <a:t>Security</a:t>
            </a:r>
            <a:r>
              <a:rPr lang="hu-HU" dirty="0"/>
              <a:t> </a:t>
            </a:r>
            <a:r>
              <a:rPr lang="hu-HU" dirty="0" err="1"/>
              <a:t>logging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Provider</a:t>
            </a:r>
            <a:r>
              <a:rPr lang="hu-HU" dirty="0"/>
              <a:t> </a:t>
            </a:r>
          </a:p>
          <a:p>
            <a:pPr marL="1217612" lvl="2" indent="-342900">
              <a:buFont typeface="Arial" panose="020B0604020202020204" pitchFamily="34" charset="0"/>
              <a:buChar char="•"/>
            </a:pPr>
            <a:r>
              <a:rPr lang="hu-HU" dirty="0"/>
              <a:t>Financial </a:t>
            </a:r>
            <a:r>
              <a:rPr lang="hu-HU" dirty="0" err="1"/>
              <a:t>recording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Service </a:t>
            </a:r>
            <a:r>
              <a:rPr lang="hu-HU" dirty="0" err="1"/>
              <a:t>transaction</a:t>
            </a:r>
            <a:r>
              <a:rPr lang="hu-HU" dirty="0"/>
              <a:t>. </a:t>
            </a:r>
          </a:p>
          <a:p>
            <a:pPr marL="1217612" lvl="2" indent="-342900">
              <a:buFont typeface="Arial" panose="020B0604020202020204" pitchFamily="34" charset="0"/>
              <a:buChar char="•"/>
            </a:pP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28771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ctrTitle"/>
          </p:nvPr>
        </p:nvSpPr>
        <p:spPr>
          <a:xfrm>
            <a:off x="799890" y="480005"/>
            <a:ext cx="7517808" cy="2508623"/>
          </a:xfrm>
        </p:spPr>
        <p:txBody>
          <a:bodyPr/>
          <a:lstStyle/>
          <a:p>
            <a:pPr algn="ctr"/>
            <a:r>
              <a:rPr lang="hu-HU" sz="19900" dirty="0"/>
              <a:t>?</a:t>
            </a:r>
          </a:p>
        </p:txBody>
      </p:sp>
      <p:sp>
        <p:nvSpPr>
          <p:cNvPr id="2" name="Platshållare för bild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31</a:t>
            </a:fld>
            <a:endParaRPr lang="sv-SE" dirty="0"/>
          </a:p>
        </p:txBody>
      </p:sp>
      <p:sp>
        <p:nvSpPr>
          <p:cNvPr id="7" name="Cím 4"/>
          <p:cNvSpPr txBox="1">
            <a:spLocks/>
          </p:cNvSpPr>
          <p:nvPr/>
        </p:nvSpPr>
        <p:spPr>
          <a:xfrm>
            <a:off x="0" y="2826879"/>
            <a:ext cx="9144000" cy="165939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7200" dirty="0" err="1"/>
              <a:t>Thank</a:t>
            </a:r>
            <a:r>
              <a:rPr lang="hu-HU" sz="7200" dirty="0"/>
              <a:t> </a:t>
            </a:r>
            <a:r>
              <a:rPr lang="hu-HU" sz="7200" dirty="0" err="1"/>
              <a:t>you</a:t>
            </a:r>
            <a:r>
              <a:rPr lang="hu-HU" sz="7200" dirty="0"/>
              <a:t>!</a:t>
            </a:r>
          </a:p>
          <a:p>
            <a:pPr algn="ctr"/>
            <a:r>
              <a:rPr lang="hu-HU" dirty="0"/>
              <a:t>hegeduscs@aitia.ai</a:t>
            </a:r>
          </a:p>
        </p:txBody>
      </p:sp>
    </p:spTree>
    <p:extLst>
      <p:ext uri="{BB962C8B-B14F-4D97-AF65-F5344CB8AC3E}">
        <p14:creationId xmlns:p14="http://schemas.microsoft.com/office/powerpoint/2010/main" val="211434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4029" y="160234"/>
            <a:ext cx="7444935" cy="520492"/>
          </a:xfrm>
        </p:spPr>
        <p:txBody>
          <a:bodyPr/>
          <a:lstStyle/>
          <a:p>
            <a:r>
              <a:rPr lang="hu-HU" dirty="0"/>
              <a:t>A - A – A </a:t>
            </a: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Arrowhead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0"/>
          </p:nvPr>
        </p:nvSpPr>
        <p:spPr>
          <a:xfrm>
            <a:off x="927110" y="732002"/>
            <a:ext cx="8141959" cy="493401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1800" dirty="0" err="1"/>
              <a:t>Authentication</a:t>
            </a:r>
            <a:endParaRPr lang="hu-HU" sz="1800" dirty="0"/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sz="1600" dirty="0" err="1"/>
              <a:t>Identity</a:t>
            </a:r>
            <a:r>
              <a:rPr lang="hu-HU" sz="1600" dirty="0"/>
              <a:t> </a:t>
            </a:r>
            <a:r>
              <a:rPr lang="hu-HU" sz="1600" dirty="0" err="1"/>
              <a:t>verification</a:t>
            </a:r>
            <a:r>
              <a:rPr lang="hu-HU" sz="1600" dirty="0"/>
              <a:t> (@ </a:t>
            </a:r>
            <a:r>
              <a:rPr lang="hu-HU" sz="1600" dirty="0" err="1"/>
              <a:t>Core</a:t>
            </a:r>
            <a:r>
              <a:rPr lang="hu-HU" sz="1600" dirty="0"/>
              <a:t> Systems and @ </a:t>
            </a:r>
            <a:r>
              <a:rPr lang="hu-HU" sz="1600" dirty="0" err="1"/>
              <a:t>other</a:t>
            </a:r>
            <a:r>
              <a:rPr lang="hu-HU" sz="1600" dirty="0"/>
              <a:t> </a:t>
            </a:r>
            <a:r>
              <a:rPr lang="hu-HU" sz="1600" dirty="0" err="1"/>
              <a:t>App</a:t>
            </a:r>
            <a:r>
              <a:rPr lang="hu-HU" sz="1600" dirty="0"/>
              <a:t>. Systems)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1800" dirty="0" err="1"/>
              <a:t>Authorization</a:t>
            </a:r>
            <a:endParaRPr lang="hu-HU" sz="1800" dirty="0"/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sz="1600" dirty="0" err="1"/>
              <a:t>Admission</a:t>
            </a:r>
            <a:r>
              <a:rPr lang="hu-HU" sz="1600" dirty="0"/>
              <a:t> </a:t>
            </a:r>
            <a:r>
              <a:rPr lang="hu-HU" sz="1600" dirty="0" err="1"/>
              <a:t>into</a:t>
            </a:r>
            <a:r>
              <a:rPr lang="hu-HU" sz="1600" dirty="0"/>
              <a:t> Local </a:t>
            </a:r>
            <a:r>
              <a:rPr lang="hu-HU" sz="1600" dirty="0" err="1"/>
              <a:t>Cloud</a:t>
            </a:r>
            <a:r>
              <a:rPr lang="hu-HU" sz="1600" dirty="0"/>
              <a:t> (</a:t>
            </a:r>
            <a:r>
              <a:rPr lang="hu-HU" sz="1600" dirty="0" err="1"/>
              <a:t>when</a:t>
            </a:r>
            <a:r>
              <a:rPr lang="hu-HU" sz="1600" dirty="0"/>
              <a:t> System </a:t>
            </a:r>
            <a:r>
              <a:rPr lang="hu-HU" sz="1600" dirty="0" err="1"/>
              <a:t>wakes</a:t>
            </a:r>
            <a:r>
              <a:rPr lang="hu-HU" sz="1600" dirty="0"/>
              <a:t> </a:t>
            </a:r>
            <a:r>
              <a:rPr lang="hu-HU" sz="1600" dirty="0" err="1"/>
              <a:t>up</a:t>
            </a:r>
            <a:r>
              <a:rPr lang="hu-HU" sz="1600" dirty="0"/>
              <a:t>):</a:t>
            </a:r>
          </a:p>
          <a:p>
            <a:pPr marL="1217612" lvl="2" indent="-342900">
              <a:buFont typeface="Arial" panose="020B0604020202020204" pitchFamily="34" charset="0"/>
              <a:buChar char="•"/>
            </a:pPr>
            <a:r>
              <a:rPr lang="hu-HU" sz="1400" dirty="0" err="1"/>
              <a:t>does</a:t>
            </a:r>
            <a:r>
              <a:rPr lang="hu-HU" sz="1400" dirty="0"/>
              <a:t> </a:t>
            </a:r>
            <a:r>
              <a:rPr lang="hu-HU" sz="1400" dirty="0" err="1"/>
              <a:t>this</a:t>
            </a:r>
            <a:r>
              <a:rPr lang="hu-HU" sz="1400" dirty="0"/>
              <a:t> System </a:t>
            </a:r>
            <a:r>
              <a:rPr lang="hu-HU" sz="1400" dirty="0" err="1"/>
              <a:t>belong</a:t>
            </a:r>
            <a:r>
              <a:rPr lang="hu-HU" sz="1400" dirty="0"/>
              <a:t> </a:t>
            </a:r>
            <a:r>
              <a:rPr lang="hu-HU" sz="1400" dirty="0" err="1"/>
              <a:t>to</a:t>
            </a:r>
            <a:r>
              <a:rPr lang="hu-HU" sz="1400" dirty="0"/>
              <a:t> </a:t>
            </a:r>
            <a:r>
              <a:rPr lang="hu-HU" sz="1400" dirty="0" err="1"/>
              <a:t>us</a:t>
            </a:r>
            <a:r>
              <a:rPr lang="hu-HU" sz="1400" dirty="0"/>
              <a:t>?</a:t>
            </a:r>
          </a:p>
          <a:p>
            <a:pPr marL="1217612" lvl="2" indent="-342900">
              <a:buFont typeface="Arial" panose="020B0604020202020204" pitchFamily="34" charset="0"/>
              <a:buChar char="•"/>
            </a:pPr>
            <a:r>
              <a:rPr lang="hu-HU" sz="1400" dirty="0"/>
              <a:t>„</a:t>
            </a:r>
            <a:r>
              <a:rPr lang="hu-HU" sz="1400" dirty="0" err="1"/>
              <a:t>Bootstrapping</a:t>
            </a:r>
            <a:r>
              <a:rPr lang="hu-HU" sz="1400" dirty="0"/>
              <a:t> </a:t>
            </a:r>
            <a:r>
              <a:rPr lang="hu-HU" sz="1400" dirty="0" err="1"/>
              <a:t>mechanism</a:t>
            </a:r>
            <a:r>
              <a:rPr lang="hu-HU" sz="1400" dirty="0"/>
              <a:t>” is </a:t>
            </a:r>
            <a:r>
              <a:rPr lang="hu-HU" sz="1400" dirty="0" err="1"/>
              <a:t>required</a:t>
            </a:r>
            <a:r>
              <a:rPr lang="hu-HU" sz="1400" dirty="0"/>
              <a:t>, </a:t>
            </a:r>
            <a:r>
              <a:rPr lang="hu-HU" sz="1400" dirty="0" err="1"/>
              <a:t>see</a:t>
            </a:r>
            <a:r>
              <a:rPr lang="hu-HU" sz="1400" dirty="0"/>
              <a:t> </a:t>
            </a:r>
            <a:r>
              <a:rPr lang="hu-HU" sz="1400" dirty="0" err="1"/>
              <a:t>Future</a:t>
            </a:r>
            <a:r>
              <a:rPr lang="hu-HU" sz="1400" dirty="0"/>
              <a:t> </a:t>
            </a:r>
            <a:r>
              <a:rPr lang="hu-HU" sz="1400" dirty="0" err="1"/>
              <a:t>Work</a:t>
            </a:r>
            <a:endParaRPr lang="hu-HU" sz="1400" dirty="0"/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sz="1600" dirty="0"/>
              <a:t>Access </a:t>
            </a:r>
            <a:r>
              <a:rPr lang="hu-HU" sz="1600" dirty="0" err="1"/>
              <a:t>rights</a:t>
            </a:r>
            <a:r>
              <a:rPr lang="hu-HU" sz="1600" dirty="0"/>
              <a:t> management (</a:t>
            </a:r>
            <a:r>
              <a:rPr lang="hu-HU" sz="1600" dirty="0" err="1"/>
              <a:t>are</a:t>
            </a:r>
            <a:r>
              <a:rPr lang="hu-HU" sz="1600" dirty="0"/>
              <a:t> </a:t>
            </a:r>
            <a:r>
              <a:rPr lang="hu-HU" sz="1600" dirty="0" err="1"/>
              <a:t>you</a:t>
            </a:r>
            <a:r>
              <a:rPr lang="hu-HU" sz="1600" dirty="0"/>
              <a:t> </a:t>
            </a:r>
            <a:r>
              <a:rPr lang="hu-HU" sz="1600" dirty="0" err="1"/>
              <a:t>entitled</a:t>
            </a:r>
            <a:r>
              <a:rPr lang="hu-HU" sz="1600" dirty="0"/>
              <a:t> </a:t>
            </a:r>
            <a:r>
              <a:rPr lang="hu-HU" sz="1600" dirty="0" err="1"/>
              <a:t>to</a:t>
            </a:r>
            <a:r>
              <a:rPr lang="hu-HU" sz="1600" dirty="0"/>
              <a:t> </a:t>
            </a:r>
            <a:r>
              <a:rPr lang="hu-HU" sz="1600" dirty="0" err="1"/>
              <a:t>use</a:t>
            </a:r>
            <a:r>
              <a:rPr lang="hu-HU" sz="1600" dirty="0"/>
              <a:t> </a:t>
            </a:r>
            <a:r>
              <a:rPr lang="hu-HU" sz="1600" dirty="0" err="1"/>
              <a:t>that</a:t>
            </a:r>
            <a:r>
              <a:rPr lang="hu-HU" sz="1600" dirty="0"/>
              <a:t>?)</a:t>
            </a:r>
          </a:p>
          <a:p>
            <a:pPr marL="1217612" lvl="2" indent="-342900">
              <a:buFont typeface="Arial" panose="020B0604020202020204" pitchFamily="34" charset="0"/>
              <a:buChar char="•"/>
            </a:pPr>
            <a:r>
              <a:rPr lang="hu-HU" sz="1400" dirty="0" err="1"/>
              <a:t>For</a:t>
            </a:r>
            <a:r>
              <a:rPr lang="hu-HU" sz="1400" dirty="0"/>
              <a:t> local </a:t>
            </a:r>
            <a:r>
              <a:rPr lang="hu-HU" sz="1400" dirty="0" err="1"/>
              <a:t>scenarios</a:t>
            </a:r>
            <a:r>
              <a:rPr lang="hu-HU" sz="1400" dirty="0"/>
              <a:t>: </a:t>
            </a:r>
            <a:r>
              <a:rPr lang="hu-HU" sz="1400" dirty="0" err="1"/>
              <a:t>intra-Cloud</a:t>
            </a:r>
            <a:r>
              <a:rPr lang="hu-HU" sz="1400" dirty="0"/>
              <a:t> </a:t>
            </a:r>
            <a:r>
              <a:rPr lang="hu-HU" sz="1400" dirty="0" err="1"/>
              <a:t>authorization</a:t>
            </a:r>
            <a:r>
              <a:rPr lang="hu-HU" sz="1400" dirty="0"/>
              <a:t> </a:t>
            </a:r>
            <a:r>
              <a:rPr lang="hu-HU" sz="1400" dirty="0" err="1"/>
              <a:t>rules</a:t>
            </a:r>
            <a:endParaRPr lang="hu-HU" sz="1400" dirty="0"/>
          </a:p>
          <a:p>
            <a:pPr marL="1217612" lvl="2" indent="-342900">
              <a:buFont typeface="Arial" panose="020B0604020202020204" pitchFamily="34" charset="0"/>
              <a:buChar char="•"/>
            </a:pPr>
            <a:r>
              <a:rPr lang="hu-HU" sz="1400" dirty="0" err="1"/>
              <a:t>For</a:t>
            </a:r>
            <a:r>
              <a:rPr lang="hu-HU" sz="1400" dirty="0"/>
              <a:t> </a:t>
            </a:r>
            <a:r>
              <a:rPr lang="hu-HU" sz="1400" dirty="0" err="1"/>
              <a:t>inter-Cloud</a:t>
            </a:r>
            <a:r>
              <a:rPr lang="hu-HU" sz="1400" dirty="0"/>
              <a:t> </a:t>
            </a:r>
            <a:r>
              <a:rPr lang="hu-HU" sz="1400" dirty="0" err="1"/>
              <a:t>authorization</a:t>
            </a:r>
            <a:r>
              <a:rPr lang="hu-HU" sz="1400" dirty="0"/>
              <a:t> 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sz="1600" dirty="0" err="1"/>
              <a:t>Admission</a:t>
            </a:r>
            <a:r>
              <a:rPr lang="hu-HU" sz="1600" dirty="0"/>
              <a:t> </a:t>
            </a:r>
            <a:r>
              <a:rPr lang="hu-HU" sz="1600" dirty="0" err="1"/>
              <a:t>control</a:t>
            </a:r>
            <a:r>
              <a:rPr lang="hu-HU" sz="1600" dirty="0"/>
              <a:t> (per </a:t>
            </a:r>
            <a:r>
              <a:rPr lang="hu-HU" sz="1600" dirty="0" err="1"/>
              <a:t>transaction</a:t>
            </a:r>
            <a:r>
              <a:rPr lang="hu-HU" sz="1600" dirty="0"/>
              <a:t>/session; </a:t>
            </a:r>
            <a:r>
              <a:rPr lang="hu-HU" sz="1600" dirty="0" err="1"/>
              <a:t>at</a:t>
            </a:r>
            <a:r>
              <a:rPr lang="hu-HU" sz="1600" dirty="0"/>
              <a:t> Service </a:t>
            </a:r>
            <a:r>
              <a:rPr lang="hu-HU" sz="1600" dirty="0" err="1"/>
              <a:t>Provider</a:t>
            </a:r>
            <a:r>
              <a:rPr lang="hu-HU" sz="1600" dirty="0"/>
              <a:t> </a:t>
            </a:r>
            <a:r>
              <a:rPr lang="hu-HU" sz="1600" dirty="0" err="1"/>
              <a:t>side</a:t>
            </a:r>
            <a:r>
              <a:rPr lang="hu-HU" sz="1600" dirty="0"/>
              <a:t>)</a:t>
            </a:r>
          </a:p>
          <a:p>
            <a:pPr marL="1217612" lvl="2" indent="-342900">
              <a:buFont typeface="Arial" panose="020B0604020202020204" pitchFamily="34" charset="0"/>
              <a:buChar char="•"/>
            </a:pPr>
            <a:r>
              <a:rPr lang="hu-HU" sz="1400" dirty="0"/>
              <a:t>The </a:t>
            </a:r>
            <a:r>
              <a:rPr lang="hu-HU" sz="1400" dirty="0" err="1"/>
              <a:t>final</a:t>
            </a:r>
            <a:r>
              <a:rPr lang="hu-HU" sz="1400" dirty="0"/>
              <a:t> </a:t>
            </a:r>
            <a:r>
              <a:rPr lang="hu-HU" sz="1400" dirty="0" err="1"/>
              <a:t>release</a:t>
            </a:r>
            <a:r>
              <a:rPr lang="hu-HU" sz="1400" dirty="0"/>
              <a:t> of service </a:t>
            </a:r>
            <a:r>
              <a:rPr lang="hu-HU" sz="1400" dirty="0" err="1"/>
              <a:t>data</a:t>
            </a:r>
            <a:r>
              <a:rPr lang="hu-HU" sz="1400" dirty="0"/>
              <a:t> is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right</a:t>
            </a:r>
            <a:r>
              <a:rPr lang="hu-HU" sz="1400" dirty="0"/>
              <a:t> of </a:t>
            </a:r>
            <a:r>
              <a:rPr lang="hu-HU" sz="1400" dirty="0" err="1"/>
              <a:t>the</a:t>
            </a:r>
            <a:r>
              <a:rPr lang="hu-HU" sz="1400" dirty="0"/>
              <a:t> Service </a:t>
            </a:r>
            <a:r>
              <a:rPr lang="hu-HU" sz="1400" dirty="0" err="1"/>
              <a:t>Provider</a:t>
            </a:r>
            <a:r>
              <a:rPr lang="hu-HU" sz="1400" dirty="0"/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1800" dirty="0"/>
              <a:t>Accounting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sz="1600" dirty="0" err="1"/>
              <a:t>Services</a:t>
            </a:r>
            <a:r>
              <a:rPr lang="hu-HU" sz="1600" dirty="0"/>
              <a:t> </a:t>
            </a:r>
            <a:r>
              <a:rPr lang="hu-HU" sz="1600" dirty="0" err="1"/>
              <a:t>consumed</a:t>
            </a:r>
            <a:r>
              <a:rPr lang="hu-HU" sz="1600" dirty="0"/>
              <a:t>/session start-end </a:t>
            </a:r>
            <a:r>
              <a:rPr lang="hu-HU" sz="1600" dirty="0" err="1"/>
              <a:t>with</a:t>
            </a:r>
            <a:r>
              <a:rPr lang="hu-HU" sz="1600" dirty="0"/>
              <a:t> </a:t>
            </a:r>
            <a:r>
              <a:rPr lang="hu-HU" sz="1600" dirty="0" err="1"/>
              <a:t>timestamps</a:t>
            </a:r>
            <a:endParaRPr lang="hu-HU" sz="1600" dirty="0"/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sz="1600" dirty="0" err="1"/>
              <a:t>This</a:t>
            </a:r>
            <a:r>
              <a:rPr lang="hu-HU" sz="1600" dirty="0"/>
              <a:t> </a:t>
            </a:r>
            <a:r>
              <a:rPr lang="hu-HU" sz="1600" dirty="0" err="1"/>
              <a:t>should</a:t>
            </a:r>
            <a:r>
              <a:rPr lang="hu-HU" sz="1600" dirty="0"/>
              <a:t> be a </a:t>
            </a:r>
            <a:r>
              <a:rPr lang="hu-HU" sz="1600" dirty="0" err="1"/>
              <a:t>Core</a:t>
            </a:r>
            <a:r>
              <a:rPr lang="hu-HU" sz="1600" dirty="0"/>
              <a:t> System (</a:t>
            </a:r>
            <a:r>
              <a:rPr lang="hu-HU" sz="1600" dirty="0" err="1"/>
              <a:t>e.g</a:t>
            </a:r>
            <a:r>
              <a:rPr lang="hu-HU" sz="1600" dirty="0"/>
              <a:t>. </a:t>
            </a:r>
            <a:r>
              <a:rPr lang="hu-HU" sz="1600" dirty="0" err="1"/>
              <a:t>Historian</a:t>
            </a:r>
            <a:r>
              <a:rPr lang="hu-HU" sz="1600" dirty="0"/>
              <a:t>?)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sz="1600" dirty="0" err="1"/>
              <a:t>Under</a:t>
            </a:r>
            <a:r>
              <a:rPr lang="hu-HU" sz="1600" dirty="0"/>
              <a:t> design (</a:t>
            </a:r>
            <a:r>
              <a:rPr lang="hu-HU" sz="1600" dirty="0" err="1"/>
              <a:t>within</a:t>
            </a:r>
            <a:r>
              <a:rPr lang="hu-HU" sz="1600" dirty="0"/>
              <a:t> G3.2)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926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Previous</a:t>
            </a:r>
            <a:r>
              <a:rPr lang="hu-HU" dirty="0"/>
              <a:t> </a:t>
            </a:r>
            <a:r>
              <a:rPr lang="hu-HU" dirty="0" err="1"/>
              <a:t>solution</a:t>
            </a:r>
            <a:r>
              <a:rPr lang="hu-HU" dirty="0"/>
              <a:t>(s)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u-HU" dirty="0" err="1"/>
              <a:t>Ticketing-based</a:t>
            </a:r>
            <a:r>
              <a:rPr lang="hu-HU" dirty="0"/>
              <a:t> </a:t>
            </a:r>
            <a:r>
              <a:rPr lang="hu-HU" dirty="0" err="1"/>
              <a:t>Authorization</a:t>
            </a:r>
            <a:r>
              <a:rPr lang="hu-HU" dirty="0"/>
              <a:t>: </a:t>
            </a:r>
            <a:r>
              <a:rPr lang="hu-HU" dirty="0" err="1"/>
              <a:t>uses</a:t>
            </a:r>
            <a:r>
              <a:rPr lang="hu-HU" dirty="0"/>
              <a:t> UDP and </a:t>
            </a:r>
            <a:r>
              <a:rPr lang="hu-HU" dirty="0" err="1"/>
              <a:t>immutable</a:t>
            </a:r>
            <a:r>
              <a:rPr lang="hu-HU" dirty="0"/>
              <a:t> </a:t>
            </a:r>
            <a:r>
              <a:rPr lang="hu-HU" dirty="0" err="1"/>
              <a:t>tickets</a:t>
            </a:r>
            <a:endParaRPr lang="hu-HU" dirty="0"/>
          </a:p>
          <a:p>
            <a:r>
              <a:rPr lang="hu-HU" b="1" dirty="0" err="1"/>
              <a:t>Only</a:t>
            </a:r>
            <a:r>
              <a:rPr lang="hu-HU" b="1" dirty="0"/>
              <a:t> an </a:t>
            </a:r>
            <a:r>
              <a:rPr lang="hu-HU" b="1" dirty="0" err="1"/>
              <a:t>authentication</a:t>
            </a:r>
            <a:r>
              <a:rPr lang="hu-HU" b="1" dirty="0"/>
              <a:t> </a:t>
            </a:r>
            <a:r>
              <a:rPr lang="hu-HU" b="1" dirty="0" err="1"/>
              <a:t>solution</a:t>
            </a:r>
            <a:r>
              <a:rPr lang="hu-HU" b="1" dirty="0"/>
              <a:t>, </a:t>
            </a:r>
            <a:r>
              <a:rPr lang="hu-HU" b="1" dirty="0" err="1"/>
              <a:t>not</a:t>
            </a:r>
            <a:r>
              <a:rPr lang="hu-HU" b="1" dirty="0"/>
              <a:t> </a:t>
            </a:r>
            <a:r>
              <a:rPr lang="hu-HU" b="1" dirty="0" err="1"/>
              <a:t>authorization</a:t>
            </a:r>
            <a:r>
              <a:rPr lang="hu-HU" b="1" dirty="0"/>
              <a:t>!</a:t>
            </a:r>
            <a:endParaRPr lang="en-US" b="1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5</a:t>
            </a:fld>
            <a:endParaRPr lang="sv-SE"/>
          </a:p>
        </p:txBody>
      </p:sp>
      <p:sp>
        <p:nvSpPr>
          <p:cNvPr id="5" name="Téglalap 4"/>
          <p:cNvSpPr/>
          <p:nvPr/>
        </p:nvSpPr>
        <p:spPr>
          <a:xfrm>
            <a:off x="267419" y="2156604"/>
            <a:ext cx="1423359" cy="8108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System A</a:t>
            </a:r>
            <a:endParaRPr lang="en-US" dirty="0"/>
          </a:p>
        </p:txBody>
      </p:sp>
      <p:sp>
        <p:nvSpPr>
          <p:cNvPr id="6" name="Téglalap 5"/>
          <p:cNvSpPr/>
          <p:nvPr/>
        </p:nvSpPr>
        <p:spPr>
          <a:xfrm>
            <a:off x="267419" y="4005033"/>
            <a:ext cx="1423359" cy="8108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System B</a:t>
            </a:r>
            <a:endParaRPr lang="en-US" dirty="0"/>
          </a:p>
        </p:txBody>
      </p:sp>
      <p:sp>
        <p:nvSpPr>
          <p:cNvPr id="7" name="Téglalap 6"/>
          <p:cNvSpPr/>
          <p:nvPr/>
        </p:nvSpPr>
        <p:spPr>
          <a:xfrm>
            <a:off x="3365803" y="2898472"/>
            <a:ext cx="1423359" cy="8108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AAA System</a:t>
            </a:r>
            <a:endParaRPr lang="en-US" dirty="0"/>
          </a:p>
        </p:txBody>
      </p:sp>
      <p:sp>
        <p:nvSpPr>
          <p:cNvPr id="8" name="Téglalap 7"/>
          <p:cNvSpPr/>
          <p:nvPr/>
        </p:nvSpPr>
        <p:spPr>
          <a:xfrm>
            <a:off x="6348743" y="2898472"/>
            <a:ext cx="1423359" cy="8108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Radius</a:t>
            </a:r>
            <a:r>
              <a:rPr lang="hu-HU" dirty="0"/>
              <a:t> Server</a:t>
            </a:r>
            <a:endParaRPr lang="en-US" dirty="0"/>
          </a:p>
        </p:txBody>
      </p:sp>
      <p:cxnSp>
        <p:nvCxnSpPr>
          <p:cNvPr id="10" name="Egyenes összekötő nyíllal 9"/>
          <p:cNvCxnSpPr/>
          <p:nvPr/>
        </p:nvCxnSpPr>
        <p:spPr>
          <a:xfrm>
            <a:off x="1690778" y="2415397"/>
            <a:ext cx="1681136" cy="603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/>
          <p:nvPr/>
        </p:nvCxnSpPr>
        <p:spPr>
          <a:xfrm>
            <a:off x="4789162" y="3120382"/>
            <a:ext cx="15595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/>
          <p:nvPr/>
        </p:nvCxnSpPr>
        <p:spPr>
          <a:xfrm flipH="1">
            <a:off x="4789162" y="3486260"/>
            <a:ext cx="15595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/>
          <p:nvPr/>
        </p:nvCxnSpPr>
        <p:spPr>
          <a:xfrm flipH="1" flipV="1">
            <a:off x="1696888" y="2618120"/>
            <a:ext cx="1668915" cy="634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/>
          <p:cNvCxnSpPr/>
          <p:nvPr/>
        </p:nvCxnSpPr>
        <p:spPr>
          <a:xfrm>
            <a:off x="661613" y="2967487"/>
            <a:ext cx="0" cy="1037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/>
          <p:cNvCxnSpPr/>
          <p:nvPr/>
        </p:nvCxnSpPr>
        <p:spPr>
          <a:xfrm flipV="1">
            <a:off x="1696888" y="3374928"/>
            <a:ext cx="1668915" cy="891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5"/>
          <p:cNvCxnSpPr/>
          <p:nvPr/>
        </p:nvCxnSpPr>
        <p:spPr>
          <a:xfrm flipH="1">
            <a:off x="1688262" y="3603956"/>
            <a:ext cx="1675026" cy="9393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/>
          <p:cNvCxnSpPr/>
          <p:nvPr/>
        </p:nvCxnSpPr>
        <p:spPr>
          <a:xfrm flipV="1">
            <a:off x="979098" y="2967487"/>
            <a:ext cx="0" cy="1037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Szövegdoboz 31"/>
          <p:cNvSpPr txBox="1"/>
          <p:nvPr/>
        </p:nvSpPr>
        <p:spPr>
          <a:xfrm rot="1142030">
            <a:off x="2104332" y="2275874"/>
            <a:ext cx="1448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1. </a:t>
            </a:r>
            <a:r>
              <a:rPr lang="hu-HU" sz="1400" dirty="0" err="1"/>
              <a:t>Request</a:t>
            </a:r>
            <a:r>
              <a:rPr lang="hu-HU" sz="1400" dirty="0"/>
              <a:t> </a:t>
            </a:r>
            <a:r>
              <a:rPr lang="hu-HU" sz="1400" dirty="0" err="1"/>
              <a:t>token</a:t>
            </a:r>
            <a:r>
              <a:rPr lang="hu-HU" sz="1400" dirty="0"/>
              <a:t> </a:t>
            </a:r>
            <a:br>
              <a:rPr lang="hu-HU" sz="1400" dirty="0"/>
            </a:br>
            <a:r>
              <a:rPr lang="hu-HU" sz="1400" dirty="0"/>
              <a:t>(+</a:t>
            </a:r>
            <a:r>
              <a:rPr lang="hu-HU" sz="1400" dirty="0" err="1"/>
              <a:t>authentication</a:t>
            </a:r>
            <a:r>
              <a:rPr lang="hu-HU" sz="1400" dirty="0"/>
              <a:t>)</a:t>
            </a:r>
            <a:endParaRPr lang="en-US" sz="1400" dirty="0"/>
          </a:p>
        </p:txBody>
      </p:sp>
      <p:sp>
        <p:nvSpPr>
          <p:cNvPr id="33" name="Szövegdoboz 32"/>
          <p:cNvSpPr txBox="1"/>
          <p:nvPr/>
        </p:nvSpPr>
        <p:spPr>
          <a:xfrm>
            <a:off x="5042443" y="2618120"/>
            <a:ext cx="991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2. </a:t>
            </a:r>
            <a:r>
              <a:rPr lang="hu-HU" sz="1400" dirty="0" err="1"/>
              <a:t>Check</a:t>
            </a:r>
            <a:br>
              <a:rPr lang="hu-HU" sz="1400" dirty="0"/>
            </a:br>
            <a:r>
              <a:rPr lang="hu-HU" sz="1400" dirty="0" err="1"/>
              <a:t>credentials</a:t>
            </a:r>
            <a:endParaRPr lang="en-US" sz="1400" dirty="0"/>
          </a:p>
        </p:txBody>
      </p:sp>
      <p:sp>
        <p:nvSpPr>
          <p:cNvPr id="34" name="Szövegdoboz 33"/>
          <p:cNvSpPr txBox="1"/>
          <p:nvPr/>
        </p:nvSpPr>
        <p:spPr>
          <a:xfrm>
            <a:off x="5113776" y="3590528"/>
            <a:ext cx="849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3. </a:t>
            </a:r>
            <a:r>
              <a:rPr lang="hu-HU" sz="1400" dirty="0" err="1"/>
              <a:t>Check</a:t>
            </a:r>
            <a:br>
              <a:rPr lang="hu-HU" sz="1400" dirty="0"/>
            </a:br>
            <a:r>
              <a:rPr lang="hu-HU" sz="1400" dirty="0" err="1"/>
              <a:t>response</a:t>
            </a:r>
            <a:endParaRPr lang="en-US" sz="1400" dirty="0"/>
          </a:p>
        </p:txBody>
      </p:sp>
      <p:sp>
        <p:nvSpPr>
          <p:cNvPr id="35" name="Szövegdoboz 34"/>
          <p:cNvSpPr txBox="1"/>
          <p:nvPr/>
        </p:nvSpPr>
        <p:spPr>
          <a:xfrm rot="1143631">
            <a:off x="1850683" y="2944437"/>
            <a:ext cx="1311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5. </a:t>
            </a:r>
            <a:r>
              <a:rPr lang="hu-HU" sz="1400" dirty="0" err="1"/>
              <a:t>Return</a:t>
            </a:r>
            <a:r>
              <a:rPr lang="hu-HU" sz="1400" dirty="0"/>
              <a:t> </a:t>
            </a:r>
            <a:r>
              <a:rPr lang="hu-HU" sz="1400" dirty="0" err="1"/>
              <a:t>token</a:t>
            </a:r>
            <a:endParaRPr lang="en-US" sz="1400" dirty="0"/>
          </a:p>
        </p:txBody>
      </p:sp>
      <p:sp>
        <p:nvSpPr>
          <p:cNvPr id="36" name="Szövegdoboz 35"/>
          <p:cNvSpPr txBox="1"/>
          <p:nvPr/>
        </p:nvSpPr>
        <p:spPr>
          <a:xfrm rot="16200000">
            <a:off x="-14182" y="3252530"/>
            <a:ext cx="846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6. Access</a:t>
            </a:r>
            <a:br>
              <a:rPr lang="hu-HU" sz="1400" dirty="0"/>
            </a:br>
            <a:r>
              <a:rPr lang="hu-HU" sz="1400" dirty="0" err="1"/>
              <a:t>request</a:t>
            </a:r>
            <a:endParaRPr lang="en-US" sz="1400" dirty="0"/>
          </a:p>
        </p:txBody>
      </p:sp>
      <p:sp>
        <p:nvSpPr>
          <p:cNvPr id="37" name="Ív 36"/>
          <p:cNvSpPr/>
          <p:nvPr/>
        </p:nvSpPr>
        <p:spPr>
          <a:xfrm>
            <a:off x="3895758" y="3673637"/>
            <a:ext cx="475021" cy="451369"/>
          </a:xfrm>
          <a:prstGeom prst="arc">
            <a:avLst>
              <a:gd name="adj1" fmla="val 18396832"/>
              <a:gd name="adj2" fmla="val 14000025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zövegdoboz 37"/>
          <p:cNvSpPr txBox="1"/>
          <p:nvPr/>
        </p:nvSpPr>
        <p:spPr>
          <a:xfrm>
            <a:off x="3461322" y="4188591"/>
            <a:ext cx="1495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4. </a:t>
            </a:r>
            <a:r>
              <a:rPr lang="hu-HU" sz="1400" dirty="0" err="1"/>
              <a:t>Generate</a:t>
            </a:r>
            <a:r>
              <a:rPr lang="hu-HU" sz="1400" dirty="0"/>
              <a:t> </a:t>
            </a:r>
            <a:r>
              <a:rPr lang="hu-HU" sz="1400" dirty="0" err="1"/>
              <a:t>token</a:t>
            </a:r>
            <a:endParaRPr lang="en-US" sz="1400" dirty="0"/>
          </a:p>
        </p:txBody>
      </p:sp>
      <p:sp>
        <p:nvSpPr>
          <p:cNvPr id="39" name="Szövegdoboz 38"/>
          <p:cNvSpPr txBox="1"/>
          <p:nvPr/>
        </p:nvSpPr>
        <p:spPr>
          <a:xfrm rot="19895801">
            <a:off x="1586872" y="3451774"/>
            <a:ext cx="1359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7. </a:t>
            </a:r>
            <a:r>
              <a:rPr lang="hu-HU" sz="1400" dirty="0" err="1"/>
              <a:t>Request</a:t>
            </a:r>
            <a:br>
              <a:rPr lang="hu-HU" sz="1400" dirty="0"/>
            </a:br>
            <a:r>
              <a:rPr lang="hu-HU" sz="1400" dirty="0" err="1"/>
              <a:t>token</a:t>
            </a:r>
            <a:r>
              <a:rPr lang="hu-HU" sz="1400" dirty="0"/>
              <a:t> </a:t>
            </a:r>
            <a:r>
              <a:rPr lang="hu-HU" sz="1400" dirty="0" err="1"/>
              <a:t>validation</a:t>
            </a:r>
            <a:endParaRPr lang="en-US" sz="1400" dirty="0"/>
          </a:p>
        </p:txBody>
      </p:sp>
      <p:sp>
        <p:nvSpPr>
          <p:cNvPr id="40" name="Szövegdoboz 39"/>
          <p:cNvSpPr txBox="1"/>
          <p:nvPr/>
        </p:nvSpPr>
        <p:spPr>
          <a:xfrm rot="19895801">
            <a:off x="1989231" y="4166368"/>
            <a:ext cx="1094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8. </a:t>
            </a:r>
            <a:r>
              <a:rPr lang="hu-HU" sz="1400" dirty="0" err="1"/>
              <a:t>Validation</a:t>
            </a:r>
            <a:br>
              <a:rPr lang="hu-HU" sz="1400" dirty="0"/>
            </a:br>
            <a:r>
              <a:rPr lang="hu-HU" sz="1400" dirty="0" err="1"/>
              <a:t>response</a:t>
            </a:r>
            <a:endParaRPr lang="en-US" sz="1400" dirty="0"/>
          </a:p>
        </p:txBody>
      </p:sp>
      <p:sp>
        <p:nvSpPr>
          <p:cNvPr id="41" name="Szövegdoboz 40"/>
          <p:cNvSpPr txBox="1"/>
          <p:nvPr/>
        </p:nvSpPr>
        <p:spPr>
          <a:xfrm rot="16200000">
            <a:off x="901364" y="3238918"/>
            <a:ext cx="846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9. Access</a:t>
            </a:r>
            <a:br>
              <a:rPr lang="hu-HU" sz="1400" dirty="0"/>
            </a:br>
            <a:r>
              <a:rPr lang="hu-HU" sz="1400" dirty="0" err="1"/>
              <a:t>response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175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1737" y="160234"/>
            <a:ext cx="7946545" cy="520492"/>
          </a:xfrm>
        </p:spPr>
        <p:txBody>
          <a:bodyPr/>
          <a:lstStyle/>
          <a:p>
            <a:r>
              <a:rPr lang="hu-HU" dirty="0" err="1"/>
              <a:t>Shortcomings</a:t>
            </a:r>
            <a:r>
              <a:rPr lang="hu-HU" dirty="0"/>
              <a:t> of RADIUS-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ticketing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0"/>
          </p:nvPr>
        </p:nvSpPr>
        <p:spPr>
          <a:xfrm>
            <a:off x="799890" y="1185152"/>
            <a:ext cx="7835227" cy="38532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Authentication</a:t>
            </a:r>
            <a:r>
              <a:rPr lang="hu-HU" dirty="0"/>
              <a:t> </a:t>
            </a:r>
            <a:r>
              <a:rPr lang="hu-HU" dirty="0" err="1"/>
              <a:t>info</a:t>
            </a:r>
            <a:r>
              <a:rPr lang="hu-HU" dirty="0"/>
              <a:t> </a:t>
            </a:r>
            <a:r>
              <a:rPr lang="hu-HU" dirty="0" err="1"/>
              <a:t>sent</a:t>
            </a:r>
            <a:r>
              <a:rPr lang="hu-HU" dirty="0"/>
              <a:t> </a:t>
            </a:r>
            <a:r>
              <a:rPr lang="hu-HU" dirty="0" err="1"/>
              <a:t>unencrypted</a:t>
            </a: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Communication</a:t>
            </a:r>
            <a:r>
              <a:rPr lang="hu-HU" dirty="0"/>
              <a:t> </a:t>
            </a:r>
            <a:r>
              <a:rPr lang="hu-HU" dirty="0" err="1"/>
              <a:t>overhead</a:t>
            </a:r>
            <a:r>
              <a:rPr lang="hu-HU" dirty="0"/>
              <a:t> (</a:t>
            </a:r>
            <a:r>
              <a:rPr lang="hu-HU" dirty="0" err="1"/>
              <a:t>authentication</a:t>
            </a:r>
            <a:r>
              <a:rPr lang="hu-HU" dirty="0"/>
              <a:t> server </a:t>
            </a:r>
            <a:r>
              <a:rPr lang="hu-HU" dirty="0" err="1"/>
              <a:t>always</a:t>
            </a:r>
            <a:r>
              <a:rPr lang="hu-HU" dirty="0"/>
              <a:t> in 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loop</a:t>
            </a:r>
            <a:r>
              <a:rPr lang="hu-HU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Token</a:t>
            </a:r>
            <a:r>
              <a:rPr lang="hu-HU" dirty="0"/>
              <a:t> </a:t>
            </a:r>
            <a:r>
              <a:rPr lang="hu-HU" dirty="0" err="1"/>
              <a:t>does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bind</a:t>
            </a:r>
            <a:r>
              <a:rPr lang="hu-HU" dirty="0"/>
              <a:t> </a:t>
            </a:r>
            <a:r>
              <a:rPr lang="hu-HU" dirty="0" err="1"/>
              <a:t>any</a:t>
            </a:r>
            <a:r>
              <a:rPr lang="hu-HU" dirty="0"/>
              <a:t> </a:t>
            </a:r>
            <a:r>
              <a:rPr lang="hu-HU" dirty="0" err="1"/>
              <a:t>identity</a:t>
            </a:r>
            <a:r>
              <a:rPr lang="hu-HU" dirty="0"/>
              <a:t> –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captured</a:t>
            </a:r>
            <a:r>
              <a:rPr lang="hu-HU" dirty="0"/>
              <a:t> and re-</a:t>
            </a:r>
            <a:r>
              <a:rPr lang="hu-HU" dirty="0" err="1"/>
              <a:t>used</a:t>
            </a:r>
            <a:r>
              <a:rPr lang="hu-HU" dirty="0"/>
              <a:t> (</a:t>
            </a:r>
            <a:r>
              <a:rPr lang="hu-HU" dirty="0" err="1"/>
              <a:t>immutable</a:t>
            </a:r>
            <a:r>
              <a:rPr lang="hu-HU" dirty="0"/>
              <a:t> </a:t>
            </a:r>
            <a:r>
              <a:rPr lang="hu-HU" dirty="0" err="1"/>
              <a:t>ticket</a:t>
            </a:r>
            <a:r>
              <a:rPr lang="hu-HU" dirty="0"/>
              <a:t> </a:t>
            </a:r>
            <a:r>
              <a:rPr lang="hu-HU" dirty="0" err="1"/>
              <a:t>sent</a:t>
            </a:r>
            <a:r>
              <a:rPr lang="hu-HU" dirty="0"/>
              <a:t> over UDP)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flexible</a:t>
            </a:r>
            <a:r>
              <a:rPr lang="hu-HU" dirty="0"/>
              <a:t> and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scalable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1521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48C4BF-D984-4C0C-BE20-4FA4C319A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75" y="72341"/>
            <a:ext cx="7444935" cy="520492"/>
          </a:xfrm>
        </p:spPr>
        <p:txBody>
          <a:bodyPr/>
          <a:lstStyle/>
          <a:p>
            <a:r>
              <a:rPr lang="hu-HU" dirty="0" err="1"/>
              <a:t>Shortcomings</a:t>
            </a:r>
            <a:r>
              <a:rPr lang="hu-HU" dirty="0"/>
              <a:t> of </a:t>
            </a:r>
            <a:r>
              <a:rPr lang="hu-HU" dirty="0" err="1"/>
              <a:t>Generation</a:t>
            </a:r>
            <a:r>
              <a:rPr lang="hu-HU" dirty="0"/>
              <a:t> 3.0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AA4A4C-6B78-40CB-9A88-FEC5B4C8B2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1837" y="763733"/>
            <a:ext cx="8141959" cy="47544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1800" dirty="0" err="1"/>
              <a:t>AuthorizationControl</a:t>
            </a:r>
            <a:r>
              <a:rPr lang="hu-HU" sz="1800" dirty="0"/>
              <a:t> service: </a:t>
            </a:r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sz="1600" dirty="0" err="1"/>
              <a:t>Stores</a:t>
            </a:r>
            <a:r>
              <a:rPr lang="hu-HU" sz="1600" dirty="0"/>
              <a:t> X.509 </a:t>
            </a:r>
            <a:r>
              <a:rPr lang="hu-HU" sz="1600" dirty="0" err="1"/>
              <a:t>certificate</a:t>
            </a:r>
            <a:r>
              <a:rPr lang="hu-HU" sz="1600" dirty="0"/>
              <a:t> CN-s </a:t>
            </a:r>
            <a:r>
              <a:rPr lang="hu-HU" sz="1600" dirty="0" err="1"/>
              <a:t>partially</a:t>
            </a:r>
            <a:r>
              <a:rPr lang="hu-HU" sz="1600" dirty="0"/>
              <a:t>, </a:t>
            </a:r>
            <a:r>
              <a:rPr lang="hu-HU" sz="1600" dirty="0" err="1"/>
              <a:t>retrieves</a:t>
            </a:r>
            <a:r>
              <a:rPr lang="hu-HU" sz="1600" dirty="0"/>
              <a:t> CN </a:t>
            </a:r>
            <a:r>
              <a:rPr lang="hu-HU" sz="1600" dirty="0" err="1"/>
              <a:t>on</a:t>
            </a:r>
            <a:r>
              <a:rPr lang="hu-HU" sz="1600" dirty="0"/>
              <a:t> </a:t>
            </a:r>
            <a:r>
              <a:rPr lang="hu-HU" sz="1600" dirty="0" err="1"/>
              <a:t>request</a:t>
            </a:r>
            <a:endParaRPr lang="hu-HU" sz="1600" dirty="0"/>
          </a:p>
          <a:p>
            <a:pPr marL="817562" lvl="1" indent="-342900">
              <a:buFont typeface="Arial" panose="020B0604020202020204" pitchFamily="34" charset="0"/>
              <a:buChar char="•"/>
            </a:pPr>
            <a:r>
              <a:rPr lang="hu-HU" sz="1600" dirty="0"/>
              <a:t>The Service </a:t>
            </a:r>
            <a:r>
              <a:rPr lang="hu-HU" sz="1600" dirty="0" err="1"/>
              <a:t>Provider</a:t>
            </a:r>
            <a:r>
              <a:rPr lang="hu-HU" sz="1600" dirty="0"/>
              <a:t> is </a:t>
            </a:r>
            <a:r>
              <a:rPr lang="hu-HU" sz="1600" dirty="0" err="1"/>
              <a:t>only</a:t>
            </a:r>
            <a:r>
              <a:rPr lang="hu-HU" sz="1600" dirty="0"/>
              <a:t> </a:t>
            </a:r>
            <a:r>
              <a:rPr lang="hu-HU" sz="1600" dirty="0" err="1"/>
              <a:t>capable</a:t>
            </a:r>
            <a:r>
              <a:rPr lang="hu-HU" sz="1600" dirty="0"/>
              <a:t> of:</a:t>
            </a:r>
          </a:p>
          <a:p>
            <a:pPr marL="1217612" lvl="2" indent="-342900">
              <a:buFont typeface="Arial" panose="020B0604020202020204" pitchFamily="34" charset="0"/>
              <a:buChar char="•"/>
            </a:pPr>
            <a:r>
              <a:rPr lang="hu-HU" sz="1400" dirty="0" err="1"/>
              <a:t>Verifying</a:t>
            </a:r>
            <a:r>
              <a:rPr lang="hu-HU" sz="1400" dirty="0"/>
              <a:t> </a:t>
            </a:r>
            <a:r>
              <a:rPr lang="hu-HU" sz="1400" dirty="0" err="1"/>
              <a:t>whether</a:t>
            </a:r>
            <a:r>
              <a:rPr lang="hu-HU" sz="1400" dirty="0"/>
              <a:t>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inbound</a:t>
            </a:r>
            <a:r>
              <a:rPr lang="hu-HU" sz="1400" dirty="0"/>
              <a:t> </a:t>
            </a:r>
            <a:r>
              <a:rPr lang="hu-HU" sz="1400" dirty="0" err="1"/>
              <a:t>certificate</a:t>
            </a:r>
            <a:r>
              <a:rPr lang="hu-HU" sz="1400" dirty="0"/>
              <a:t> CN </a:t>
            </a:r>
            <a:r>
              <a:rPr lang="hu-HU" sz="1400" dirty="0" err="1"/>
              <a:t>overlaps</a:t>
            </a:r>
            <a:r>
              <a:rPr lang="hu-HU" sz="1400" dirty="0"/>
              <a:t> </a:t>
            </a:r>
            <a:r>
              <a:rPr lang="hu-HU" sz="1400" dirty="0" err="1"/>
              <a:t>with</a:t>
            </a:r>
            <a:r>
              <a:rPr lang="hu-HU" sz="1400" dirty="0"/>
              <a:t>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stored</a:t>
            </a:r>
            <a:r>
              <a:rPr lang="hu-HU" sz="1400" dirty="0"/>
              <a:t> CN</a:t>
            </a:r>
          </a:p>
          <a:p>
            <a:pPr marL="760412" lvl="1"/>
            <a:r>
              <a:rPr lang="hu-HU" sz="1600" dirty="0" err="1"/>
              <a:t>This</a:t>
            </a:r>
            <a:r>
              <a:rPr lang="hu-HU" sz="1600" dirty="0"/>
              <a:t> </a:t>
            </a:r>
            <a:r>
              <a:rPr lang="hu-HU" sz="1600" dirty="0" err="1"/>
              <a:t>solution</a:t>
            </a:r>
            <a:r>
              <a:rPr lang="hu-HU" sz="1600" dirty="0"/>
              <a:t> </a:t>
            </a:r>
            <a:r>
              <a:rPr lang="hu-HU" sz="1600" dirty="0" err="1"/>
              <a:t>can</a:t>
            </a:r>
            <a:r>
              <a:rPr lang="hu-HU" sz="1600" dirty="0"/>
              <a:t> be </a:t>
            </a:r>
            <a:r>
              <a:rPr lang="hu-HU" sz="1600" dirty="0" err="1"/>
              <a:t>bypassed</a:t>
            </a:r>
            <a:r>
              <a:rPr lang="hu-HU" sz="1600" dirty="0"/>
              <a:t> </a:t>
            </a:r>
            <a:r>
              <a:rPr lang="hu-HU" sz="1600" dirty="0" err="1"/>
              <a:t>very</a:t>
            </a:r>
            <a:r>
              <a:rPr lang="hu-HU" sz="1600" dirty="0"/>
              <a:t> </a:t>
            </a:r>
            <a:r>
              <a:rPr lang="hu-HU" sz="1600" dirty="0" err="1"/>
              <a:t>easily</a:t>
            </a:r>
            <a:r>
              <a:rPr lang="hu-HU" sz="1600" dirty="0"/>
              <a:t>:</a:t>
            </a:r>
          </a:p>
          <a:p>
            <a:pPr marL="1160462" lvl="2"/>
            <a:r>
              <a:rPr lang="hu-HU" sz="1400" dirty="0" err="1"/>
              <a:t>Generate</a:t>
            </a:r>
            <a:r>
              <a:rPr lang="hu-HU" sz="1400" dirty="0"/>
              <a:t> a </a:t>
            </a:r>
            <a:r>
              <a:rPr lang="hu-HU" sz="1400" dirty="0" err="1"/>
              <a:t>self-signed</a:t>
            </a:r>
            <a:r>
              <a:rPr lang="hu-HU" sz="1400" dirty="0"/>
              <a:t> </a:t>
            </a:r>
            <a:r>
              <a:rPr lang="hu-HU" sz="1400" dirty="0" err="1"/>
              <a:t>certificate</a:t>
            </a:r>
            <a:r>
              <a:rPr lang="hu-HU" sz="1400" dirty="0"/>
              <a:t> </a:t>
            </a:r>
            <a:r>
              <a:rPr lang="hu-HU" sz="1400" dirty="0" err="1"/>
              <a:t>with</a:t>
            </a:r>
            <a:r>
              <a:rPr lang="hu-HU" sz="1400" dirty="0"/>
              <a:t> a CN </a:t>
            </a:r>
            <a:r>
              <a:rPr lang="hu-HU" sz="1400" dirty="0" err="1"/>
              <a:t>that</a:t>
            </a:r>
            <a:r>
              <a:rPr lang="hu-HU" sz="1400" dirty="0"/>
              <a:t> </a:t>
            </a:r>
            <a:r>
              <a:rPr lang="hu-HU" sz="1400" dirty="0" err="1"/>
              <a:t>matches</a:t>
            </a:r>
            <a:r>
              <a:rPr lang="hu-HU" sz="1400" dirty="0"/>
              <a:t>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stored</a:t>
            </a:r>
            <a:r>
              <a:rPr lang="hu-HU" sz="1400" dirty="0"/>
              <a:t> CN</a:t>
            </a:r>
          </a:p>
          <a:p>
            <a:pPr marL="1160462" lvl="2"/>
            <a:r>
              <a:rPr lang="hu-HU" sz="1400" dirty="0"/>
              <a:t>The </a:t>
            </a:r>
            <a:r>
              <a:rPr lang="hu-HU" sz="1400" dirty="0" err="1"/>
              <a:t>Provider</a:t>
            </a:r>
            <a:r>
              <a:rPr lang="hu-HU" sz="1400" dirty="0"/>
              <a:t> </a:t>
            </a:r>
            <a:r>
              <a:rPr lang="hu-HU" sz="1400" dirty="0" err="1"/>
              <a:t>cannot</a:t>
            </a:r>
            <a:r>
              <a:rPr lang="hu-HU" sz="1400" dirty="0"/>
              <a:t> </a:t>
            </a:r>
            <a:r>
              <a:rPr lang="hu-HU" sz="1400" dirty="0" err="1"/>
              <a:t>verify</a:t>
            </a:r>
            <a:r>
              <a:rPr lang="hu-HU" sz="1400" dirty="0"/>
              <a:t>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certificate</a:t>
            </a:r>
            <a:r>
              <a:rPr lang="hu-HU" sz="1400" dirty="0"/>
              <a:t> </a:t>
            </a:r>
            <a:r>
              <a:rPr lang="hu-HU" sz="1400" dirty="0" err="1"/>
              <a:t>chain</a:t>
            </a:r>
            <a:r>
              <a:rPr lang="hu-HU" sz="1400" dirty="0"/>
              <a:t> </a:t>
            </a:r>
            <a:r>
              <a:rPr lang="hu-HU" sz="1400" dirty="0" err="1"/>
              <a:t>from</a:t>
            </a:r>
            <a:r>
              <a:rPr lang="hu-HU" sz="1400" dirty="0"/>
              <a:t>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AuthControl</a:t>
            </a:r>
            <a:r>
              <a:rPr lang="hu-HU" sz="1400" dirty="0"/>
              <a:t> service</a:t>
            </a:r>
          </a:p>
          <a:p>
            <a:pPr marL="1160462" lvl="2"/>
            <a:r>
              <a:rPr lang="hu-HU" sz="1400" dirty="0" err="1"/>
              <a:t>Unless</a:t>
            </a:r>
            <a:r>
              <a:rPr lang="hu-HU" sz="1400" dirty="0"/>
              <a:t> </a:t>
            </a:r>
            <a:r>
              <a:rPr lang="hu-HU" sz="1400" dirty="0" err="1"/>
              <a:t>it</a:t>
            </a:r>
            <a:r>
              <a:rPr lang="hu-HU" sz="1400" dirty="0"/>
              <a:t> has </a:t>
            </a:r>
            <a:r>
              <a:rPr lang="hu-HU" sz="1400" dirty="0" err="1"/>
              <a:t>root</a:t>
            </a:r>
            <a:r>
              <a:rPr lang="hu-HU" sz="1400" dirty="0"/>
              <a:t> </a:t>
            </a:r>
            <a:r>
              <a:rPr lang="hu-HU" sz="1400" dirty="0" err="1"/>
              <a:t>cert</a:t>
            </a:r>
            <a:r>
              <a:rPr lang="hu-HU" sz="1400" dirty="0"/>
              <a:t>-s </a:t>
            </a:r>
            <a:r>
              <a:rPr lang="hu-HU" sz="1400" dirty="0" err="1"/>
              <a:t>for</a:t>
            </a:r>
            <a:r>
              <a:rPr lang="hu-HU" sz="1400" dirty="0"/>
              <a:t> </a:t>
            </a:r>
            <a:r>
              <a:rPr lang="hu-HU" sz="1400" dirty="0" err="1"/>
              <a:t>all</a:t>
            </a:r>
            <a:r>
              <a:rPr lang="hu-HU" sz="1400" dirty="0"/>
              <a:t> </a:t>
            </a:r>
            <a:r>
              <a:rPr lang="hu-HU" sz="1400" dirty="0" err="1"/>
              <a:t>vendor-specific</a:t>
            </a:r>
            <a:r>
              <a:rPr lang="hu-HU" sz="1400" dirty="0"/>
              <a:t> </a:t>
            </a:r>
            <a:r>
              <a:rPr lang="hu-HU" sz="1400" dirty="0" err="1"/>
              <a:t>certificates</a:t>
            </a:r>
            <a:r>
              <a:rPr lang="hu-HU" sz="1400" dirty="0"/>
              <a:t> (</a:t>
            </a:r>
            <a:r>
              <a:rPr lang="hu-HU" sz="1400" dirty="0" err="1"/>
              <a:t>for</a:t>
            </a:r>
            <a:r>
              <a:rPr lang="hu-HU" sz="1400" dirty="0"/>
              <a:t> </a:t>
            </a:r>
            <a:r>
              <a:rPr lang="hu-HU" sz="1400" dirty="0" err="1"/>
              <a:t>all</a:t>
            </a:r>
            <a:r>
              <a:rPr lang="hu-HU" sz="1400" dirty="0"/>
              <a:t> </a:t>
            </a:r>
            <a:r>
              <a:rPr lang="hu-HU" sz="1400" dirty="0" err="1"/>
              <a:t>device</a:t>
            </a:r>
            <a:r>
              <a:rPr lang="hu-HU" sz="1400" dirty="0"/>
              <a:t> </a:t>
            </a:r>
            <a:r>
              <a:rPr lang="hu-HU" sz="1400" dirty="0" err="1"/>
              <a:t>types</a:t>
            </a:r>
            <a:r>
              <a:rPr lang="hu-HU" sz="1400" dirty="0"/>
              <a:t> in </a:t>
            </a:r>
            <a:r>
              <a:rPr lang="hu-HU" sz="1400" dirty="0" err="1"/>
              <a:t>the</a:t>
            </a:r>
            <a:r>
              <a:rPr lang="hu-HU" sz="1400" dirty="0"/>
              <a:t> Local </a:t>
            </a:r>
            <a:r>
              <a:rPr lang="hu-HU" sz="1400" dirty="0" err="1"/>
              <a:t>Cloud</a:t>
            </a:r>
            <a:r>
              <a:rPr lang="hu-HU" sz="1400" dirty="0"/>
              <a:t>)</a:t>
            </a:r>
          </a:p>
          <a:p>
            <a:pPr marL="1617662" lvl="3"/>
            <a:r>
              <a:rPr lang="hu-HU" sz="1200" dirty="0" err="1"/>
              <a:t>That</a:t>
            </a:r>
            <a:r>
              <a:rPr lang="hu-HU" sz="1200" dirty="0"/>
              <a:t> </a:t>
            </a:r>
            <a:r>
              <a:rPr lang="hu-HU" sz="1200" dirty="0" err="1"/>
              <a:t>solution</a:t>
            </a:r>
            <a:r>
              <a:rPr lang="hu-HU" sz="1200" dirty="0"/>
              <a:t> is </a:t>
            </a:r>
            <a:r>
              <a:rPr lang="hu-HU" sz="1200" dirty="0" err="1"/>
              <a:t>not</a:t>
            </a:r>
            <a:r>
              <a:rPr lang="hu-HU" sz="1200" dirty="0"/>
              <a:t> </a:t>
            </a:r>
            <a:r>
              <a:rPr lang="hu-HU" sz="1200" dirty="0" err="1"/>
              <a:t>scalable</a:t>
            </a:r>
            <a:r>
              <a:rPr lang="hu-HU" sz="1200" dirty="0"/>
              <a:t> </a:t>
            </a:r>
            <a:r>
              <a:rPr lang="hu-HU" sz="1200" dirty="0" err="1"/>
              <a:t>or</a:t>
            </a:r>
            <a:r>
              <a:rPr lang="hu-HU" sz="1200" dirty="0"/>
              <a:t> </a:t>
            </a:r>
            <a:r>
              <a:rPr lang="hu-HU" sz="1200" dirty="0" err="1"/>
              <a:t>possible</a:t>
            </a:r>
            <a:r>
              <a:rPr lang="hu-HU" sz="1200" dirty="0"/>
              <a:t> </a:t>
            </a:r>
            <a:r>
              <a:rPr lang="hu-HU" sz="1200" dirty="0" err="1"/>
              <a:t>when</a:t>
            </a:r>
            <a:r>
              <a:rPr lang="hu-HU" sz="1200" dirty="0"/>
              <a:t> </a:t>
            </a:r>
            <a:r>
              <a:rPr lang="hu-HU" sz="1200" dirty="0" err="1"/>
              <a:t>there</a:t>
            </a:r>
            <a:r>
              <a:rPr lang="hu-HU" sz="1200" dirty="0"/>
              <a:t> </a:t>
            </a:r>
            <a:r>
              <a:rPr lang="hu-HU" sz="1200" dirty="0" err="1"/>
              <a:t>are</a:t>
            </a:r>
            <a:r>
              <a:rPr lang="hu-HU" sz="1200" dirty="0"/>
              <a:t> more </a:t>
            </a:r>
            <a:r>
              <a:rPr lang="hu-HU" sz="1200" dirty="0" err="1"/>
              <a:t>than</a:t>
            </a:r>
            <a:r>
              <a:rPr lang="hu-HU" sz="1200" dirty="0"/>
              <a:t> </a:t>
            </a:r>
            <a:r>
              <a:rPr lang="hu-HU" sz="1200" dirty="0" err="1"/>
              <a:t>one</a:t>
            </a:r>
            <a:r>
              <a:rPr lang="hu-HU" sz="1200" dirty="0"/>
              <a:t> </a:t>
            </a:r>
            <a:r>
              <a:rPr lang="hu-HU" sz="1200" dirty="0" err="1"/>
              <a:t>vendor</a:t>
            </a:r>
            <a:r>
              <a:rPr lang="hu-HU" sz="1200" dirty="0"/>
              <a:t> of </a:t>
            </a:r>
            <a:r>
              <a:rPr lang="hu-HU" sz="1200" dirty="0" err="1"/>
              <a:t>certificates</a:t>
            </a:r>
            <a:r>
              <a:rPr lang="hu-HU" sz="1200" dirty="0"/>
              <a:t> in a </a:t>
            </a:r>
            <a:r>
              <a:rPr lang="hu-HU" sz="1200" dirty="0" err="1"/>
              <a:t>Cloud</a:t>
            </a:r>
            <a:r>
              <a:rPr lang="hu-HU" sz="1200" dirty="0"/>
              <a:t>. </a:t>
            </a:r>
          </a:p>
          <a:p>
            <a:pPr marL="760412" lvl="1"/>
            <a:r>
              <a:rPr lang="hu-HU" sz="1600" dirty="0" err="1"/>
              <a:t>Solution</a:t>
            </a:r>
            <a:r>
              <a:rPr lang="hu-HU" sz="1600" dirty="0"/>
              <a:t> is </a:t>
            </a:r>
            <a:r>
              <a:rPr lang="hu-HU" sz="1600" dirty="0" err="1"/>
              <a:t>only</a:t>
            </a:r>
            <a:r>
              <a:rPr lang="hu-HU" sz="1600" dirty="0"/>
              <a:t> </a:t>
            </a:r>
            <a:r>
              <a:rPr lang="hu-HU" sz="1600" dirty="0" err="1"/>
              <a:t>adequate</a:t>
            </a:r>
            <a:r>
              <a:rPr lang="hu-HU" sz="1600" dirty="0"/>
              <a:t> </a:t>
            </a:r>
            <a:r>
              <a:rPr lang="hu-HU" sz="1600" dirty="0" err="1"/>
              <a:t>when</a:t>
            </a:r>
            <a:r>
              <a:rPr lang="hu-HU" sz="1600" dirty="0"/>
              <a:t> a </a:t>
            </a:r>
            <a:r>
              <a:rPr lang="hu-HU" sz="1600" dirty="0" err="1"/>
              <a:t>specific</a:t>
            </a:r>
            <a:r>
              <a:rPr lang="hu-HU" sz="1600" dirty="0"/>
              <a:t> </a:t>
            </a:r>
            <a:r>
              <a:rPr lang="hu-HU" sz="1600" dirty="0" err="1"/>
              <a:t>certificate</a:t>
            </a:r>
            <a:r>
              <a:rPr lang="hu-HU" sz="1600" dirty="0"/>
              <a:t> </a:t>
            </a:r>
            <a:r>
              <a:rPr lang="hu-HU" sz="1600" dirty="0" err="1"/>
              <a:t>hierarchy</a:t>
            </a:r>
            <a:r>
              <a:rPr lang="hu-HU" sz="1600" dirty="0"/>
              <a:t> is </a:t>
            </a:r>
            <a:r>
              <a:rPr lang="hu-HU" sz="1600" dirty="0" err="1"/>
              <a:t>implemented</a:t>
            </a:r>
            <a:r>
              <a:rPr lang="hu-HU" sz="1600" dirty="0"/>
              <a:t>:</a:t>
            </a:r>
          </a:p>
          <a:p>
            <a:pPr marL="1160462" lvl="2"/>
            <a:r>
              <a:rPr lang="hu-HU" sz="1400" dirty="0" err="1"/>
              <a:t>There</a:t>
            </a:r>
            <a:r>
              <a:rPr lang="hu-HU" sz="1400" dirty="0"/>
              <a:t> is a </a:t>
            </a:r>
            <a:r>
              <a:rPr lang="hu-HU" sz="1400" dirty="0" err="1"/>
              <a:t>root</a:t>
            </a:r>
            <a:r>
              <a:rPr lang="hu-HU" sz="1400" dirty="0"/>
              <a:t> of </a:t>
            </a:r>
            <a:r>
              <a:rPr lang="hu-HU" sz="1400" dirty="0" err="1"/>
              <a:t>trust</a:t>
            </a:r>
            <a:r>
              <a:rPr lang="hu-HU" sz="1400" dirty="0"/>
              <a:t> („</a:t>
            </a:r>
            <a:r>
              <a:rPr lang="hu-HU" sz="1400" dirty="0" err="1"/>
              <a:t>cloud</a:t>
            </a:r>
            <a:r>
              <a:rPr lang="hu-HU" sz="1400" dirty="0"/>
              <a:t> </a:t>
            </a:r>
            <a:r>
              <a:rPr lang="hu-HU" sz="1400" dirty="0" err="1"/>
              <a:t>certificate</a:t>
            </a:r>
            <a:r>
              <a:rPr lang="hu-HU" sz="1400" dirty="0"/>
              <a:t>”) in </a:t>
            </a:r>
            <a:r>
              <a:rPr lang="hu-HU" sz="1400" dirty="0" err="1"/>
              <a:t>which</a:t>
            </a:r>
            <a:r>
              <a:rPr lang="hu-HU" sz="1400" dirty="0"/>
              <a:t> </a:t>
            </a:r>
            <a:r>
              <a:rPr lang="hu-HU" sz="1400" dirty="0" err="1"/>
              <a:t>all</a:t>
            </a:r>
            <a:r>
              <a:rPr lang="hu-HU" sz="1400" dirty="0"/>
              <a:t> Systems </a:t>
            </a:r>
            <a:r>
              <a:rPr lang="hu-HU" sz="1400" dirty="0" err="1"/>
              <a:t>trust</a:t>
            </a:r>
            <a:endParaRPr lang="hu-HU" sz="1400" dirty="0"/>
          </a:p>
          <a:p>
            <a:pPr marL="1160462" lvl="2"/>
            <a:r>
              <a:rPr lang="hu-HU" sz="1400" dirty="0" err="1"/>
              <a:t>Every</a:t>
            </a:r>
            <a:r>
              <a:rPr lang="hu-HU" sz="1400" dirty="0"/>
              <a:t> </a:t>
            </a:r>
            <a:r>
              <a:rPr lang="hu-HU" sz="1400" dirty="0" err="1"/>
              <a:t>AppSys</a:t>
            </a:r>
            <a:r>
              <a:rPr lang="hu-HU" sz="1400" dirty="0"/>
              <a:t> </a:t>
            </a:r>
            <a:r>
              <a:rPr lang="hu-HU" sz="1400" dirty="0" err="1"/>
              <a:t>certificate</a:t>
            </a:r>
            <a:r>
              <a:rPr lang="hu-HU" sz="1400" dirty="0"/>
              <a:t> </a:t>
            </a:r>
            <a:r>
              <a:rPr lang="hu-HU" sz="1400" dirty="0" err="1"/>
              <a:t>shall</a:t>
            </a:r>
            <a:r>
              <a:rPr lang="hu-HU" sz="1400" dirty="0"/>
              <a:t> be </a:t>
            </a:r>
            <a:r>
              <a:rPr lang="hu-HU" sz="1400" dirty="0" err="1"/>
              <a:t>signed</a:t>
            </a:r>
            <a:r>
              <a:rPr lang="hu-HU" sz="1400" dirty="0"/>
              <a:t> </a:t>
            </a:r>
            <a:r>
              <a:rPr lang="hu-HU" sz="1400" dirty="0" err="1"/>
              <a:t>by</a:t>
            </a:r>
            <a:r>
              <a:rPr lang="hu-HU" sz="1400" dirty="0"/>
              <a:t>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Cloud</a:t>
            </a:r>
            <a:r>
              <a:rPr lang="hu-HU" sz="1400" dirty="0"/>
              <a:t> </a:t>
            </a:r>
            <a:r>
              <a:rPr lang="hu-HU" sz="1400" dirty="0" err="1"/>
              <a:t>cert</a:t>
            </a:r>
            <a:r>
              <a:rPr lang="hu-HU" sz="1400" dirty="0"/>
              <a:t>. </a:t>
            </a:r>
          </a:p>
          <a:p>
            <a:pPr marL="1160462" lvl="2"/>
            <a:r>
              <a:rPr lang="hu-HU" sz="1400" dirty="0" err="1"/>
              <a:t>This</a:t>
            </a:r>
            <a:r>
              <a:rPr lang="hu-HU" sz="1400" dirty="0"/>
              <a:t> </a:t>
            </a:r>
            <a:r>
              <a:rPr lang="hu-HU" sz="1400" dirty="0" err="1"/>
              <a:t>way</a:t>
            </a:r>
            <a:r>
              <a:rPr lang="hu-HU" sz="1400" dirty="0"/>
              <a:t>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trust</a:t>
            </a:r>
            <a:r>
              <a:rPr lang="hu-HU" sz="1400" dirty="0"/>
              <a:t> </a:t>
            </a:r>
            <a:r>
              <a:rPr lang="hu-HU" sz="1400" dirty="0" err="1"/>
              <a:t>stores</a:t>
            </a:r>
            <a:r>
              <a:rPr lang="hu-HU" sz="1400" dirty="0"/>
              <a:t> </a:t>
            </a:r>
            <a:r>
              <a:rPr lang="hu-HU" sz="1400" dirty="0" err="1"/>
              <a:t>can</a:t>
            </a:r>
            <a:r>
              <a:rPr lang="hu-HU" sz="1400" dirty="0"/>
              <a:t> be </a:t>
            </a:r>
            <a:r>
              <a:rPr lang="hu-HU" sz="1400" dirty="0" err="1"/>
              <a:t>set</a:t>
            </a:r>
            <a:r>
              <a:rPr lang="hu-HU" sz="1400" dirty="0"/>
              <a:t> </a:t>
            </a:r>
            <a:r>
              <a:rPr lang="hu-HU" sz="1400" dirty="0" err="1"/>
              <a:t>up</a:t>
            </a:r>
            <a:r>
              <a:rPr lang="hu-HU" sz="1400" dirty="0"/>
              <a:t> </a:t>
            </a:r>
            <a:r>
              <a:rPr lang="hu-HU" sz="1400" dirty="0" err="1"/>
              <a:t>properly</a:t>
            </a:r>
            <a:r>
              <a:rPr lang="hu-HU" sz="1400" dirty="0"/>
              <a:t>. </a:t>
            </a:r>
          </a:p>
          <a:p>
            <a:pPr marL="1160462" lvl="2"/>
            <a:r>
              <a:rPr lang="hu-HU" sz="1400" dirty="0"/>
              <a:t>G3.2 </a:t>
            </a:r>
            <a:r>
              <a:rPr lang="hu-HU" sz="1400" dirty="0" err="1"/>
              <a:t>implements</a:t>
            </a:r>
            <a:r>
              <a:rPr lang="hu-HU" sz="1400" dirty="0"/>
              <a:t> </a:t>
            </a:r>
            <a:r>
              <a:rPr lang="hu-HU" sz="1400" dirty="0" err="1"/>
              <a:t>this</a:t>
            </a:r>
            <a:r>
              <a:rPr lang="hu-HU" sz="1400" dirty="0"/>
              <a:t> </a:t>
            </a:r>
            <a:r>
              <a:rPr lang="hu-HU" sz="1400" dirty="0" err="1"/>
              <a:t>hierarchy</a:t>
            </a:r>
            <a:r>
              <a:rPr lang="hu-HU" sz="1400" dirty="0"/>
              <a:t> </a:t>
            </a:r>
            <a:r>
              <a:rPr lang="hu-HU" sz="1400" dirty="0">
                <a:sym typeface="Wingdings" panose="05000000000000000000" pitchFamily="2" charset="2"/>
              </a:rPr>
              <a:t> a </a:t>
            </a:r>
            <a:r>
              <a:rPr lang="hu-HU" sz="1400" dirty="0" err="1">
                <a:sym typeface="Wingdings" panose="05000000000000000000" pitchFamily="2" charset="2"/>
              </a:rPr>
              <a:t>specific</a:t>
            </a:r>
            <a:r>
              <a:rPr lang="hu-HU" sz="1400" dirty="0">
                <a:sym typeface="Wingdings" panose="05000000000000000000" pitchFamily="2" charset="2"/>
              </a:rPr>
              <a:t> BOOTSTRAP </a:t>
            </a:r>
            <a:r>
              <a:rPr lang="hu-HU" sz="1400" dirty="0" err="1">
                <a:sym typeface="Wingdings" panose="05000000000000000000" pitchFamily="2" charset="2"/>
              </a:rPr>
              <a:t>mechanism</a:t>
            </a:r>
            <a:r>
              <a:rPr lang="hu-HU" sz="1400" dirty="0">
                <a:sym typeface="Wingdings" panose="05000000000000000000" pitchFamily="2" charset="2"/>
              </a:rPr>
              <a:t> is </a:t>
            </a:r>
            <a:r>
              <a:rPr lang="hu-HU" sz="1400" dirty="0" err="1">
                <a:sym typeface="Wingdings" panose="05000000000000000000" pitchFamily="2" charset="2"/>
              </a:rPr>
              <a:t>required</a:t>
            </a:r>
            <a:endParaRPr lang="hu-HU" sz="14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EEAD1AD-3E91-46F5-BEC6-51E5E5D7D9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70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8</a:t>
            </a:fld>
            <a:endParaRPr lang="sv-SE"/>
          </a:p>
        </p:txBody>
      </p:sp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685590" y="2338471"/>
            <a:ext cx="7444935" cy="520492"/>
          </a:xfrm>
        </p:spPr>
        <p:txBody>
          <a:bodyPr/>
          <a:lstStyle/>
          <a:p>
            <a:r>
              <a:rPr lang="hu-HU" dirty="0"/>
              <a:t>G3.2 </a:t>
            </a:r>
            <a:r>
              <a:rPr lang="hu-HU" dirty="0" err="1"/>
              <a:t>security</a:t>
            </a:r>
            <a:r>
              <a:rPr lang="hu-HU" dirty="0"/>
              <a:t> </a:t>
            </a:r>
            <a:r>
              <a:rPr lang="hu-HU" dirty="0" err="1"/>
              <a:t>features</a:t>
            </a:r>
            <a:r>
              <a:rPr lang="hu-HU" dirty="0"/>
              <a:t> and </a:t>
            </a:r>
            <a:r>
              <a:rPr lang="hu-HU" dirty="0" err="1"/>
              <a:t>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2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algn="ctr"/>
            <a:r>
              <a:rPr lang="hu-HU" dirty="0"/>
              <a:t>G3.2 </a:t>
            </a:r>
            <a:r>
              <a:rPr lang="hu-HU" dirty="0" err="1"/>
              <a:t>core</a:t>
            </a:r>
            <a:r>
              <a:rPr lang="hu-HU" dirty="0"/>
              <a:t> </a:t>
            </a:r>
            <a:r>
              <a:rPr lang="hu-HU" dirty="0" err="1"/>
              <a:t>interactions</a:t>
            </a:r>
            <a:r>
              <a:rPr lang="hu-HU" dirty="0"/>
              <a:t> </a:t>
            </a:r>
            <a:br>
              <a:rPr lang="hu-HU" dirty="0"/>
            </a:br>
            <a:r>
              <a:rPr lang="hu-HU" sz="2800" dirty="0"/>
              <a:t>(in </a:t>
            </a:r>
            <a:r>
              <a:rPr lang="hu-HU" sz="2800" dirty="0" err="1"/>
              <a:t>the</a:t>
            </a:r>
            <a:r>
              <a:rPr lang="hu-HU" sz="2800" dirty="0"/>
              <a:t> most </a:t>
            </a:r>
            <a:r>
              <a:rPr lang="hu-HU" sz="2800" dirty="0" err="1"/>
              <a:t>secure</a:t>
            </a:r>
            <a:r>
              <a:rPr lang="hu-HU" sz="2800" dirty="0"/>
              <a:t> </a:t>
            </a:r>
            <a:r>
              <a:rPr lang="hu-HU" sz="2800" dirty="0" err="1"/>
              <a:t>scenario</a:t>
            </a:r>
            <a:r>
              <a:rPr lang="hu-HU" sz="2800" dirty="0"/>
              <a:t>: </a:t>
            </a:r>
            <a:r>
              <a:rPr lang="hu-HU" sz="2800" b="1" dirty="0" err="1"/>
              <a:t>centralized</a:t>
            </a:r>
            <a:r>
              <a:rPr lang="hu-HU" sz="2800" b="1" dirty="0"/>
              <a:t> session </a:t>
            </a:r>
            <a:r>
              <a:rPr lang="hu-HU" sz="2800" b="1" dirty="0" err="1"/>
              <a:t>control</a:t>
            </a:r>
            <a:r>
              <a:rPr lang="hu-HU" sz="2800" dirty="0"/>
              <a:t>)</a:t>
            </a:r>
            <a:endParaRPr lang="en-US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39B3E-C388-DC4F-B31A-4B360DF27421}" type="slidenum">
              <a:rPr lang="sv-SE" smtClean="0"/>
              <a:pPr/>
              <a:t>9</a:t>
            </a:fld>
            <a:endParaRPr lang="sv-SE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10" y="1219200"/>
            <a:ext cx="7062967" cy="368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11973"/>
      </p:ext>
    </p:extLst>
  </p:cSld>
  <p:clrMapOvr>
    <a:masterClrMapping/>
  </p:clrMapOvr>
</p:sld>
</file>

<file path=ppt/theme/theme1.xml><?xml version="1.0" encoding="utf-8"?>
<a:theme xmlns:a="http://schemas.openxmlformats.org/drawingml/2006/main" name="Arrowhead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Enhancement_of_AH_v0</Template>
  <TotalTime>2042</TotalTime>
  <Words>1919</Words>
  <Application>Microsoft Office PowerPoint</Application>
  <PresentationFormat>Diavetítés a képernyőre (16:10 oldalarány)</PresentationFormat>
  <Paragraphs>350</Paragraphs>
  <Slides>31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Arrowhead template</vt:lpstr>
      <vt:lpstr>AAA in Arrowhead</vt:lpstr>
      <vt:lpstr>Security requirements - CIAAA</vt:lpstr>
      <vt:lpstr>Threats in IIoT</vt:lpstr>
      <vt:lpstr>A - A – A within Arrowhead</vt:lpstr>
      <vt:lpstr>Previous solution(s)</vt:lpstr>
      <vt:lpstr>Shortcomings of RADIUS-based ticketing</vt:lpstr>
      <vt:lpstr>Shortcomings of Generation 3.0</vt:lpstr>
      <vt:lpstr>G3.2 security features and concepts</vt:lpstr>
      <vt:lpstr>G3.2 core interactions  (in the most secure scenario: centralized session control)</vt:lpstr>
      <vt:lpstr>G3.2 uses X.509</vt:lpstr>
      <vt:lpstr>PowerPoint-bemutató</vt:lpstr>
      <vt:lpstr>Certificate structure implemented within G3.2</vt:lpstr>
      <vt:lpstr>Transport level AA</vt:lpstr>
      <vt:lpstr>Authorization System</vt:lpstr>
      <vt:lpstr>Authorization System</vt:lpstr>
      <vt:lpstr>The token itself</vt:lpstr>
      <vt:lpstr>RawTokenInfo</vt:lpstr>
      <vt:lpstr>Token in the local orchestration process</vt:lpstr>
      <vt:lpstr>Token when no orch.  process implemented</vt:lpstr>
      <vt:lpstr>Security IN the Service and NOT AS a Service</vt:lpstr>
      <vt:lpstr>Consumer – Provider handshake</vt:lpstr>
      <vt:lpstr>The Orchestrator/Consumer will know…</vt:lpstr>
      <vt:lpstr>Inter-Cloud orchestration with the token</vt:lpstr>
      <vt:lpstr>Benefits of this solution</vt:lpstr>
      <vt:lpstr>Benefits of this solution II. </vt:lpstr>
      <vt:lpstr>PowerPoint-bemutató</vt:lpstr>
      <vt:lpstr>PowerPoint-bemutató</vt:lpstr>
      <vt:lpstr>Shortcomings / future work</vt:lpstr>
      <vt:lpstr>Future work I.</vt:lpstr>
      <vt:lpstr>Future work II. </vt:lpstr>
      <vt:lpstr>?</vt:lpstr>
    </vt:vector>
  </TitlesOfParts>
  <Company>Favör Reklambyrå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Enhancements of the Arrowhead Framework to Refine Inter-cloud Service Interactions</dc:title>
  <dc:creator>Hegedűs Csaba</dc:creator>
  <cp:lastModifiedBy>Hegedűs Csaba</cp:lastModifiedBy>
  <cp:revision>91</cp:revision>
  <dcterms:created xsi:type="dcterms:W3CDTF">2016-09-12T08:04:41Z</dcterms:created>
  <dcterms:modified xsi:type="dcterms:W3CDTF">2017-09-25T08:06:49Z</dcterms:modified>
</cp:coreProperties>
</file>