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2.jpg" ContentType="image/jpeg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74" r:id="rId5"/>
    <p:sldId id="260" r:id="rId6"/>
    <p:sldId id="269" r:id="rId7"/>
    <p:sldId id="270" r:id="rId8"/>
    <p:sldId id="271" r:id="rId9"/>
    <p:sldId id="272" r:id="rId10"/>
    <p:sldId id="268" r:id="rId11"/>
    <p:sldId id="261" r:id="rId12"/>
    <p:sldId id="277" r:id="rId13"/>
    <p:sldId id="262" r:id="rId14"/>
    <p:sldId id="263" r:id="rId15"/>
    <p:sldId id="264" r:id="rId16"/>
    <p:sldId id="265" r:id="rId17"/>
    <p:sldId id="278" r:id="rId18"/>
    <p:sldId id="266" r:id="rId19"/>
    <p:sldId id="276" r:id="rId20"/>
    <p:sldId id="279" r:id="rId21"/>
    <p:sldId id="273" r:id="rId22"/>
    <p:sldId id="275" r:id="rId23"/>
    <p:sldId id="267" r:id="rId24"/>
  </p:sldIdLst>
  <p:sldSz cx="18288000" cy="10287000"/>
  <p:notesSz cx="6858000" cy="9144000"/>
  <p:embeddedFontLst>
    <p:embeddedFont>
      <p:font typeface="Open Sauce Bold" panose="020B0604020202020204" charset="0"/>
      <p:regular r:id="rId25"/>
    </p:embeddedFont>
    <p:embeddedFont>
      <p:font typeface="Open Sauce Heavy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uce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4AF"/>
    <a:srgbClr val="007D9C"/>
    <a:srgbClr val="4FA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22" autoAdjust="0"/>
  </p:normalViewPr>
  <p:slideViewPr>
    <p:cSldViewPr>
      <p:cViewPr varScale="1">
        <p:scale>
          <a:sx n="53" d="100"/>
          <a:sy n="53" d="100"/>
        </p:scale>
        <p:origin x="94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12.jp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jpeg"/><Relationship Id="rId5" Type="http://schemas.openxmlformats.org/officeDocument/2006/relationships/image" Target="../media/image4.svg"/><Relationship Id="rId10" Type="http://schemas.openxmlformats.org/officeDocument/2006/relationships/image" Target="../media/image13.jpe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jpg"/><Relationship Id="rId5" Type="http://schemas.openxmlformats.org/officeDocument/2006/relationships/image" Target="../media/image4.svg"/><Relationship Id="rId10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10.jp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632626" y="5704650"/>
            <a:ext cx="6501029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79"/>
              </a:lnSpc>
            </a:pPr>
            <a:r>
              <a:rPr lang="en-US" sz="32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Presented by </a:t>
            </a:r>
            <a:r>
              <a:rPr lang="en-US" sz="3200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Jaivik</a:t>
            </a:r>
            <a:r>
              <a:rPr lang="en-US" sz="32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J. </a:t>
            </a:r>
            <a:r>
              <a:rPr lang="en-US" sz="3200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Rathod</a:t>
            </a:r>
            <a:endParaRPr lang="en-US" sz="32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>
              <a:lnSpc>
                <a:spcPts val="5379"/>
              </a:lnSpc>
            </a:pPr>
            <a:endParaRPr lang="en-US" sz="32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505200" y="1795549"/>
            <a:ext cx="11996139" cy="52940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791" lvl="1" indent="0" algn="ctr">
              <a:lnSpc>
                <a:spcPts val="4128"/>
              </a:lnSpc>
              <a:buNone/>
            </a:pPr>
            <a:endParaRPr lang="en-US" sz="4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marL="101791" lvl="1" indent="0" algn="ctr">
              <a:lnSpc>
                <a:spcPts val="4128"/>
              </a:lnSpc>
              <a:buNone/>
            </a:pPr>
            <a:r>
              <a:rPr lang="en-US" sz="4400" b="1" dirty="0" smtClean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</a:rPr>
              <a:t> </a:t>
            </a:r>
            <a:r>
              <a:rPr lang="en-US" sz="4400" b="1" dirty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SEE-U : </a:t>
            </a:r>
            <a:r>
              <a:rPr lang="en-US" sz="4400" b="1" dirty="0" smtClean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“REAL-TIME </a:t>
            </a:r>
            <a:r>
              <a:rPr lang="en-US" sz="4400" b="1" dirty="0" smtClean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OBJECT</a:t>
            </a:r>
          </a:p>
          <a:p>
            <a:pPr marL="101791" lvl="1" indent="0" algn="ctr">
              <a:lnSpc>
                <a:spcPts val="4128"/>
              </a:lnSpc>
              <a:buNone/>
            </a:pPr>
            <a:r>
              <a:rPr lang="en-US" sz="4400" b="1" dirty="0" smtClean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4400" b="1" dirty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DETECTION AND DISTANCE </a:t>
            </a:r>
            <a:endParaRPr lang="en-US" sz="4400" b="1" dirty="0" smtClean="0">
              <a:solidFill>
                <a:srgbClr val="007D9C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Open Sauce" panose="020B0604020202020204" charset="0"/>
              <a:ea typeface="Open Sauce Bold"/>
              <a:cs typeface="Open Sauce Bold"/>
              <a:sym typeface="Open Sauce Bold"/>
            </a:endParaRPr>
          </a:p>
          <a:p>
            <a:pPr marL="101791" lvl="1" indent="0" algn="ctr">
              <a:lnSpc>
                <a:spcPts val="4128"/>
              </a:lnSpc>
              <a:buNone/>
            </a:pPr>
            <a:r>
              <a:rPr lang="en-US" sz="4400" b="1" dirty="0" smtClean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ESTIMATION </a:t>
            </a:r>
            <a:r>
              <a:rPr lang="en-US" sz="4400" b="1" dirty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APP FOR </a:t>
            </a:r>
            <a:r>
              <a:rPr lang="en-US" sz="4400" b="1" dirty="0" smtClean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ASSISTING</a:t>
            </a:r>
          </a:p>
          <a:p>
            <a:pPr marL="101791" lvl="1" indent="0" algn="ctr">
              <a:lnSpc>
                <a:spcPts val="4128"/>
              </a:lnSpc>
              <a:buNone/>
            </a:pPr>
            <a:r>
              <a:rPr lang="en-US" sz="4400" b="1" dirty="0" smtClean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4400" b="1" dirty="0">
                <a:solidFill>
                  <a:srgbClr val="007D9C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THE VISUALLY IMPAIRED”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5291" y="1672530"/>
            <a:ext cx="10961264" cy="950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6999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MODULE 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61431" y="3702889"/>
            <a:ext cx="8365138" cy="530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1794" lvl="1" indent="-435897" algn="l">
              <a:lnSpc>
                <a:spcPts val="4643"/>
              </a:lnSpc>
              <a:buAutoNum type="arabicPeriod"/>
            </a:pPr>
            <a:r>
              <a:rPr lang="en-US" sz="4037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Object Detection Module</a:t>
            </a:r>
          </a:p>
          <a:p>
            <a:pPr algn="l">
              <a:lnSpc>
                <a:spcPts val="4643"/>
              </a:lnSpc>
            </a:pPr>
            <a:r>
              <a:rPr lang="en-US" sz="4037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l">
              <a:lnSpc>
                <a:spcPts val="4643"/>
              </a:lnSpc>
            </a:pPr>
            <a:r>
              <a:rPr lang="en-US" sz="4037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  2. Depth Estimation Module</a:t>
            </a:r>
          </a:p>
          <a:p>
            <a:pPr algn="l">
              <a:lnSpc>
                <a:spcPts val="4643"/>
              </a:lnSpc>
            </a:pPr>
            <a:endParaRPr lang="en-US" sz="4037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643"/>
              </a:lnSpc>
            </a:pPr>
            <a:r>
              <a:rPr lang="en-US" sz="4037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  3. Distance Calculation Module</a:t>
            </a:r>
          </a:p>
          <a:p>
            <a:pPr algn="l">
              <a:lnSpc>
                <a:spcPts val="4643"/>
              </a:lnSpc>
            </a:pPr>
            <a:endParaRPr lang="en-US" sz="4037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643"/>
              </a:lnSpc>
            </a:pPr>
            <a:r>
              <a:rPr lang="en-US" sz="4037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  4. </a:t>
            </a:r>
            <a:r>
              <a:rPr lang="en-US" sz="4037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LLM Response </a:t>
            </a:r>
            <a:r>
              <a:rPr lang="en-US" sz="4037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Module</a:t>
            </a:r>
          </a:p>
          <a:p>
            <a:pPr algn="l">
              <a:lnSpc>
                <a:spcPts val="4643"/>
              </a:lnSpc>
            </a:pPr>
            <a:endParaRPr lang="en-US" sz="4037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643"/>
              </a:lnSpc>
            </a:pPr>
            <a:r>
              <a:rPr lang="en-US" sz="4037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  5. Feedback Module</a:t>
            </a:r>
          </a:p>
        </p:txBody>
      </p:sp>
    </p:spTree>
    <p:extLst>
      <p:ext uri="{BB962C8B-B14F-4D97-AF65-F5344CB8AC3E}">
        <p14:creationId xmlns:p14="http://schemas.microsoft.com/office/powerpoint/2010/main" val="37319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408286" y="627639"/>
            <a:ext cx="1070571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OBJECT DETECTION MODULE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2521" y="2013868"/>
            <a:ext cx="13277422" cy="7886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Purpose : To detect objects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real-time.</a:t>
            </a: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Technology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YOLOv8 (custom-trained besttrain.pt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)</a:t>
            </a: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Process Flow :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Camera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→ Frame Capture → Preprocess (</a:t>
            </a:r>
            <a:r>
              <a:rPr lang="en-U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OpenCV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) → YOLO Inference → Filter (</a:t>
            </a:r>
            <a:r>
              <a:rPr lang="en-U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conf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&gt; 0.3) → Output Bounding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Boxes.</a:t>
            </a:r>
          </a:p>
          <a:p>
            <a:pPr marL="845049" lvl="2">
              <a:lnSpc>
                <a:spcPts val="4131"/>
              </a:lnSpc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Key parameters :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 err="1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Conf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= 0.3 : Confidence threshold(tuned for precision)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 err="1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Iou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=0.5 : Non-max suppression to merge overlaps</a:t>
            </a: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Performance :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92% mAP@0.5 on custom dataset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105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408286" y="627639"/>
            <a:ext cx="10705715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Table of Detected Object </a:t>
            </a:r>
            <a:endParaRPr lang="en-US" sz="5000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86793"/>
              </p:ext>
            </p:extLst>
          </p:nvPr>
        </p:nvGraphicFramePr>
        <p:xfrm>
          <a:off x="2895600" y="2247900"/>
          <a:ext cx="12200443" cy="644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43">
                  <a:extLst>
                    <a:ext uri="{9D8B030D-6E8A-4147-A177-3AD203B41FA5}">
                      <a16:colId xmlns:a16="http://schemas.microsoft.com/office/drawing/2014/main" val="12707306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95161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084703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37622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37944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897335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218981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6452683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63899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 dirty="0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skateboard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surfboard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backpack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251809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 dirty="0"/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microwave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umbrella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dining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wine glass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346658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/>
                        <a:t>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kite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hot 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bowl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tennis racket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traffic light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371735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/>
                        <a:t>laptop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airplane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chair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potted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sandwich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97027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/>
                        <a:t>scissors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giraffe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pizza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zebra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stop 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821451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bottle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refrigerator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sports ball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288560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/>
                        <a:t>teddy bear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cell 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elephant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handbag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fire hydrant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0279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/>
                        <a:t>horse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snowboard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baseball bat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motorcycle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knife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broccoli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671958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/>
                        <a:t>frisbee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donut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kite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dining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baseball glove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toothbrush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48992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IN" dirty="0"/>
                        <a:t>vase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suitcase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airplane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930493"/>
                  </a:ext>
                </a:extLst>
              </a:tr>
              <a:tr h="552805">
                <a:tc>
                  <a:txBody>
                    <a:bodyPr/>
                    <a:lstStyle/>
                    <a:p>
                      <a:r>
                        <a:rPr lang="en-US" dirty="0" smtClean="0"/>
                        <a:t>speaker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07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05341" y="625825"/>
            <a:ext cx="1070571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DEPTH ESTIMATION MODULE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4061" y="2055379"/>
            <a:ext cx="12439222" cy="7360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Purpose :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o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generate depth maps and estimate the relative distance of objects from the camera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Technology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MiDaS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(</a:t>
            </a:r>
            <a:r>
              <a:rPr lang="en-U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PyTorch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)</a:t>
            </a: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Process Flow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RGB Frame → </a:t>
            </a:r>
            <a:r>
              <a:rPr lang="en-U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MiDaS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Small Transform → Depth Map → Crop to Bounding Box → Avg. Depth per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Object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Calibration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CALIBRATION_FACTOR =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114</a:t>
            </a:r>
          </a:p>
          <a:p>
            <a:pPr marL="845049" lvl="2">
              <a:lnSpc>
                <a:spcPts val="4131"/>
              </a:lnSpc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31"/>
              </a:lnSpc>
            </a:pP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408286" y="721879"/>
            <a:ext cx="10705715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DISTANCE CALCULATION MODULE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2778" y="2516045"/>
            <a:ext cx="11880505" cy="6835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Purpose : To calculate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the actual distance of objects using the pinhole camera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formula.</a:t>
            </a: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Formula : 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distance = CALIBRATION_FACTOR / </a:t>
            </a:r>
            <a:r>
              <a:rPr lang="en-U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avg_depth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 </a:t>
            </a: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Where </a:t>
            </a:r>
            <a:r>
              <a:rPr lang="en-U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avg_depth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is from </a:t>
            </a:r>
            <a:r>
              <a:rPr lang="en-US" sz="3592" dirty="0" err="1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MiDaS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845049" lvl="2">
              <a:lnSpc>
                <a:spcPts val="4131"/>
              </a:lnSpc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Integration : 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s-E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Combines YOLO </a:t>
            </a:r>
            <a:r>
              <a:rPr lang="es-E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bbox</a:t>
            </a:r>
            <a:r>
              <a:rPr lang="es-E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+ </a:t>
            </a:r>
            <a:r>
              <a:rPr lang="es-E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MiDaS</a:t>
            </a:r>
            <a:r>
              <a:rPr lang="es-E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s-ES" sz="3592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depth</a:t>
            </a:r>
            <a:r>
              <a:rPr lang="es-E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s-ES" sz="3592" dirty="0" err="1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map</a:t>
            </a:r>
            <a:r>
              <a:rPr lang="es-E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Output : {“object” : “chair”, “distance”: 0.26}.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Accuracy: ±0.3m error within 5m range.</a:t>
            </a:r>
          </a:p>
          <a:p>
            <a:pPr algn="l">
              <a:lnSpc>
                <a:spcPts val="4131"/>
              </a:lnSpc>
            </a:pP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99667" y="1638300"/>
            <a:ext cx="13163037" cy="8412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Purpose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To make the two way communication.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It will get the detected object details and response according to the query asked by the user.</a:t>
            </a: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Technology : LLaVA-1.5-7B</a:t>
            </a: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Input :</a:t>
            </a: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31"/>
              </a:lnSpc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31"/>
              </a:lnSpc>
            </a:pP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Prompt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Engineering:</a:t>
            </a: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System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role: "You are a vision assistant...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….the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detected objects and distances.."</a:t>
            </a: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Output : 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“A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chair is 2.5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meter away from you”</a:t>
            </a: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415543" y="658482"/>
            <a:ext cx="10705715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LLM RESPONSE </a:t>
            </a:r>
            <a:r>
              <a:rPr lang="en-US" sz="50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MODULE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5152103"/>
            <a:ext cx="4801915" cy="1551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345696" y="1377130"/>
            <a:ext cx="1070571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FEEDBACK MODULE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62778" y="2822257"/>
            <a:ext cx="10951357" cy="736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Purpose :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Provide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auditory feedback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based on object detection and distance 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estimation of which is responded by LLM.</a:t>
            </a: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Components</a:t>
            </a: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sv-SE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TTS</a:t>
            </a:r>
            <a:r>
              <a:rPr lang="sv-SE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XTTS-v2 </a:t>
            </a:r>
            <a:r>
              <a:rPr lang="sv-SE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via FastAPI(/text_to_speech)</a:t>
            </a:r>
          </a:p>
          <a:p>
            <a:pPr marL="1416549" lvl="2" indent="-571500">
              <a:lnSpc>
                <a:spcPts val="4131"/>
              </a:lnSpc>
              <a:buFont typeface="Courier New" panose="02070309020205020404" pitchFamily="49" charset="0"/>
              <a:buChar char="o"/>
            </a:pPr>
            <a:r>
              <a:rPr lang="sv-SE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Wake Word: Porcupine SDK ("Jarvis") → Activates STT. </a:t>
            </a: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31"/>
              </a:lnSpc>
            </a:pP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Key Features: </a:t>
            </a: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1232897" lvl="2" indent="-387848">
              <a:lnSpc>
                <a:spcPts val="4131"/>
              </a:lnSpc>
              <a:buFont typeface="Arial"/>
              <a:buChar char="•"/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Announce 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the object name and its distance (e.g., “The chair is 5m away”).</a:t>
            </a:r>
          </a:p>
          <a:p>
            <a:pPr algn="l">
              <a:lnSpc>
                <a:spcPts val="4131"/>
              </a:lnSpc>
            </a:pP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31"/>
              </a:lnSpc>
            </a:pPr>
            <a:endParaRPr lang="en-US" sz="35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408286" y="627639"/>
            <a:ext cx="10705715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Flow Chart</a:t>
            </a:r>
            <a:endParaRPr lang="en-US" sz="5000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63" y="1540885"/>
            <a:ext cx="8080559" cy="83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190500"/>
            <a:ext cx="10961264" cy="124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8000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Implementation</a:t>
            </a:r>
            <a:endParaRPr lang="en-US" sz="8000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5" descr="C:\Users\jaivi\AppData\Local\Packages\5319275A.WhatsAppDesktop_cv1g1gvanyjgm\TempState\90CB3ED89C2F43D306361DF547BFD25D\WhatsApp Image 2025-04-01 at 15.39.03_a6a20390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86" y="2440533"/>
            <a:ext cx="4333962" cy="651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jaivi\AppData\Local\Packages\5319275A.WhatsAppDesktop_cv1g1gvanyjgm\TempState\3F7DF51FD92A282D6080AD4FE333EB1A\WhatsApp Image 2025-04-01 at 15.39.03_7c55aa74.jp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242" y="2440533"/>
            <a:ext cx="4141416" cy="6513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0"/>
          <p:cNvSpPr txBox="1"/>
          <p:nvPr/>
        </p:nvSpPr>
        <p:spPr>
          <a:xfrm>
            <a:off x="3730171" y="9258300"/>
            <a:ext cx="4611914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000" dirty="0" smtClean="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Laptop Detected</a:t>
            </a:r>
            <a:endParaRPr lang="en-US" sz="3000" dirty="0">
              <a:solidFill>
                <a:srgbClr val="007D9C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11506200" y="9258299"/>
            <a:ext cx="4611914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000" dirty="0" smtClean="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Bottle Detected</a:t>
            </a:r>
            <a:endParaRPr lang="en-US" sz="3000" dirty="0">
              <a:solidFill>
                <a:srgbClr val="007D9C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190500"/>
            <a:ext cx="10961264" cy="124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8000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Implementation</a:t>
            </a:r>
            <a:endParaRPr lang="en-US" sz="8000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9" name="Picture 18" descr="D:\Sem 8\Jaivik\Sem 8\Reports\detect laptop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71" y="2440533"/>
            <a:ext cx="3787724" cy="651380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0"/>
          <p:cNvSpPr txBox="1"/>
          <p:nvPr/>
        </p:nvSpPr>
        <p:spPr>
          <a:xfrm>
            <a:off x="3677557" y="9240921"/>
            <a:ext cx="4611914" cy="530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000" dirty="0" smtClean="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Query is asked</a:t>
            </a:r>
            <a:endParaRPr lang="en-US" sz="3000" dirty="0">
              <a:solidFill>
                <a:srgbClr val="007D9C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85" y="2823040"/>
            <a:ext cx="7995936" cy="5636951"/>
          </a:xfrm>
          <a:prstGeom prst="rect">
            <a:avLst/>
          </a:prstGeom>
        </p:spPr>
      </p:pic>
      <p:sp>
        <p:nvSpPr>
          <p:cNvPr id="21" name="TextBox 10"/>
          <p:cNvSpPr txBox="1"/>
          <p:nvPr/>
        </p:nvSpPr>
        <p:spPr>
          <a:xfrm>
            <a:off x="10055679" y="8564550"/>
            <a:ext cx="4611914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000" dirty="0" smtClean="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This is the response we get from LLM</a:t>
            </a:r>
            <a:endParaRPr lang="en-US" sz="3000" dirty="0">
              <a:solidFill>
                <a:srgbClr val="007D9C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  <p:extLst>
      <p:ext uri="{BB962C8B-B14F-4D97-AF65-F5344CB8AC3E}">
        <p14:creationId xmlns:p14="http://schemas.microsoft.com/office/powerpoint/2010/main" val="8770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3368" y="1388629"/>
            <a:ext cx="10961264" cy="81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PROJECT DEFINITION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88327" y="2891620"/>
            <a:ext cx="7350130" cy="5226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5082" lvl="1" indent="-387541" algn="just">
              <a:lnSpc>
                <a:spcPts val="4128"/>
              </a:lnSpc>
              <a:buFont typeface="Arial"/>
              <a:buChar char="•"/>
            </a:pPr>
            <a:endParaRPr lang="en-US" sz="3590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082" lvl="1" indent="-387541" algn="just">
              <a:lnSpc>
                <a:spcPts val="4128"/>
              </a:lnSpc>
              <a:buFont typeface="Arial"/>
              <a:buChar char="•"/>
            </a:pPr>
            <a:r>
              <a:rPr lang="en-US" sz="3400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Develop </a:t>
            </a:r>
            <a:r>
              <a:rPr lang="en-US" sz="34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 smartphone app that uses AI to detect objects, estimate distances, and assist users through auditory </a:t>
            </a:r>
            <a:r>
              <a:rPr lang="en-US" sz="3400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feedback</a:t>
            </a:r>
            <a:r>
              <a:rPr lang="en-US" sz="34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. </a:t>
            </a:r>
            <a:endParaRPr lang="en-US" sz="3400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75082" lvl="1" indent="-387541" algn="just">
              <a:lnSpc>
                <a:spcPts val="4128"/>
              </a:lnSpc>
              <a:buFont typeface="Arial"/>
              <a:buChar char="•"/>
            </a:pPr>
            <a:r>
              <a:rPr lang="en-US" sz="3400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sz="34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app </a:t>
            </a:r>
            <a:r>
              <a:rPr lang="en-US" sz="3400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also </a:t>
            </a:r>
            <a:r>
              <a:rPr lang="en-US" sz="34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include a two-way communication so user can ask question also.</a:t>
            </a:r>
          </a:p>
          <a:p>
            <a:pPr marL="775082" lvl="1" indent="-387541">
              <a:lnSpc>
                <a:spcPts val="4128"/>
              </a:lnSpc>
              <a:buFont typeface="Arial"/>
              <a:buChar char="•"/>
            </a:pPr>
            <a:endParaRPr lang="en-US" sz="34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507" y="2891620"/>
            <a:ext cx="5865415" cy="586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88549" y="-77250"/>
            <a:ext cx="10961264" cy="1157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5000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Object Detection Limitation</a:t>
            </a:r>
            <a:endParaRPr lang="en-US" sz="5000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59174" y="-823103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0"/>
          <p:cNvSpPr txBox="1"/>
          <p:nvPr/>
        </p:nvSpPr>
        <p:spPr>
          <a:xfrm>
            <a:off x="2717793" y="1276473"/>
            <a:ext cx="13160837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000" dirty="0" smtClean="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 1</a:t>
            </a:r>
            <a:r>
              <a:rPr lang="en-US" sz="3000" baseline="30000" dirty="0" smtClean="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</a:t>
            </a:r>
            <a:r>
              <a:rPr lang="en-US" sz="3000" dirty="0" smtClean="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picture we can see that there is piano but my app is not detecting it. In 2</a:t>
            </a:r>
            <a:r>
              <a:rPr lang="en-US" sz="3000" baseline="30000" dirty="0" smtClean="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nd</a:t>
            </a:r>
            <a:r>
              <a:rPr lang="en-US" sz="3000" dirty="0" smtClean="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picture we can see that it is detecting clock but it is actually a watch </a:t>
            </a:r>
            <a:endParaRPr lang="en-US" sz="3000" dirty="0">
              <a:solidFill>
                <a:srgbClr val="007D9C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42607"/>
            <a:ext cx="4313699" cy="6922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242607"/>
            <a:ext cx="4772211" cy="69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3368" y="2952667"/>
            <a:ext cx="10961264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79331" y="4882643"/>
            <a:ext cx="10929338" cy="31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1"/>
              </a:lnSpc>
            </a:pPr>
            <a:r>
              <a:rPr lang="en-US" sz="3592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My project </a:t>
            </a:r>
            <a:r>
              <a:rPr lang="en-US" sz="3592" dirty="0" err="1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SeeU</a:t>
            </a:r>
            <a:r>
              <a:rPr lang="en-US" sz="35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An Object Detection and Distance Estimation App for Assisting Visually Impaired Individuals successfully demonstrates the integration of deep learning, computer vision, and speech synthesis to provide real-time environmental feedback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15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345696" y="1377130"/>
            <a:ext cx="10705715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FUTURE WORK</a:t>
            </a:r>
            <a:endParaRPr lang="en-US" sz="5000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562778" y="2822257"/>
            <a:ext cx="10951357" cy="641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51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D9C"/>
                </a:solidFill>
                <a:latin typeface="Open Sauce" panose="020B0604020202020204" charset="0"/>
                <a:ea typeface="Open Sauce Heavy"/>
                <a:cs typeface="Open Sauce Heavy"/>
                <a:sym typeface="Open Sauce Heavy"/>
              </a:rPr>
              <a:t>Contextual </a:t>
            </a:r>
            <a:r>
              <a:rPr lang="en-US" sz="3200" dirty="0">
                <a:solidFill>
                  <a:srgbClr val="007D9C"/>
                </a:solidFill>
                <a:latin typeface="Open Sauce" panose="020B0604020202020204" charset="0"/>
                <a:ea typeface="Open Sauce Heavy"/>
                <a:cs typeface="Open Sauce Heavy"/>
                <a:sym typeface="Open Sauce Heavy"/>
              </a:rPr>
              <a:t>Awareness: Use LLM fine-tuning to describe object relationships (e.g., "Chair blocking the door").</a:t>
            </a:r>
          </a:p>
          <a:p>
            <a:pPr marL="457200" indent="-457200">
              <a:lnSpc>
                <a:spcPts val="5100"/>
              </a:lnSpc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7D9C"/>
              </a:solidFill>
              <a:latin typeface="Open Sauce" panose="020B0604020202020204" charset="0"/>
              <a:ea typeface="Open Sauce Heavy"/>
              <a:cs typeface="Open Sauce Heavy"/>
              <a:sym typeface="Open Sauce Heavy"/>
            </a:endParaRPr>
          </a:p>
          <a:p>
            <a:pPr marL="457200" indent="-457200">
              <a:lnSpc>
                <a:spcPts val="51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D9C"/>
                </a:solidFill>
                <a:latin typeface="Open Sauce" panose="020B0604020202020204" charset="0"/>
                <a:ea typeface="Open Sauce Heavy"/>
                <a:cs typeface="Open Sauce Heavy"/>
                <a:sym typeface="Open Sauce Heavy"/>
              </a:rPr>
              <a:t>Add </a:t>
            </a:r>
            <a:r>
              <a:rPr lang="en-US" sz="3200" dirty="0">
                <a:solidFill>
                  <a:srgbClr val="007D9C"/>
                </a:solidFill>
                <a:latin typeface="Open Sauce" panose="020B0604020202020204" charset="0"/>
                <a:ea typeface="Open Sauce Heavy"/>
                <a:cs typeface="Open Sauce Heavy"/>
                <a:sym typeface="Open Sauce Heavy"/>
              </a:rPr>
              <a:t>other languages TTS support to serve regional users.	</a:t>
            </a:r>
          </a:p>
          <a:p>
            <a:pPr marL="457200" indent="-457200">
              <a:lnSpc>
                <a:spcPts val="5100"/>
              </a:lnSpc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7D9C"/>
              </a:solidFill>
              <a:latin typeface="Open Sauce" panose="020B0604020202020204" charset="0"/>
              <a:ea typeface="Open Sauce Heavy"/>
              <a:cs typeface="Open Sauce Heavy"/>
              <a:sym typeface="Open Sauce Heavy"/>
            </a:endParaRPr>
          </a:p>
          <a:p>
            <a:pPr marL="457200" indent="-457200">
              <a:lnSpc>
                <a:spcPts val="51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D9C"/>
                </a:solidFill>
                <a:latin typeface="Open Sauce" panose="020B0604020202020204" charset="0"/>
                <a:ea typeface="Open Sauce Heavy"/>
                <a:cs typeface="Open Sauce Heavy"/>
                <a:sym typeface="Open Sauce Heavy"/>
              </a:rPr>
              <a:t>Integrate </a:t>
            </a:r>
            <a:r>
              <a:rPr lang="en-US" sz="3200" dirty="0" err="1">
                <a:solidFill>
                  <a:srgbClr val="007D9C"/>
                </a:solidFill>
                <a:latin typeface="Open Sauce" panose="020B0604020202020204" charset="0"/>
                <a:ea typeface="Open Sauce Heavy"/>
                <a:cs typeface="Open Sauce Heavy"/>
                <a:sym typeface="Open Sauce Heavy"/>
              </a:rPr>
              <a:t>RNNoise</a:t>
            </a:r>
            <a:r>
              <a:rPr lang="en-US" sz="3200" dirty="0">
                <a:solidFill>
                  <a:srgbClr val="007D9C"/>
                </a:solidFill>
                <a:latin typeface="Open Sauce" panose="020B0604020202020204" charset="0"/>
                <a:ea typeface="Open Sauce Heavy"/>
                <a:cs typeface="Open Sauce Heavy"/>
                <a:sym typeface="Open Sauce Heavy"/>
              </a:rPr>
              <a:t> to improve wake-word accuracy in noisy environments.</a:t>
            </a:r>
            <a:endParaRPr lang="en-US" sz="3592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7D9C"/>
              </a:solidFill>
              <a:latin typeface="Open Sauce" panose="020B0604020202020204" charset="0"/>
              <a:ea typeface="Open Sauce"/>
              <a:cs typeface="Open Sauce"/>
              <a:sym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13492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959854" y="3422440"/>
            <a:ext cx="10368293" cy="368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85"/>
              </a:lnSpc>
            </a:pPr>
            <a:r>
              <a:rPr lang="en-US" sz="13907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</a:t>
            </a:r>
          </a:p>
          <a:p>
            <a:pPr algn="ctr">
              <a:lnSpc>
                <a:spcPts val="14185"/>
              </a:lnSpc>
            </a:pPr>
            <a:r>
              <a:rPr lang="en-US" sz="13907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3368" y="1241944"/>
            <a:ext cx="10961264" cy="81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OBJECTIVE &amp; TECHNOLOGY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73788" y="2510979"/>
            <a:ext cx="11898441" cy="6732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Objective: To create an AI-powered app that enables visually impaired individuals to navigate their surroundings more safely and confidently.</a:t>
            </a:r>
          </a:p>
          <a:p>
            <a:pPr algn="l">
              <a:lnSpc>
                <a:spcPts val="3514"/>
              </a:lnSpc>
            </a:pPr>
            <a:endParaRPr lang="en-US" sz="3056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514"/>
              </a:lnSpc>
            </a:pP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Key Features:</a:t>
            </a:r>
          </a:p>
          <a:p>
            <a:pPr marL="659826" lvl="1" indent="-329913" algn="l">
              <a:lnSpc>
                <a:spcPts val="3514"/>
              </a:lnSpc>
              <a:buFont typeface="Arial"/>
              <a:buChar char="•"/>
            </a:pP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Real-time object detection.</a:t>
            </a:r>
          </a:p>
          <a:p>
            <a:pPr marL="659826" lvl="1" indent="-329913" algn="l">
              <a:lnSpc>
                <a:spcPts val="3514"/>
              </a:lnSpc>
              <a:buFont typeface="Arial"/>
              <a:buChar char="•"/>
            </a:pPr>
            <a:r>
              <a:rPr lang="en-US" sz="3056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Distance </a:t>
            </a: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estimation</a:t>
            </a:r>
            <a:r>
              <a:rPr lang="en-US" sz="3056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659826" lvl="1" indent="-329913" algn="l">
              <a:lnSpc>
                <a:spcPts val="3514"/>
              </a:lnSpc>
              <a:buFont typeface="Arial"/>
              <a:buChar char="•"/>
            </a:pPr>
            <a:r>
              <a:rPr lang="en-US" sz="3056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LLM response.</a:t>
            </a:r>
            <a:endParaRPr lang="en-US" sz="3056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59826" lvl="1" indent="-329913" algn="l">
              <a:lnSpc>
                <a:spcPts val="3514"/>
              </a:lnSpc>
              <a:buFont typeface="Arial"/>
              <a:buChar char="•"/>
            </a:pP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Feedback via </a:t>
            </a:r>
            <a:r>
              <a:rPr lang="en-US" sz="3056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audio. </a:t>
            </a:r>
            <a:endParaRPr lang="en-US" sz="3060" dirty="0" smtClean="0">
              <a:solidFill>
                <a:srgbClr val="2D94AF"/>
              </a:solidFill>
              <a:latin typeface="Open Sauce" panose="020B0604020202020204" charset="0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514"/>
              </a:lnSpc>
            </a:pPr>
            <a:endParaRPr lang="en-US" sz="3056" dirty="0" smtClean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514"/>
              </a:lnSpc>
            </a:pPr>
            <a:r>
              <a:rPr lang="en-US" sz="3056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Technology Stack:</a:t>
            </a:r>
          </a:p>
          <a:p>
            <a:pPr marL="659826" lvl="1" indent="-329913" algn="l">
              <a:lnSpc>
                <a:spcPts val="3514"/>
              </a:lnSpc>
              <a:buFont typeface="Arial"/>
              <a:buChar char="•"/>
            </a:pPr>
            <a:r>
              <a:rPr lang="en-US" sz="3056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AI </a:t>
            </a: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Models: </a:t>
            </a:r>
            <a:r>
              <a:rPr lang="en-US" sz="3056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YOLOv8 for </a:t>
            </a: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object detection, </a:t>
            </a:r>
            <a:r>
              <a:rPr lang="en-US" sz="3056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MiDaS</a:t>
            </a: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for depth estimation.</a:t>
            </a:r>
          </a:p>
          <a:p>
            <a:pPr marL="659826" lvl="1" indent="-329913" algn="l">
              <a:lnSpc>
                <a:spcPts val="3514"/>
              </a:lnSpc>
              <a:buFont typeface="Arial"/>
              <a:buChar char="•"/>
            </a:pP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Programming Languages: </a:t>
            </a:r>
            <a:r>
              <a:rPr lang="en-US" sz="3056" dirty="0" err="1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Python,Dart</a:t>
            </a:r>
            <a:endParaRPr lang="en-US" sz="3056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59826" lvl="1" indent="-329913" algn="l">
              <a:lnSpc>
                <a:spcPts val="3514"/>
              </a:lnSpc>
              <a:buFont typeface="Arial"/>
              <a:buChar char="•"/>
            </a:pP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Frameworks: </a:t>
            </a:r>
            <a:r>
              <a:rPr lang="en-US" sz="3056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</a:t>
            </a:r>
            <a:r>
              <a:rPr lang="en-US" sz="3056" dirty="0" err="1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yTorch</a:t>
            </a:r>
            <a:r>
              <a:rPr lang="en-US" sz="3056" dirty="0" smtClean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056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OpenCV</a:t>
            </a:r>
            <a:r>
              <a:rPr lang="en-US" sz="3056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3368" y="1241944"/>
            <a:ext cx="10961264" cy="81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SCOPE</a:t>
            </a:r>
            <a:endParaRPr lang="en-US" sz="6000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73788" y="2510979"/>
            <a:ext cx="11898441" cy="7343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7D9C"/>
                </a:solidFill>
                <a:latin typeface="Open Sauce" panose="020B0604020202020204" charset="0"/>
              </a:rPr>
              <a:t>The scope of this project encompasses the development and implementation of a mobile application designed to assist visually impaired individuals through advanced object detection and distance estimation features.</a:t>
            </a:r>
          </a:p>
          <a:p>
            <a:pPr algn="l">
              <a:lnSpc>
                <a:spcPts val="3514"/>
              </a:lnSpc>
            </a:pPr>
            <a:endParaRPr lang="en-US" sz="3056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r>
              <a:rPr lang="en-US" sz="3200" dirty="0">
                <a:solidFill>
                  <a:srgbClr val="007D9C"/>
                </a:solidFill>
                <a:latin typeface="Open Sauce" panose="020B0604020202020204" charset="0"/>
              </a:rPr>
              <a:t>Key aspects within the scope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D9C"/>
                </a:solidFill>
                <a:latin typeface="Open Sauce" panose="020B0604020202020204" charset="0"/>
              </a:rPr>
              <a:t>Object Detection:</a:t>
            </a:r>
            <a:r>
              <a:rPr lang="en-US" sz="3200" dirty="0">
                <a:solidFill>
                  <a:srgbClr val="007D9C"/>
                </a:solidFill>
                <a:latin typeface="Open Sauce" panose="020B0604020202020204" charset="0"/>
              </a:rPr>
              <a:t> Integration of machine learning algorithms to accurately identify common objects in the user's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D9C"/>
                </a:solidFill>
                <a:latin typeface="Open Sauce" panose="020B0604020202020204" charset="0"/>
              </a:rPr>
              <a:t>Distance Estimation:</a:t>
            </a:r>
            <a:r>
              <a:rPr lang="en-US" sz="3200" dirty="0">
                <a:solidFill>
                  <a:srgbClr val="007D9C"/>
                </a:solidFill>
                <a:latin typeface="Open Sauce" panose="020B0604020202020204" charset="0"/>
              </a:rPr>
              <a:t> Utilizing depth perception technologies to estimate the distance between the user and detected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7D9C"/>
                </a:solidFill>
                <a:latin typeface="Open Sauce" panose="020B0604020202020204" charset="0"/>
              </a:rPr>
              <a:t>TTS </a:t>
            </a:r>
            <a:r>
              <a:rPr lang="en-US" sz="3200" b="1" dirty="0">
                <a:solidFill>
                  <a:srgbClr val="007D9C"/>
                </a:solidFill>
                <a:latin typeface="Open Sauce" panose="020B0604020202020204" charset="0"/>
              </a:rPr>
              <a:t>Feedback:</a:t>
            </a:r>
            <a:r>
              <a:rPr lang="en-US" sz="3200" dirty="0">
                <a:solidFill>
                  <a:srgbClr val="007D9C"/>
                </a:solidFill>
                <a:latin typeface="Open Sauce" panose="020B0604020202020204" charset="0"/>
              </a:rPr>
              <a:t> Implementation of a user-friendly interface that delivers auditory cues to inform users about nearby obstacles and objects.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81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1008332"/>
            <a:ext cx="10961264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6999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SRS- Use Case Diagram</a:t>
            </a:r>
            <a:endParaRPr lang="en-US" sz="6999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5" name="Picture 14" descr="C:\Users\jaivi\Downloads\Use case final.jp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73300"/>
            <a:ext cx="8668503" cy="76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6595" y="1080055"/>
            <a:ext cx="10961264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6999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SRS- E-R Diagram</a:t>
            </a:r>
            <a:endParaRPr lang="en-US" sz="6999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171700"/>
            <a:ext cx="10896600" cy="79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209800" y="3314700"/>
            <a:ext cx="10961264" cy="182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6999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SRS- </a:t>
            </a:r>
          </a:p>
          <a:p>
            <a:pPr algn="ctr">
              <a:lnSpc>
                <a:spcPts val="7139"/>
              </a:lnSpc>
            </a:pPr>
            <a:r>
              <a:rPr lang="en-US" sz="6999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Class Diagram</a:t>
            </a:r>
            <a:endParaRPr lang="en-US" sz="6999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1300"/>
            <a:ext cx="8621398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6595" y="1080055"/>
            <a:ext cx="10961264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6999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SRS- DFD Level 0</a:t>
            </a:r>
            <a:endParaRPr lang="en-US" sz="6999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92" y="3220914"/>
            <a:ext cx="11258470" cy="44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720313" y="3689435"/>
            <a:ext cx="10961264" cy="182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6999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SRS- </a:t>
            </a:r>
          </a:p>
          <a:p>
            <a:pPr algn="ctr">
              <a:lnSpc>
                <a:spcPts val="7139"/>
              </a:lnSpc>
            </a:pPr>
            <a:r>
              <a:rPr lang="en-US" sz="6999" b="1" dirty="0" smtClean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DFD Level 1</a:t>
            </a:r>
            <a:endParaRPr lang="en-US" sz="6999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07" y="419100"/>
            <a:ext cx="5711145" cy="91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830</Words>
  <Application>Microsoft Office PowerPoint</Application>
  <PresentationFormat>Custom</PresentationFormat>
  <Paragraphs>209</Paragraphs>
  <Slides>23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Open Sauce Bold</vt:lpstr>
      <vt:lpstr>Open Sauce Heavy</vt:lpstr>
      <vt:lpstr>Calibri</vt:lpstr>
      <vt:lpstr>Open Sauce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See-u : "Object Detection and Distance Estimation App for Assisting the Visually Impaired</dc:title>
  <dc:creator>Jaivik Rathod</dc:creator>
  <cp:lastModifiedBy>Jaivik Rathod</cp:lastModifiedBy>
  <cp:revision>37</cp:revision>
  <dcterms:created xsi:type="dcterms:W3CDTF">2006-08-16T00:00:00Z</dcterms:created>
  <dcterms:modified xsi:type="dcterms:W3CDTF">2025-07-11T09:40:26Z</dcterms:modified>
  <dc:identifier>DAGdFZAMYhk</dc:identifier>
</cp:coreProperties>
</file>