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753600" cy="7315200"/>
  <p:notesSz cx="6858000" cy="9144000"/>
  <p:embeddedFontLst>
    <p:embeddedFont>
      <p:font typeface="Barlow Bold" charset="1" panose="00000800000000000000"/>
      <p:regular r:id="rId11"/>
    </p:embeddedFont>
    <p:embeddedFont>
      <p:font typeface="Clear Sans" charset="1" panose="020B0503030202020304"/>
      <p:regular r:id="rId12"/>
    </p:embeddedFont>
    <p:embeddedFont>
      <p:font typeface="Clear Sans Bold" charset="1" panose="020B08030302020203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virtusconcrete.com.au/permeable-solutions/" TargetMode="External" Type="http://schemas.openxmlformats.org/officeDocument/2006/relationships/hyperlink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17933" y="731520"/>
            <a:ext cx="6297214" cy="7029820"/>
            <a:chOff x="0" y="0"/>
            <a:chExt cx="721194" cy="8050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785" y="0"/>
              <a:ext cx="707624" cy="805096"/>
            </a:xfrm>
            <a:custGeom>
              <a:avLst/>
              <a:gdLst/>
              <a:ahLst/>
              <a:cxnLst/>
              <a:rect r="r" b="b" t="t" l="l"/>
              <a:pathLst>
                <a:path h="805096" w="707624">
                  <a:moveTo>
                    <a:pt x="696127" y="438766"/>
                  </a:moveTo>
                  <a:lnTo>
                    <a:pt x="529491" y="768878"/>
                  </a:lnTo>
                  <a:cubicBezTo>
                    <a:pt x="518279" y="791089"/>
                    <a:pt x="495518" y="805096"/>
                    <a:pt x="470638" y="805096"/>
                  </a:cubicBezTo>
                  <a:lnTo>
                    <a:pt x="236986" y="805096"/>
                  </a:lnTo>
                  <a:cubicBezTo>
                    <a:pt x="212106" y="805096"/>
                    <a:pt x="189344" y="791089"/>
                    <a:pt x="178133" y="768878"/>
                  </a:cubicBezTo>
                  <a:lnTo>
                    <a:pt x="11497" y="438766"/>
                  </a:lnTo>
                  <a:cubicBezTo>
                    <a:pt x="0" y="415989"/>
                    <a:pt x="0" y="389107"/>
                    <a:pt x="11497" y="366330"/>
                  </a:cubicBezTo>
                  <a:lnTo>
                    <a:pt x="178133" y="36218"/>
                  </a:lnTo>
                  <a:cubicBezTo>
                    <a:pt x="189344" y="14007"/>
                    <a:pt x="212106" y="0"/>
                    <a:pt x="236986" y="0"/>
                  </a:cubicBezTo>
                  <a:lnTo>
                    <a:pt x="470638" y="0"/>
                  </a:lnTo>
                  <a:cubicBezTo>
                    <a:pt x="495518" y="0"/>
                    <a:pt x="518279" y="14007"/>
                    <a:pt x="529491" y="36218"/>
                  </a:cubicBezTo>
                  <a:lnTo>
                    <a:pt x="696127" y="366330"/>
                  </a:lnTo>
                  <a:cubicBezTo>
                    <a:pt x="707624" y="389107"/>
                    <a:pt x="707624" y="415989"/>
                    <a:pt x="696127" y="438766"/>
                  </a:cubicBezTo>
                  <a:close/>
                </a:path>
              </a:pathLst>
            </a:custGeom>
            <a:blipFill>
              <a:blip r:embed="rId2"/>
              <a:stretch>
                <a:fillRect l="-26470" t="0" r="-2647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5346616" y="-21524"/>
            <a:ext cx="4406984" cy="3325270"/>
          </a:xfrm>
          <a:custGeom>
            <a:avLst/>
            <a:gdLst/>
            <a:ahLst/>
            <a:cxnLst/>
            <a:rect r="r" b="b" t="t" l="l"/>
            <a:pathLst>
              <a:path h="3325270" w="4406984">
                <a:moveTo>
                  <a:pt x="4406984" y="0"/>
                </a:moveTo>
                <a:lnTo>
                  <a:pt x="0" y="0"/>
                </a:lnTo>
                <a:lnTo>
                  <a:pt x="0" y="3325270"/>
                </a:lnTo>
                <a:lnTo>
                  <a:pt x="4406984" y="3325270"/>
                </a:lnTo>
                <a:lnTo>
                  <a:pt x="440698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6573" y="373653"/>
            <a:ext cx="2177136" cy="715733"/>
          </a:xfrm>
          <a:custGeom>
            <a:avLst/>
            <a:gdLst/>
            <a:ahLst/>
            <a:cxnLst/>
            <a:rect r="r" b="b" t="t" l="l"/>
            <a:pathLst>
              <a:path h="715733" w="2177136">
                <a:moveTo>
                  <a:pt x="0" y="0"/>
                </a:moveTo>
                <a:lnTo>
                  <a:pt x="2177136" y="0"/>
                </a:lnTo>
                <a:lnTo>
                  <a:pt x="2177136" y="715734"/>
                </a:lnTo>
                <a:lnTo>
                  <a:pt x="0" y="7157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6573" y="2461578"/>
            <a:ext cx="5120043" cy="193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4"/>
              </a:lnSpc>
            </a:pPr>
            <a:r>
              <a:rPr lang="en-US" sz="3499" b="true">
                <a:solidFill>
                  <a:srgbClr val="325A34"/>
                </a:solidFill>
                <a:latin typeface="Barlow Bold"/>
                <a:ea typeface="Barlow Bold"/>
                <a:cs typeface="Barlow Bold"/>
                <a:sym typeface="Barlow Bold"/>
              </a:rPr>
              <a:t>ECO-FRIENDLY &amp; DURABLE: THE BENEFITS OF PERMEABLE CONCRETE PAVERS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484" y="5423402"/>
            <a:ext cx="3859250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>
                <a:solidFill>
                  <a:srgbClr val="325A34"/>
                </a:solidFill>
                <a:latin typeface="Clear Sans"/>
                <a:ea typeface="Clear Sans"/>
                <a:cs typeface="Clear Sans"/>
                <a:sym typeface="Clear Sans"/>
              </a:rPr>
              <a:t>Sustainable Solutions for Modern Infrastructure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239244" y="4423201"/>
            <a:ext cx="1514356" cy="2891999"/>
          </a:xfrm>
          <a:custGeom>
            <a:avLst/>
            <a:gdLst/>
            <a:ahLst/>
            <a:cxnLst/>
            <a:rect r="r" b="b" t="t" l="l"/>
            <a:pathLst>
              <a:path h="2891999" w="1514356">
                <a:moveTo>
                  <a:pt x="1514356" y="0"/>
                </a:moveTo>
                <a:lnTo>
                  <a:pt x="0" y="0"/>
                </a:lnTo>
                <a:lnTo>
                  <a:pt x="0" y="2891999"/>
                </a:lnTo>
                <a:lnTo>
                  <a:pt x="1514356" y="2891999"/>
                </a:lnTo>
                <a:lnTo>
                  <a:pt x="15143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8338" y="1501349"/>
            <a:ext cx="7986374" cy="96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5"/>
              </a:lnSpc>
            </a:pPr>
            <a:r>
              <a:rPr lang="en-US" sz="3500" b="true">
                <a:solidFill>
                  <a:srgbClr val="325A34"/>
                </a:solidFill>
                <a:latin typeface="Barlow Bold"/>
                <a:ea typeface="Barlow Bold"/>
                <a:cs typeface="Barlow Bold"/>
                <a:sym typeface="Barlow Bold"/>
              </a:rPr>
              <a:t>INTRODUCTION TO PERMEABLE CONCRETE PAVERS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2693244"/>
            <a:ext cx="633545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54545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What Are Permeable Concrete Pavers?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28401" y="1092040"/>
            <a:ext cx="607460" cy="42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2"/>
              </a:lnSpc>
            </a:pPr>
            <a:r>
              <a:rPr lang="en-US" sz="2609" b="true">
                <a:solidFill>
                  <a:srgbClr val="F5F5F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38811" y="2040983"/>
            <a:ext cx="607460" cy="42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2"/>
              </a:lnSpc>
            </a:pPr>
            <a:r>
              <a:rPr lang="en-US" sz="2609" b="true">
                <a:solidFill>
                  <a:srgbClr val="F5F5F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05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42325" y="2965473"/>
            <a:ext cx="607460" cy="42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2"/>
              </a:lnSpc>
            </a:pPr>
            <a:r>
              <a:rPr lang="en-US" sz="2609" b="true">
                <a:solidFill>
                  <a:srgbClr val="F5F5F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06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8338" y="3362293"/>
            <a:ext cx="843374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545454"/>
                </a:solidFill>
                <a:latin typeface="Clear Sans"/>
                <a:ea typeface="Clear Sans"/>
                <a:cs typeface="Clear Sans"/>
                <a:sym typeface="Clear Sans"/>
              </a:rPr>
              <a:t>Specially designed pavers that allow water to pass through them.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8338" y="3886571"/>
            <a:ext cx="904334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545454"/>
                </a:solidFill>
                <a:latin typeface="Clear Sans"/>
                <a:ea typeface="Clear Sans"/>
                <a:cs typeface="Clear Sans"/>
                <a:sym typeface="Clear Sans"/>
              </a:rPr>
              <a:t>Help reduce water runoff and promote natural groundwater recharge.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8338" y="4375576"/>
            <a:ext cx="904334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545454"/>
                </a:solidFill>
                <a:latin typeface="Clear Sans"/>
                <a:ea typeface="Clear Sans"/>
                <a:cs typeface="Clear Sans"/>
                <a:sym typeface="Clear Sans"/>
              </a:rPr>
              <a:t>Used in driveways, sidewalks, patios, and parking lots.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1520" y="5064606"/>
            <a:ext cx="6335453" cy="42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2"/>
              </a:lnSpc>
            </a:pPr>
            <a:r>
              <a:rPr lang="en-US" sz="2609" b="true">
                <a:solidFill>
                  <a:srgbClr val="54545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Why Are They Important?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1520" y="5721778"/>
            <a:ext cx="7843192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545454"/>
                </a:solidFill>
                <a:latin typeface="Clear Sans"/>
                <a:ea typeface="Clear Sans"/>
                <a:cs typeface="Clear Sans"/>
                <a:sym typeface="Clear Sans"/>
              </a:rPr>
              <a:t>Growing concerns over urban flooding and environmental sustainability.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1520" y="6544614"/>
            <a:ext cx="784319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545454"/>
                </a:solidFill>
                <a:latin typeface="Clear Sans"/>
                <a:ea typeface="Clear Sans"/>
                <a:cs typeface="Clear Sans"/>
                <a:sym typeface="Clear Sans"/>
              </a:rPr>
              <a:t>Need for durable and eco-friendly paving solutions.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26573" y="373653"/>
            <a:ext cx="2177136" cy="715733"/>
          </a:xfrm>
          <a:custGeom>
            <a:avLst/>
            <a:gdLst/>
            <a:ahLst/>
            <a:cxnLst/>
            <a:rect r="r" b="b" t="t" l="l"/>
            <a:pathLst>
              <a:path h="715733" w="2177136">
                <a:moveTo>
                  <a:pt x="0" y="0"/>
                </a:moveTo>
                <a:lnTo>
                  <a:pt x="2177136" y="0"/>
                </a:lnTo>
                <a:lnTo>
                  <a:pt x="2177136" y="715734"/>
                </a:lnTo>
                <a:lnTo>
                  <a:pt x="0" y="7157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5986642" y="0"/>
            <a:ext cx="3766958" cy="2047855"/>
          </a:xfrm>
          <a:custGeom>
            <a:avLst/>
            <a:gdLst/>
            <a:ahLst/>
            <a:cxnLst/>
            <a:rect r="r" b="b" t="t" l="l"/>
            <a:pathLst>
              <a:path h="2047855" w="3766958">
                <a:moveTo>
                  <a:pt x="3766958" y="2047855"/>
                </a:moveTo>
                <a:lnTo>
                  <a:pt x="0" y="2047855"/>
                </a:lnTo>
                <a:lnTo>
                  <a:pt x="0" y="0"/>
                </a:lnTo>
                <a:lnTo>
                  <a:pt x="3766958" y="0"/>
                </a:lnTo>
                <a:lnTo>
                  <a:pt x="3766958" y="20478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1383" y="2593677"/>
            <a:ext cx="3440914" cy="2517208"/>
            <a:chOff x="0" y="0"/>
            <a:chExt cx="884630" cy="6471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84630" cy="647153"/>
            </a:xfrm>
            <a:custGeom>
              <a:avLst/>
              <a:gdLst/>
              <a:ahLst/>
              <a:cxnLst/>
              <a:rect r="r" b="b" t="t" l="l"/>
              <a:pathLst>
                <a:path h="647153" w="884630">
                  <a:moveTo>
                    <a:pt x="0" y="0"/>
                  </a:moveTo>
                  <a:lnTo>
                    <a:pt x="884630" y="0"/>
                  </a:lnTo>
                  <a:lnTo>
                    <a:pt x="884630" y="647153"/>
                  </a:lnTo>
                  <a:lnTo>
                    <a:pt x="0" y="647153"/>
                  </a:lnTo>
                  <a:close/>
                </a:path>
              </a:pathLst>
            </a:custGeom>
            <a:blipFill>
              <a:blip r:embed="rId4"/>
              <a:stretch>
                <a:fillRect l="-12259" t="0" r="-12259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9706" y="6245346"/>
            <a:ext cx="9892063" cy="328809"/>
            <a:chOff x="0" y="0"/>
            <a:chExt cx="3663727" cy="1217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63727" cy="121781"/>
            </a:xfrm>
            <a:custGeom>
              <a:avLst/>
              <a:gdLst/>
              <a:ahLst/>
              <a:cxnLst/>
              <a:rect r="r" b="b" t="t" l="l"/>
              <a:pathLst>
                <a:path h="121781" w="3663727">
                  <a:moveTo>
                    <a:pt x="0" y="0"/>
                  </a:moveTo>
                  <a:lnTo>
                    <a:pt x="3663727" y="0"/>
                  </a:lnTo>
                  <a:lnTo>
                    <a:pt x="3663727" y="121781"/>
                  </a:lnTo>
                  <a:lnTo>
                    <a:pt x="0" y="121781"/>
                  </a:lnTo>
                  <a:close/>
                </a:path>
              </a:pathLst>
            </a:custGeom>
            <a:solidFill>
              <a:srgbClr val="05595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663727" cy="150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6573" y="1434918"/>
            <a:ext cx="9370835" cy="96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5"/>
              </a:lnSpc>
            </a:pPr>
            <a:r>
              <a:rPr lang="en-US" sz="3500" b="true">
                <a:solidFill>
                  <a:srgbClr val="325A34"/>
                </a:solidFill>
                <a:latin typeface="Barlow Bold"/>
                <a:ea typeface="Barlow Bold"/>
                <a:cs typeface="Barlow Bold"/>
                <a:sym typeface="Barlow Bold"/>
              </a:rPr>
              <a:t>ECO-FRIENDLY BENEFITS OF PERMEABLE PAVERS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47384" y="2896656"/>
            <a:ext cx="5814833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545454"/>
                </a:solidFill>
                <a:latin typeface="Clear Sans"/>
                <a:ea typeface="Clear Sans"/>
                <a:cs typeface="Clear Sans"/>
                <a:sym typeface="Clear Sans"/>
              </a:rPr>
              <a:t>Allows water to seep into the ground instead of flooding streets.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90259" y="2350588"/>
            <a:ext cx="633545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54545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Reduces Storm water Runoff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90259" y="3567302"/>
            <a:ext cx="633545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54545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Heat Reduction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75959" y="4115710"/>
            <a:ext cx="5977641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545454"/>
                </a:solidFill>
                <a:latin typeface="Clear Sans"/>
                <a:ea typeface="Clear Sans"/>
                <a:cs typeface="Clear Sans"/>
                <a:sym typeface="Clear Sans"/>
              </a:rPr>
              <a:t>Lowers the urban heat island effect by reducing surface temperatures.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90259" y="4810581"/>
            <a:ext cx="633545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54545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Recharges Groundwater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75959" y="5358989"/>
            <a:ext cx="4570949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545454"/>
                </a:solidFill>
                <a:latin typeface="Clear Sans"/>
                <a:ea typeface="Clear Sans"/>
                <a:cs typeface="Clear Sans"/>
                <a:sym typeface="Clear Sans"/>
              </a:rPr>
              <a:t>Helps maintain natural water cycles and prevents soil erosion.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26573" y="373653"/>
            <a:ext cx="2177136" cy="715733"/>
          </a:xfrm>
          <a:custGeom>
            <a:avLst/>
            <a:gdLst/>
            <a:ahLst/>
            <a:cxnLst/>
            <a:rect r="r" b="b" t="t" l="l"/>
            <a:pathLst>
              <a:path h="715733" w="2177136">
                <a:moveTo>
                  <a:pt x="0" y="0"/>
                </a:moveTo>
                <a:lnTo>
                  <a:pt x="2177136" y="0"/>
                </a:lnTo>
                <a:lnTo>
                  <a:pt x="2177136" y="715734"/>
                </a:lnTo>
                <a:lnTo>
                  <a:pt x="0" y="7157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40790" y="0"/>
            <a:ext cx="412810" cy="5902099"/>
            <a:chOff x="0" y="0"/>
            <a:chExt cx="152893" cy="21859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893" cy="2185963"/>
            </a:xfrm>
            <a:custGeom>
              <a:avLst/>
              <a:gdLst/>
              <a:ahLst/>
              <a:cxnLst/>
              <a:rect r="r" b="b" t="t" l="l"/>
              <a:pathLst>
                <a:path h="2185963" w="152893">
                  <a:moveTo>
                    <a:pt x="0" y="0"/>
                  </a:moveTo>
                  <a:lnTo>
                    <a:pt x="152893" y="0"/>
                  </a:lnTo>
                  <a:lnTo>
                    <a:pt x="152893" y="2185963"/>
                  </a:lnTo>
                  <a:lnTo>
                    <a:pt x="0" y="2185963"/>
                  </a:lnTo>
                  <a:close/>
                </a:path>
              </a:pathLst>
            </a:custGeom>
            <a:solidFill>
              <a:srgbClr val="E2D78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52893" cy="221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5229705"/>
            <a:ext cx="9905960" cy="2209320"/>
            <a:chOff x="0" y="0"/>
            <a:chExt cx="2158161" cy="481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58161" cy="481333"/>
            </a:xfrm>
            <a:custGeom>
              <a:avLst/>
              <a:gdLst/>
              <a:ahLst/>
              <a:cxnLst/>
              <a:rect r="r" b="b" t="t" l="l"/>
              <a:pathLst>
                <a:path h="481333" w="2158161">
                  <a:moveTo>
                    <a:pt x="17194" y="0"/>
                  </a:moveTo>
                  <a:lnTo>
                    <a:pt x="2140967" y="0"/>
                  </a:lnTo>
                  <a:cubicBezTo>
                    <a:pt x="2150463" y="0"/>
                    <a:pt x="2158161" y="7698"/>
                    <a:pt x="2158161" y="17194"/>
                  </a:cubicBezTo>
                  <a:lnTo>
                    <a:pt x="2158161" y="464139"/>
                  </a:lnTo>
                  <a:cubicBezTo>
                    <a:pt x="2158161" y="473635"/>
                    <a:pt x="2150463" y="481333"/>
                    <a:pt x="2140967" y="481333"/>
                  </a:cubicBezTo>
                  <a:lnTo>
                    <a:pt x="17194" y="481333"/>
                  </a:lnTo>
                  <a:cubicBezTo>
                    <a:pt x="7698" y="481333"/>
                    <a:pt x="0" y="473635"/>
                    <a:pt x="0" y="464139"/>
                  </a:cubicBezTo>
                  <a:lnTo>
                    <a:pt x="0" y="17194"/>
                  </a:lnTo>
                  <a:cubicBezTo>
                    <a:pt x="0" y="7698"/>
                    <a:pt x="7698" y="0"/>
                    <a:pt x="17194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17935" r="0" b="-117935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32924" y="1474496"/>
            <a:ext cx="8122041" cy="487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5"/>
              </a:lnSpc>
            </a:pPr>
            <a:r>
              <a:rPr lang="en-US" sz="3500" b="true">
                <a:solidFill>
                  <a:srgbClr val="325A34"/>
                </a:solidFill>
                <a:latin typeface="Barlow Bold"/>
                <a:ea typeface="Barlow Bold"/>
                <a:cs typeface="Barlow Bold"/>
                <a:sym typeface="Barlow Bold"/>
              </a:rPr>
              <a:t>CONCLUSION &amp; CALL TO ACTION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54293" y="1042338"/>
            <a:ext cx="597498" cy="422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2"/>
              </a:lnSpc>
            </a:pPr>
            <a:r>
              <a:rPr lang="en-US" sz="2566" b="true">
                <a:solidFill>
                  <a:srgbClr val="F5F5F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60387" y="2011370"/>
            <a:ext cx="597498" cy="422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2"/>
              </a:lnSpc>
            </a:pPr>
            <a:r>
              <a:rPr lang="en-US" sz="2566" b="true">
                <a:solidFill>
                  <a:srgbClr val="F5F5F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66481" y="2980403"/>
            <a:ext cx="597498" cy="422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2"/>
              </a:lnSpc>
            </a:pPr>
            <a:r>
              <a:rPr lang="en-US" sz="2566" b="true">
                <a:solidFill>
                  <a:srgbClr val="F5F5F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72575" y="3949436"/>
            <a:ext cx="597498" cy="422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2"/>
              </a:lnSpc>
            </a:pPr>
            <a:r>
              <a:rPr lang="en-US" sz="2566" b="true">
                <a:solidFill>
                  <a:srgbClr val="F5F5F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2587" y="2957862"/>
            <a:ext cx="8878203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100"/>
              </a:lnSpc>
              <a:buFont typeface="Arial"/>
              <a:buChar char="•"/>
            </a:pPr>
            <a:r>
              <a:rPr lang="en-US" b="true" sz="2100">
                <a:solidFill>
                  <a:srgbClr val="545454"/>
                </a:solidFill>
                <a:latin typeface="Clear Sans Bold"/>
                <a:ea typeface="Clear Sans Bold"/>
                <a:cs typeface="Clear Sans Bold"/>
                <a:sym typeface="Clear Sans Bold"/>
                <a:hlinkClick r:id="rId3" tooltip="https://virtusconcrete.com.au/permeable-solutions/"/>
              </a:rPr>
              <a:t>Permeable concrete pavers</a:t>
            </a:r>
            <a:r>
              <a:rPr lang="en-US" sz="2100">
                <a:solidFill>
                  <a:srgbClr val="545454"/>
                </a:solidFill>
                <a:latin typeface="Clear Sans"/>
                <a:ea typeface="Clear Sans"/>
                <a:cs typeface="Clear Sans"/>
                <a:sym typeface="Clear Sans"/>
              </a:rPr>
              <a:t> are both eco-friendly and durable.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2924" y="2210464"/>
            <a:ext cx="633545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54545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Key Takeaways: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62587" y="3441921"/>
            <a:ext cx="8628599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545454"/>
                </a:solidFill>
                <a:latin typeface="Clear Sans"/>
                <a:ea typeface="Clear Sans"/>
                <a:cs typeface="Clear Sans"/>
                <a:sym typeface="Clear Sans"/>
              </a:rPr>
              <a:t>They help manage stormwater effectively and reduce environmental impact.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2587" y="4346796"/>
            <a:ext cx="8628599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545454"/>
                </a:solidFill>
                <a:latin typeface="Clear Sans"/>
                <a:ea typeface="Clear Sans"/>
                <a:cs typeface="Clear Sans"/>
                <a:sym typeface="Clear Sans"/>
              </a:rPr>
              <a:t>A smart investment for sustainable infrastructure.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226573" y="373653"/>
            <a:ext cx="2177136" cy="715733"/>
          </a:xfrm>
          <a:custGeom>
            <a:avLst/>
            <a:gdLst/>
            <a:ahLst/>
            <a:cxnLst/>
            <a:rect r="r" b="b" t="t" l="l"/>
            <a:pathLst>
              <a:path h="715733" w="2177136">
                <a:moveTo>
                  <a:pt x="0" y="0"/>
                </a:moveTo>
                <a:lnTo>
                  <a:pt x="2177136" y="0"/>
                </a:lnTo>
                <a:lnTo>
                  <a:pt x="2177136" y="715734"/>
                </a:lnTo>
                <a:lnTo>
                  <a:pt x="0" y="7157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43973" y="1498994"/>
            <a:ext cx="4717482" cy="3014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3"/>
              </a:lnSpc>
            </a:pPr>
            <a:r>
              <a:rPr lang="en-US" sz="10746" b="true">
                <a:solidFill>
                  <a:srgbClr val="325A34"/>
                </a:solidFill>
                <a:latin typeface="Barlow Bold"/>
                <a:ea typeface="Barlow Bold"/>
                <a:cs typeface="Barlow Bold"/>
                <a:sym typeface="Barlow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1520" y="4934809"/>
            <a:ext cx="5554880" cy="2212255"/>
            <a:chOff x="0" y="0"/>
            <a:chExt cx="1729671" cy="6888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29671" cy="688849"/>
            </a:xfrm>
            <a:custGeom>
              <a:avLst/>
              <a:gdLst/>
              <a:ahLst/>
              <a:cxnLst/>
              <a:rect r="r" b="b" t="t" l="l"/>
              <a:pathLst>
                <a:path h="688849" w="1729671">
                  <a:moveTo>
                    <a:pt x="50174" y="0"/>
                  </a:moveTo>
                  <a:lnTo>
                    <a:pt x="1679498" y="0"/>
                  </a:lnTo>
                  <a:cubicBezTo>
                    <a:pt x="1692805" y="0"/>
                    <a:pt x="1705566" y="5286"/>
                    <a:pt x="1714976" y="14696"/>
                  </a:cubicBezTo>
                  <a:cubicBezTo>
                    <a:pt x="1724385" y="24105"/>
                    <a:pt x="1729671" y="36867"/>
                    <a:pt x="1729671" y="50174"/>
                  </a:cubicBezTo>
                  <a:lnTo>
                    <a:pt x="1729671" y="638675"/>
                  </a:lnTo>
                  <a:cubicBezTo>
                    <a:pt x="1729671" y="666386"/>
                    <a:pt x="1707208" y="688849"/>
                    <a:pt x="1679498" y="688849"/>
                  </a:cubicBezTo>
                  <a:lnTo>
                    <a:pt x="50174" y="688849"/>
                  </a:lnTo>
                  <a:cubicBezTo>
                    <a:pt x="36867" y="688849"/>
                    <a:pt x="24105" y="683563"/>
                    <a:pt x="14696" y="674154"/>
                  </a:cubicBezTo>
                  <a:cubicBezTo>
                    <a:pt x="5286" y="664744"/>
                    <a:pt x="0" y="651982"/>
                    <a:pt x="0" y="638675"/>
                  </a:cubicBezTo>
                  <a:lnTo>
                    <a:pt x="0" y="50174"/>
                  </a:lnTo>
                  <a:cubicBezTo>
                    <a:pt x="0" y="36867"/>
                    <a:pt x="5286" y="24105"/>
                    <a:pt x="14696" y="14696"/>
                  </a:cubicBezTo>
                  <a:cubicBezTo>
                    <a:pt x="24105" y="5286"/>
                    <a:pt x="36867" y="0"/>
                    <a:pt x="50174" y="0"/>
                  </a:cubicBezTo>
                  <a:close/>
                </a:path>
              </a:pathLst>
            </a:custGeom>
            <a:solidFill>
              <a:srgbClr val="05595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729671" cy="717424"/>
            </a:xfrm>
            <a:prstGeom prst="rect">
              <a:avLst/>
            </a:prstGeom>
          </p:spPr>
          <p:txBody>
            <a:bodyPr anchor="ctr" rtlCol="false" tIns="53095" lIns="53095" bIns="53095" rIns="53095"/>
            <a:lstStyle/>
            <a:p>
              <a:pPr algn="ctr">
                <a:lnSpc>
                  <a:spcPts val="19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5346616" y="0"/>
            <a:ext cx="4406984" cy="3325270"/>
          </a:xfrm>
          <a:custGeom>
            <a:avLst/>
            <a:gdLst/>
            <a:ahLst/>
            <a:cxnLst/>
            <a:rect r="r" b="b" t="t" l="l"/>
            <a:pathLst>
              <a:path h="3325270" w="4406984">
                <a:moveTo>
                  <a:pt x="4406984" y="0"/>
                </a:moveTo>
                <a:lnTo>
                  <a:pt x="0" y="0"/>
                </a:lnTo>
                <a:lnTo>
                  <a:pt x="0" y="3325270"/>
                </a:lnTo>
                <a:lnTo>
                  <a:pt x="4406984" y="3325270"/>
                </a:lnTo>
                <a:lnTo>
                  <a:pt x="440698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998543" y="3783670"/>
            <a:ext cx="5755057" cy="521137"/>
            <a:chOff x="0" y="0"/>
            <a:chExt cx="2131503" cy="1930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31503" cy="193014"/>
            </a:xfrm>
            <a:custGeom>
              <a:avLst/>
              <a:gdLst/>
              <a:ahLst/>
              <a:cxnLst/>
              <a:rect r="r" b="b" t="t" l="l"/>
              <a:pathLst>
                <a:path h="193014" w="2131503">
                  <a:moveTo>
                    <a:pt x="0" y="0"/>
                  </a:moveTo>
                  <a:lnTo>
                    <a:pt x="2131503" y="0"/>
                  </a:lnTo>
                  <a:lnTo>
                    <a:pt x="2131503" y="193014"/>
                  </a:lnTo>
                  <a:lnTo>
                    <a:pt x="0" y="193014"/>
                  </a:lnTo>
                  <a:close/>
                </a:path>
              </a:pathLst>
            </a:custGeom>
            <a:solidFill>
              <a:srgbClr val="E2D78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131503" cy="221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38092" y="5730674"/>
            <a:ext cx="4929244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2100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Mail : info@virtusconcrete.com.au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8092" y="5236552"/>
            <a:ext cx="4929244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2100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Website : www.virtusconcrete.com.au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8092" y="6221912"/>
            <a:ext cx="4929244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2100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Contact No.: (+61)398802368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8092" y="6713150"/>
            <a:ext cx="5448308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2100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Address: Glen Waverley, Victoria, Australia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26573" y="373653"/>
            <a:ext cx="2177136" cy="715733"/>
          </a:xfrm>
          <a:custGeom>
            <a:avLst/>
            <a:gdLst/>
            <a:ahLst/>
            <a:cxnLst/>
            <a:rect r="r" b="b" t="t" l="l"/>
            <a:pathLst>
              <a:path h="715733" w="2177136">
                <a:moveTo>
                  <a:pt x="0" y="0"/>
                </a:moveTo>
                <a:lnTo>
                  <a:pt x="2177136" y="0"/>
                </a:lnTo>
                <a:lnTo>
                  <a:pt x="2177136" y="715734"/>
                </a:lnTo>
                <a:lnTo>
                  <a:pt x="0" y="7157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DAGfEjFmFy0</dc:identifier>
  <dcterms:modified xsi:type="dcterms:W3CDTF">2011-08-01T06:04:30Z</dcterms:modified>
  <cp:revision>1</cp:revision>
  <dc:title>Eco-Friendly &amp; Durable: The Benefits of Permeable Concrete Pavers</dc:title>
</cp:coreProperties>
</file>