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3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nalogue wall clock">
            <a:extLst>
              <a:ext uri="{FF2B5EF4-FFF2-40B4-BE49-F238E27FC236}">
                <a16:creationId xmlns:a16="http://schemas.microsoft.com/office/drawing/2014/main" id="{A737478A-FB9B-4C19-D121-ED0A90A94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4" b="89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EF47B-2222-25F6-ADB0-E6AA304D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 Series Overview</a:t>
            </a:r>
          </a:p>
        </p:txBody>
      </p:sp>
    </p:spTree>
    <p:extLst>
      <p:ext uri="{BB962C8B-B14F-4D97-AF65-F5344CB8AC3E}">
        <p14:creationId xmlns:p14="http://schemas.microsoft.com/office/powerpoint/2010/main" val="263111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0890-276D-E71C-6459-E595F5A5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2636"/>
            <a:ext cx="8883836" cy="4614744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Many people confuse cyclic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behaviour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 with seasonal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behaviour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, but they are really quite different.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If the fluctuations are not of a fixed frequency then they are cyclic;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if the frequency is unchanging and associated with some aspect of the calendar, then the pattern is seasonal.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In general, the average length of cycles is longer than the length of a seasonal pattern, and the magnitudes of cycles tend to be more variable than the magnitudes of seasonal 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6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58952-10E7-CCDA-E609-EF36091E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12" y="355323"/>
            <a:ext cx="10461834" cy="2656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9A13F2-4466-B10F-E707-2852C0610018}"/>
              </a:ext>
            </a:extLst>
          </p:cNvPr>
          <p:cNvSpPr txBox="1"/>
          <p:nvPr/>
        </p:nvSpPr>
        <p:spPr>
          <a:xfrm>
            <a:off x="884581" y="3266157"/>
            <a:ext cx="109231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Merriweather" panose="00000500000000000000" pitchFamily="2" charset="0"/>
              </a:rPr>
              <a:t>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how strong seasonality within each year, as well as some strong cyclic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behaviour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 with a period of about 6–10 years. There is no apparent trend in the data over this period.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333333"/>
              </a:solidFill>
              <a:latin typeface="Merriweather" panose="000005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Here there is no seasonality, but an obvious downward trend. Possibly, if we had a much longer series, we would see that this downward trend is actually part of a long cycle, but when viewed over only 100 days it appears to be a trend.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47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95B6-1054-D81F-0FF6-2A07823B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483" y="2785739"/>
            <a:ext cx="8883836" cy="3677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333333"/>
                </a:solidFill>
                <a:latin typeface="Merriweather" panose="00000500000000000000" pitchFamily="2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hows a strong increasing trend, with strong seasonality. There is no evidence of any cyclic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behaviour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 here.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rriweather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rriweather" panose="00000500000000000000" pitchFamily="2" charset="0"/>
              </a:rPr>
              <a:t>4. H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as no trend, seasonality or cyclic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behaviour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. There are random fluctuations which do not appear to be very predictable, and no strong patterns that would help with developing a forecasting model.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1C6A6-31C8-F703-5C19-FB3C3B06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9" y="394578"/>
            <a:ext cx="8743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1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8D63A-A82B-77B5-BBA1-60CAB362A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4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BED0AB3-EF68-4C21-B234-63CD58D8505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05-Feb-23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239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615D-5A10-97A6-6CD6-39FEDB84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E0A3-942B-20AE-C354-03473E6D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Just as correlation measures the extent of a linear relationship between two variables, autocorrelation measures the linear relationship between </a:t>
            </a:r>
            <a:r>
              <a:rPr lang="en-US" b="0" i="1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lagged values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of a time series.</a:t>
            </a:r>
          </a:p>
          <a:p>
            <a:endParaRPr lang="en-US" dirty="0">
              <a:solidFill>
                <a:srgbClr val="333333"/>
              </a:solidFill>
              <a:latin typeface="Merriweather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9EDB-D2C0-F426-3C26-DED65E7F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17" y="3805651"/>
            <a:ext cx="3600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C53E-29D9-108B-B0DE-3BC46C87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92A0-A6B0-7451-81B9-93D60420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Time series that show no autocorrelation are called 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white noise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7FFDF-BAF1-6320-582F-667D33F5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695781"/>
            <a:ext cx="88773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7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7D1C2-1FD7-B4A1-9318-5A9F03D78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267"/>
          <a:stretch/>
        </p:blipFill>
        <p:spPr>
          <a:xfrm>
            <a:off x="299182" y="596348"/>
            <a:ext cx="11709860" cy="5722098"/>
          </a:xfrm>
          <a:prstGeom prst="rect">
            <a:avLst/>
          </a:prstGeom>
          <a:noFill/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933AFF1-0C55-4DCD-B933-CF70727D54A0}" type="datetime1">
              <a:rPr lang="en-US" smtClean="0"/>
              <a:pPr>
                <a:spcAft>
                  <a:spcPts val="600"/>
                </a:spcAft>
              </a:pPr>
              <a:t>05-Feb-23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E0EA-B0A7-48C5-6FDE-F1293B46A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696" y="1282780"/>
            <a:ext cx="6211185" cy="23052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056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3BA22-39E5-5883-407A-3A0DDCF10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33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BED0AB3-EF68-4C21-B234-63CD58D8505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05-Feb-23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2790A-73E4-8B7B-C807-0CD37B1ECEC1}"/>
              </a:ext>
            </a:extLst>
          </p:cNvPr>
          <p:cNvSpPr txBox="1"/>
          <p:nvPr/>
        </p:nvSpPr>
        <p:spPr>
          <a:xfrm>
            <a:off x="387625" y="6344942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Past Pattern and behavior continues in Future</a:t>
            </a:r>
          </a:p>
        </p:txBody>
      </p:sp>
    </p:spTree>
    <p:extLst>
      <p:ext uri="{BB962C8B-B14F-4D97-AF65-F5344CB8AC3E}">
        <p14:creationId xmlns:p14="http://schemas.microsoft.com/office/powerpoint/2010/main" val="339473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CFDB1-2CEF-B682-1052-09524720E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56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BED0AB3-EF68-4C21-B234-63CD58D8505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05-Feb-23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E0883-24D8-5CBC-D680-A4B6E23ED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23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BED0AB3-EF68-4C21-B234-63CD58D8505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05-Feb-23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87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80B5-1833-77F3-31E4-762110E9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466D-56CF-A72A-B447-C178B3A0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 </a:t>
            </a:r>
            <a:r>
              <a:rPr lang="en-US" b="0" i="1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trend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exists when there is a long-term increase or decrease in the data. It does not have to be linear. Sometimes we will refer to a trend as “changing direction”, when it might go from an increasing trend to a decreasing trend.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84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E64B4-2362-01BD-CAC0-6A5B1DF0F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" r="1549" b="1"/>
          <a:stretch/>
        </p:blipFill>
        <p:spPr>
          <a:xfrm>
            <a:off x="2" y="0"/>
            <a:ext cx="12191997" cy="6858000"/>
          </a:xfrm>
          <a:prstGeom prst="rect">
            <a:avLst/>
          </a:prstGeom>
          <a:noFill/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BED0AB3-EF68-4C21-B234-63CD58D8505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05-Feb-23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6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0566-485A-E5AC-0A08-EC27EBEC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DF28A-CBA7-4BD2-0003-AE23F702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 </a:t>
            </a:r>
            <a:r>
              <a:rPr lang="en-US" b="0" i="1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seasonal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pattern occurs when a time series is affected by seasonal factors such as the time of the year or the day of the week. Seasonality is always of a fixed and known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5E1BA-B11E-9DCA-1BEA-CF5C3E325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BED0AB3-EF68-4C21-B234-63CD58D8505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05-Feb-23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228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E10B-5ACC-DE94-8871-6E6A5476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6D8B-5B70-253E-7290-4040883C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 </a:t>
            </a:r>
            <a:r>
              <a:rPr lang="en-US" b="0" i="1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cycle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occurs when the data exhibit rises and falls that are not of a fixed frequency. These fluctuations are usually due to economic conditions, and are often related to the “business cycle”. The duration of these fluctuations is usually at least 2 years.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9950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8E3E2"/>
      </a:lt2>
      <a:accent1>
        <a:srgbClr val="69AABF"/>
      </a:accent1>
      <a:accent2>
        <a:srgbClr val="7590C4"/>
      </a:accent2>
      <a:accent3>
        <a:srgbClr val="938ECF"/>
      </a:accent3>
      <a:accent4>
        <a:srgbClr val="9C75C4"/>
      </a:accent4>
      <a:accent5>
        <a:srgbClr val="C98ECF"/>
      </a:accent5>
      <a:accent6>
        <a:srgbClr val="C475AA"/>
      </a:accent6>
      <a:hlink>
        <a:srgbClr val="AB756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458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Merriweather</vt:lpstr>
      <vt:lpstr>Neue Haas Grotesk Text Pro</vt:lpstr>
      <vt:lpstr>SwellVTI</vt:lpstr>
      <vt:lpstr>Time Series Overview</vt:lpstr>
      <vt:lpstr>PowerPoint Presentation</vt:lpstr>
      <vt:lpstr>PowerPoint Presentation</vt:lpstr>
      <vt:lpstr>PowerPoint Presentation</vt:lpstr>
      <vt:lpstr>Trend</vt:lpstr>
      <vt:lpstr>PowerPoint Presentation</vt:lpstr>
      <vt:lpstr>Seasonality</vt:lpstr>
      <vt:lpstr>PowerPoint Presentation</vt:lpstr>
      <vt:lpstr>Cyclic</vt:lpstr>
      <vt:lpstr>PowerPoint Presentation</vt:lpstr>
      <vt:lpstr>PowerPoint Presentation</vt:lpstr>
      <vt:lpstr>PowerPoint Presentation</vt:lpstr>
      <vt:lpstr>PowerPoint Presentation</vt:lpstr>
      <vt:lpstr>Auto Correlation</vt:lpstr>
      <vt:lpstr>White Noise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Overview</dc:title>
  <dc:creator>Chahar, Jaiyesh (ADV GD DEV SE DH AI)</dc:creator>
  <cp:lastModifiedBy>Chahar, Jaiyesh (ADV GD DEV SE DH AI)</cp:lastModifiedBy>
  <cp:revision>1</cp:revision>
  <dcterms:created xsi:type="dcterms:W3CDTF">2023-02-05T12:05:43Z</dcterms:created>
  <dcterms:modified xsi:type="dcterms:W3CDTF">2023-02-05T13:26:50Z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2023-02-05T13:26:50Z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46e60eac-0352-49c5-8f96-88d5d9fdcdab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