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1T12:52:15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9897 5308 0,'25'0'266,"24"-25"-251,1 25 17,25-49-17,-51 49 1,1-25 0,0 25-16,0 0 31,24-50-16,1 50 1,0-24 0,-1-1-1,-24 25 1,0-25 0,0 0-1,-1 0 1,1 25-1,0-24 17,0 24-17,0 0 1,-1-50 0,26 50-1,0-25-15,-1 0 31,-24 1-15,0 24-16,24-25 16,1 25-1,-50-25 1,74 0 15,-49 25-31,0-25 31,0 25-15,24-25 15,-24 25-15,25-24 0,-25-1-1,0 25 1,-1 0-1,-24-25 1,25 25-16,0 0 16,49-25-1,-49 0-15,0 25 16,0-24 0,24 24-1,-24-50 32,0 50 31,0 0-31,-25-25-47,25 25 16,-1-25-1,26 1 1,-25 24-16,24-25 16,-24 25-16,25-25 15,-1 0 16,-24 25-15,-25-25 0,75 1-1,-26-1 1,1 0 0,-25 0-1,24 25 1,-24-25-1,-25 1 1,25 24-16,25-25 16,-26 25-1,26-25 1,24 0 0,1-24 15,24-26-16,0 26 1,0-1 0,-49 25-1,-25 0 1,24 1 0,-24-1-1,0 25 1,25-25-1,-26 25 1,1-25 15,25 0-15,-25 1 15,49-26-15,1 0-1,-1 25 1,0-49 0,26 49-1,-76-24 1,1 49 0,0-25 15,25 25 0,-26-50-31,76 1 16,48-51-1,-73 76 1,-1-26 15,-24 25-15,-25 0-1,-1 25 1,-24-24 0,25 24-1,0-25 1,25 0 0,24 0-1,-49 0 1,25-24-1,-26 24 1,1 25 0,0-25 15,0 0-15,0 25 30,-25-24-30,24 24 0,1 0-1,-25-25 1,25 0 0,0 0-1,0 0 1,24 1-1,1-26 1,49 0 15,-74 25-31,24 1 16,-24-1 0,0 0-1,0 25 16,0-25-15,-1 0 0,-24 1-1,25 24 1,-25-25 0,25 25-1,0 0 1,0-25-1,-25 0 17,24 0-17,1 1 1,25-1 0,-1 0-1,-24 0-15,25-24 16,-25 24-1,99-50 1,-99 75 0,-25-24-1,24 24 1,-24-25 0,25 0-1,0 25 1,0-25 15,0 25-15,-25-25-1,49 1 1,1-26 0,-1 25-1,1 0 1,0-24-1,-1 24 1,-24 0 0,0 0-1,-25 1 17,25 24-17,-1 0 32,-24-25-16,25 25-15,0 0 31,-25-25-32,25 25 17,-25-25 265,25 0-219,-1 25-78,-24-25 15,25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1T12:54:12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19000 4316 0,'25'0'93,"74"0"-93,-24 0 16,173 0 0,-74 0-16,148 0 31,-24 0-31,49 0 31,25-25-15,-149 25-1,0 0 1,-74 0 0,0 0-1,-50 0 1,149 0 0,75 0-1,-50 0 1,24 0-1,-173 0-15,25 0 16,50 0 0,-100 0-1,74 0-15,100 0 32,-173 0-17,48 0 1,-48 0-1,73 0 1,-24 25 0,0-25-1,0 0 1,-25 0 0,0 0-1,-25 0 1,0 0-1,25 0 1,-49 0 0,-1 0 15,0 0-15,-24 0-1,24 0 1,26 0-1,-26 0 1,50 0 0,-25-25-1,50 25 1,50 0 0,-1 0-1,0 0 1,51-25-1,-76 25 1,-49 0 0,25-24 15,25 24-15,99 0-1,-174 0 1,25 0-1,49 0 1,-73 0 0,-1 0-1,25 0 1,25 0 0,-25 0-1,0 0 1,25 24-1,-1 1 1,-48-25 15,-51 0-15,-24 0-16,0 0 16,0 0 30,24 0-30,-24 0 0,0 0-1,49 0 1,1 0 0,-1 0-1,-49 0 32,0 0-31,-1 0-1,1-25 1,0 25 0,0 0-1,0 0 1,49 0-1,75 0 1,-99-24 0,-26 24-1</inkml:trace>
  <inkml:trace contextRef="#ctx0" brushRef="#br0" timeOffset="1574.66">13891 5333 0,'49'0'15,"-24"-25"-15,25 25 16,49 0-1,149 0 1,50 0 0,49-25-1,50 1 1,49-1 0,50 0-1,50 0 1,198 0-1,-521 25-15,174-24 16,-174-1 0,125 25-1,-224-25 1,0 25 15,25 0-15,272 0-1,-197 0 1,-1 0 0,0 0-1,-25 0 1,1 0 0,24 0-1,50 0 1,-149 25-1,0-25 1,-25 25 0,-24-25 15,-26 0-15,1 0-1,0 0 1,-1 0-1,26 24 1,-51-24 0,1 0 77,25 0-77,148 0-16,-49 25 16,124 0-16,223-25 15,-74 25 1,49-25 0,-297 0-1</inkml:trace>
  <inkml:trace contextRef="#ctx0" brushRef="#br0" timeOffset="8799.09">4415 7317 0,'25'0'203,"0"-24"-187,0-1-1,-1-25-15,1-24 16,74-75 15,-49 75-31,24-51 16,-24 1 0,-50 100-1,25 24 16</inkml:trace>
  <inkml:trace contextRef="#ctx0" brushRef="#br0" timeOffset="9736.51">4192 7689 0,'25'0'78,"0"0"-15,-1 0-63,26 0 16,0 0-1,49 0-15,25-49 31,0-26-15,124-148 0,-25 25-1,-148 99 1,-26 24-16,75-99 16,-74 75-1,-25 74 1,-1 1-1,-24-1 48,25 25-63</inkml:trace>
  <inkml:trace contextRef="#ctx0" brushRef="#br0" timeOffset="14215.1">5358 8434 0</inkml:trace>
  <inkml:trace contextRef="#ctx0" brushRef="#br0" timeOffset="16341.83">11981 15974 0,'0'-25'63,"-25"25"-16,25-24-47,-25 24 15,0-25-15,-24-25 16,-26 25-16,-24-24 16,0-1-1,49 25 1,25 25 0,-24-49-1,24 49 1,0 0-1,-24-25 1,-125 0 0,-99-49-1,50 24 1,49 25 0,25 25-1,125 0 1,-1 0-1,0 0 17,-25 0-17,-49 25 1,50 0 15,24 0-31,-124 24 16,74 1-1,1 0 1,24 24 0,1 0-1,24 1 1,0 49 0,25 25-1,0-25 1,0 49-1,50-49 1,-25-49 0,-1-50-1,1-1 32,25-24-31,-1 25-1,26 0-15,99 25 16,24-50 0,-99 0-1,0 0 1,25 0 0,-49 0-1,-1 0 1,-24 0-1,-1 0 1,-24 0 0,25 0 15,-25 0-15,99-25-1,-50-50 1,25 26-1,1-26 1,-51 1 0,26 24-1,-26-24 1,75-50 0,-49 74-1,-75 1 1,24 49-1,-24-25 1,25 0 15,0-25-15,-25 26 0,0-1 15,0 0-16,0-25 1,-25 1 0,0 24-1,1 0 1,-1 0 0,0 1-1</inkml:trace>
  <inkml:trace contextRef="#ctx0" brushRef="#br0" timeOffset="20553.53">5556 8458 0,'25'0'125,"25"0"-125,-1 0 16,1 25-16,24 0 15,75 25-15,149-1 16,-125-24 0,-98 0-1,-1 0 17,25-25-17,1 24 1,49 26-1,-25-25 1,24 24 0,-48-24-1,-26 0 1,50 0 0,-50-25-1,50 49 1,-24-49-1,-51 25 1,1-25 0,24 25-1,-24-25 17,0 0-17,-50 25-15,49-25 16,50 25-1,-24-25 1,49 0 0,-25 25-1,-74-25 1,24 0 0,125 24-1,24 1 1,1 0-1,-125-25 1,26 0 15,-26 0-15,50 25 0,50 0-1,-50-1 1,74-24-1,-74 0 1,-74 0 0,-1 0-1,26 25 1,-1 0 0,25-25-1,50 25 16,-25 24-31,99 1 32,-173-25-17,173 0 1,-173-1 0,148 26-1,-123-25 1,98 24-1,-98-49 1,24 50 0,0-50-1,0 50 1,-49-50 0,124 24-1,-75 1 1,-25 0 15,26 0-15,24 24-1,0-49 1,-75 0 0,-49 25-1,25-25 48,49 25-63,-24-25 15,99 50 1,-25-26 15,-50-24-31,1 0 31,-26 0-15,26 25 0,-1-25-1,-24 0 1,-1 0 0,-24 0-1,0 0 16,0 0-31,49 25 16,100 0 0,124 25-1,-75-1 1,0-24 0,-124 0 15,-49 0-16,-1-25-15,75 49 16,50 1 0,0 24-1,-50-24 1,-25 24 0,-74-74-1,-25 25 48,25-25-32,-1 25-15,26 0-1,-25-1 1,24-24-1,1 50 1,0-50 0,-26 25-1,1-25 1,0 0 140,-25 25-140,25-25-1</inkml:trace>
  <inkml:trace contextRef="#ctx0" brushRef="#br0" timeOffset="23504.85">3547 13072 0,'0'25'110,"50"99"-95,-50-74-15,74-1 16,-24 26-1,74-1 1,0-74 0,-99 0-16,24 0 15,1-25 1,-25-24 0,-25-1-1,0 0 1,0-24-1,-50-1 32,-24 26-47,74 24 32,-25 25-17,-25 0 1,25 0-1,-49 0 1,49 0 140,0 0-124,1 0-17,-1 0 1,0 0-16,0 0 31,0 0 0</inkml:trace>
  <inkml:trace contextRef="#ctx0" brushRef="#br0" timeOffset="24171.32">4465 13271 0</inkml:trace>
  <inkml:trace contextRef="#ctx0" brushRef="#br0" timeOffset="25211.36">4663 12923 0,'0'25'78,"0"25"-78,0-1 15,0-24 1,0 0 0,0 0-16,0-1 15,0 26 1,0-25 0,0 0 15,0 0 203,25-1-234,-25 1 16,25 0-1,-25 0 1</inkml:trace>
  <inkml:trace contextRef="#ctx0" brushRef="#br0" timeOffset="27188.1">12204 9773 0,'0'0'0,"843"50"15,1 98 1,-497-73 0,-173-1-1,-150-49 63,26 0-78,0 0 16,-26 24-16</inkml:trace>
  <inkml:trace contextRef="#ctx0" brushRef="#br0" timeOffset="35182.25">19025 7417 0,'0'24'219,"25"1"-188,-25 0-31,25 0 15,0-25-15,-1 49 16,-24-24 0,25-25-1,0 0 17,0 0-17,24-99 1,1-25-1,24-25 1,1 0 0,-26 100-1,-24 24 1,0 0 31,-25 0-16</inkml:trace>
  <inkml:trace contextRef="#ctx0" brushRef="#br0" timeOffset="36306.89">18852 7739 0,'24'0'93,"1"25"-77,-25 0 0,25-25-16,0 24 15,0 1 1,-25 0-16,24 0 15,26 24 17,0-24-17,-26-25 17,26-25-17,0-24 1,49-75-1,25-25 1,-99 75-16,148-150 16,-148 175-1,99-100-15,-49 75 16,123-150 0,-148 100-1,24 25 1,-49 49 15,-25 26-15,25 24 15</inkml:trace>
  <inkml:trace contextRef="#ctx0" brushRef="#br0" timeOffset="45912.59">28004 8483 0,'-24'0'188,"-26"0"-172,25 0-1,0 0 1,1 25-16,-1-25 15,-25 25 1,50 0 93,0-1-46,25 1-63,-25 0 16,25-25-1,-25 25-15,49-25 31,-24 0-31,25 25 32,-25-25-32,-1 0 31,1-25 31,0 0-62,-25 0 16,25 25 0,-25-25 15,0 1 31,0-1-62,0 0 16,0-49 0,0 24-1,-25 25 17</inkml:trace>
  <inkml:trace contextRef="#ctx0" brushRef="#br0" timeOffset="47220.24">17562 9203 0,'0'24'47,"25"-24"-31,-1 25 0,-24 0-16,25-25 15,0 0 63,0 0-62,49-99-16,1 24 16,-26 26-1,150-199 1,-125 173-1,-49 50 1</inkml:trace>
  <inkml:trace contextRef="#ctx0" brushRef="#br0" timeOffset="47842.85">17661 9475 0,'25'0'47,"0"25"-47,-25 25 16,49-25-1,-24-1 1,0-24 0,99-99-1,0-25-15,49-74 16,26-100-1,-50-49 1,49-25 15,-173 347-15</inkml:trace>
  <inkml:trace contextRef="#ctx0" brushRef="#br0" timeOffset="48891.23">18033 14808 0,'0'-24'234,"50"-100"-218,-1 74-16,1-49 15,-25 24 1,74-98 0,-74 98-1</inkml:trace>
  <inkml:trace contextRef="#ctx0" brushRef="#br0" timeOffset="49536.19">18033 15180 0,'25'-24'125,"0"-26"-109,-1 25-16,76-74 16,-26-25-16,124-223 15,-24-125 1,-75 224 15,-49 174-15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11T12:56:04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19546 1389 0,'0'25'94,"0"24"-79,0 75 1,-50 25-1,1 75 1,-1-100 0,1 49-1,24-24 1,-25 49 0,25-98-1,25-51 1,0-24-1,0 0 64,-24 25-64,24-1-15,0 1 16,-25-25-16,25-1 15</inkml:trace>
  <inkml:trace contextRef="#ctx0" brushRef="#br0" timeOffset="1101.31">19645 1488 0,'25'25'0,"0"74"15,25-24 1,-1 98 0,50 75-1,-24-49 1,-26-100-16,-49-49 15,50 123 1,-25-49 0,0-49-1,24 49 1,-49-99 0</inkml:trace>
  <inkml:trace contextRef="#ctx0" brushRef="#br0" timeOffset="2103.29">19348 2381 0,'49'-25'63,"50"1"-32,-49 24-31,0-25 0,24 25 31,1 0-15,-51 0 62,1 0-62,0 0-16,0 0 15,-25-25 1</inkml:trace>
  <inkml:trace contextRef="#ctx0" brushRef="#br0" timeOffset="4224.89">20786 1612 0,'0'75'62,"25"49"-62,-25 74 16,25-123 0,-25-1-16,0 100 15,0-125 1,0 100 0,0-124-1,0 0 79,0-1-78,0 1-1,0-74 204,-25-75-203,25 74-1,0-148 1,-25-26-1,25-98 1,0 74 0,0 99-1,0 75 1,0 49 0,0 0 30,25 25 1,0 0-15,0 0 14,24 25-30,-49 24-16,25-24 16,0 0-16,0 74 15,24-24 1,-24-26-16,0 26 16,0-26-1,-25-24 1,0 25 15,0 24-15,0-49-1,-25-25 17,0 25-17,0-25 48,1 0-48,-1 0 1,0 0 0,0 0-16,0 0 15,1 0 16,48 0 204,1 25-220,0 24-15,49 1 16,1 24 0,148 125-1,-173-150 1,148 125 0,-173-149-1,0-1 1</inkml:trace>
  <inkml:trace contextRef="#ctx0" brushRef="#br0" timeOffset="4863.55">22622 1315 0,'25'0'31,"-1"-25"-31,26 25 16,0 0-1,99-25 1,49 0-1,-49 0-15,-50 1 16,-25 24-16,1 0 16,-26 0-1</inkml:trace>
  <inkml:trace contextRef="#ctx0" brushRef="#br0" timeOffset="5532.72">23242 1215 0,'0'50'32,"0"24"-17,0 1-15,-25-1 16,25 75-1,-25 124 1,25-199-16,0 1 16,0 49-1,0-99 1,0-1 0</inkml:trace>
  <inkml:trace contextRef="#ctx0" brushRef="#br0" timeOffset="6136.08">23019 2232 0,'49'0'78,"1"0"-63,24 0-15,1 0 16,49 0-16,297 0 16,-321 0-1,123 0 1,-223 25 78</inkml:trace>
  <inkml:trace contextRef="#ctx0" brushRef="#br0" timeOffset="7795.61">24705 1315 0,'25'24'31,"0"51"-15,-25-26-16,0 1 15,0 99 1,0-25 0,0 25-1,0-50 1,0 25-1,25-74 1,-25-26-16,0 1 16,0-50 46,0-49-46,25 0-1,-25-100 1,0-24 0,0 49-1,0 49 1,0 51-16,0 24 16,0-124 15,0 100-31,0-1 15,0 25 1,24-24 0,1 49 31,0 0-1,50 124-30,-51-25 0,26 25-1,-25-25 1,0-49-16,-1-1 16,-24-24 109,0-75-63,0-24-46,0 0-16,0-26 15,0 1-15,0 50 16,25-125 0,-25 75-1,25 99 1,0 0 78,0 25-94,24-1 15,-49 1-15,25 50 16,124 197-1,-75-48 1,50 24 0,-74-75-1,-25-73 1</inkml:trace>
  <inkml:trace contextRef="#ctx0" brushRef="#br0" timeOffset="9126.18">26293 943 0,'0'49'46,"0"26"-46,0-1 16,-25 174-16,25-149 16,-25 25-1,-24 199 1,24-150 0,25-148-1,-25-25 1,25-49 31,0-26-32,0-74-15,0-24 16,0 73 0,0 51-1,0-75 1,0 74-1,0-49 1,50-99 0,-50 148-1,0 25 1,25 0 0,-1 1-1,-24-1 1,25 25-1,25 25 32,24 74-47,1 50 32,-26-1-32,1-48 31,-1 24-16,1-25 1,-50-25 0,25-24 140,0 24-140,-1 1-16,-24-26 15,25 1 1,0-50-1,-50 0 157</inkml:trace>
  <inkml:trace contextRef="#ctx0" brushRef="#br0" timeOffset="10235.27">26219 1712 0,'24'-25'109,"26"25"-93,-50-25-1,25 25-15,0 0 47,-25-25-31,24 25-16,1 0 47,-25-25-16,25 25-15,-25-25-1,25 25 48,0 0-63,-1-24 31</inkml:trace>
  <inkml:trace contextRef="#ctx0" brushRef="#br0" timeOffset="11686.92">19372 3349 0,'50'0'62,"0"0"-46,123-25-1,-24 0-15,-50 0 16,224-49 0,-274 49-16,26 25 15,74-50 17,-50 26-32,223-26 15,274 0 1,-125 26-1,-124-51 1,-272 75 0,-75-25-1</inkml:trace>
  <inkml:trace contextRef="#ctx0" brushRef="#br0" timeOffset="12985.16">1488 2877 0,'0'0'0,"25"0"0,0 25 16,-25 0-1,49 74-15,1-24 32,-50-51-17,25-24 32,0 0-31,24-24-16,51-76 15,98-73 1,124-150 0,-272 249-1,24-50 1,-74 99 0</inkml:trace>
  <inkml:trace contextRef="#ctx0" brushRef="#br0" timeOffset="13572.85">1439 3274 0,'0'25'47,"24"0"-47,26 49 15,-50-49-15,0 0 16,25 0 0,0 24-1,24-24 1,-24-25 15,0-25-15,49-74-1,150-174 1,24-124 0,74-74-1,-24 99 1,-249 347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6C48-9252-D2A3-C22D-92CD8F1A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1720E-E5E6-D013-A1FF-B4A9D38A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B135-1237-5A68-7912-FFD4598B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4765-20D3-EB45-EA06-E306996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75C6-6803-7EB5-07CD-5E61CDF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DDDD-90CB-7118-D118-E0658DEF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9705A-8150-6794-D36E-635C8CCAE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4BEB-7466-4439-47EB-81156F0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129-2332-F0B2-A45D-81E43D1B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815B-D620-7CDF-0DDA-3150EB3B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5C2F8-7E2F-B1F2-F47C-0A6D8C898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1F3E1-C315-090D-3647-0EED5245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5F58-7CD1-AFDE-45A7-FDA78B84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7A3-87B7-A05C-90F5-462F54F8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4DBA-9A80-0FE2-20FC-19D895BE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8B05-1825-F80C-0FF3-6755A876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6AD7-9876-A612-2036-3481520B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3C3-462D-8808-DD06-20345850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9116-ACBA-A377-D30C-F9D3BD17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1B46-4F72-7EF5-C730-5C23CED4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8096-D55B-1E9A-BD0F-A71B0868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7DC8-CD3F-C42A-24AD-E160DAC3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C836-2167-16DD-5C30-DA7EDB6B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97CF-C564-5FAE-9DF9-40B60BEB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82CA-0A6E-EA2F-CF94-B267A6BD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3974-D132-9647-E5BC-FA927E32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72E5-045F-C6F2-A15D-2423DC30D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2E2D-1A09-09B7-A3E2-B1AFC114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774D-AA2E-3CA3-8FA2-70E58FCF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83DB-345F-2139-58DE-2BC04787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57D8-D48B-20CF-1FD2-371BE2D5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23C-D5C5-D2C2-4C48-40679C71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172E-76E4-FA7F-F37D-9FF370A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EA2B-1AE2-3ADB-675A-C396311B2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30D25-68DA-5ADE-D9B1-46312B46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A5876-7C18-C440-164A-47870AF19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47480-7826-EBA4-7AD9-09D03EB5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C35A3-7C3E-D1E8-91A6-9DCDF5B0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84F12-F0DF-262D-4267-B5CA6871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D3F-A4FD-51E8-010D-0610D791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7E2E1-1456-66BA-7AEA-BADF401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1717-3834-7C31-E02C-1ED74872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D57D-52DE-FB89-4656-25239939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7102B-A8A6-8BC0-7D9C-54E8F25C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DD0CD-7B5C-57AF-3649-BBD23CF9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A636-963A-6AE3-3A88-8F82CD3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B036-3760-6E3F-6811-55B0CA1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4EF0-2A3D-72B1-680F-95FACA17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4700-AFB7-63D6-C1C5-D99DDA2C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A6EA-A74E-BBB3-B4A6-DA4235D0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22958-5B1B-18F8-4D59-12102BA1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09B3-6F95-46F6-E745-EF3F0A3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DFC-86AC-FDA0-2D6D-62A49D33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4A370-3103-6B03-B16F-BA536E49F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9E89-1F4F-A0A8-1442-8588B1C6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35EB1-B345-4620-B178-DBB5E527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384-9587-199C-8A0D-419E8296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096D-4DFD-2A3F-0648-5E659468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91B41-415E-EAF9-F659-689499C2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F913F-3CE9-E5A7-E1AE-E2B74F9B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60C6-64B5-66EC-9C37-75667656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D5A0-C2E1-49D3-91E5-A2E05DA9848F}" type="datetimeFigureOut">
              <a:rPr lang="en-US" smtClean="0"/>
              <a:t>11-Mar-23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5EB3-B019-2277-C610-481FC3777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5B3B-1761-E238-4D5A-7E22AC249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60CA-B043-4292-B467-419834B2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F4AF-1306-AA55-1C4D-5DDB03B24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ARIMA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6045A-5854-5907-DBE0-D30B1B520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- Jaiyesh Chahar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2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D08F-A827-99AF-AA39-E7CA29C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ira Sans" panose="020B0503050000020004" pitchFamily="34" charset="0"/>
              </a:rPr>
              <a:t>ACF and PACF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76AC-9957-EB57-7C9F-BA1003C9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It is usually not possible to tell, simply from a time plot, what values of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are appropriate for the data.</a:t>
            </a:r>
          </a:p>
          <a:p>
            <a:endParaRPr lang="en-US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However, it is sometimes possible to use the ACF plot, and the closely related PACF plot, to determine appropriate values for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39E0-6DC5-C822-48BB-0FDAF389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ira Sans" panose="020B0503050000020004" pitchFamily="34" charset="0"/>
              </a:rPr>
              <a:t>ACF and PACF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354D-CF8B-C1B0-B9C6-DACC46DF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Recall that an ACF plot shows the autocorrelations which measure the relationship between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for different values of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 Now if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−1 are correlated, then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−1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−2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must also be correlated. However, then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−2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might be correlated, simply because they are both connected to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1, rather than because of any new information contained in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−2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that could be used in forecasting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MJXc-TeX-math-I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To overcome this problem, we can use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partial autocorrelations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0CF-79D5-D391-5373-C34FC48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ira Sans" panose="020B0503050000020004" pitchFamily="34" charset="0"/>
              </a:rPr>
              <a:t>ACF and PACF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1CE4-F375-52F8-D39A-05FCE8D5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Merriweather" panose="00000500000000000000" pitchFamily="2" charset="0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artial autocorrelations</a:t>
            </a:r>
          </a:p>
          <a:p>
            <a:endParaRPr lang="en-US" b="1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These measure the relationship between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and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after removing the effects of lags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1,2,3,…,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k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−1.</a:t>
            </a:r>
          </a:p>
          <a:p>
            <a:endParaRPr lang="en-US" dirty="0">
              <a:solidFill>
                <a:srgbClr val="333333"/>
              </a:solidFill>
              <a:latin typeface="MJXc-TeX-main-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So the first partial autocorrelation is identical to the first autocorrelation, because there is nothing between them to remove.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4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A65B1-3D3A-BE96-D68E-56B154EC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88" y="537225"/>
            <a:ext cx="9286875" cy="2695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AD5B5-3385-587F-6035-80734178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88" y="3429000"/>
            <a:ext cx="9353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283B-6BE1-7F66-5755-E5D9F044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4D61-CE52-EEFA-D039-14978664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If the data are from an ARIMA(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�,0) or ARIMA(0,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�) model, then the ACF and PACF plots can be helpful in determining the value of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or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 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are both positive, then the plots do not help in finding suitable values of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and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2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E10E-6916-D8D1-2310-C8CBC54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F330-6F52-7256-DCC2-FDF0EC97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data may follow an ARIMA(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�,0) model if the ACF and PACF plots of the differenced data show the following patterns: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ACF is exponentially decaying or sinusoidal;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there is a significant spike at lag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in the PACF, but none beyond lag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data may follow an ARIMA(0,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�,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�) model if the ACF and PACF plots of the differenced data show the following patterns: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PACF is exponentially decaying or sinusoidal;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there is a significant spike at lag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 in the ACF, but none beyond lag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E49C6-EAE7-0176-49A1-B76462D8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 i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Stationarity and differencing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F6DA-5211-8884-81C1-9C43A42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A stationary time series is one whose statistical properties do not depend on the time at which the series is observed.</a:t>
            </a:r>
          </a:p>
          <a:p>
            <a:r>
              <a:rPr lang="en-US" sz="2600"/>
              <a:t>Thus, time series with trends, or with seasonality, are not stationary — the trend and seasonality will affect the value of the time series at different times</a:t>
            </a:r>
          </a:p>
          <a:p>
            <a:r>
              <a:rPr lang="en-US" sz="2600"/>
              <a:t>A white noise series is stationary</a:t>
            </a:r>
          </a:p>
          <a:p>
            <a:r>
              <a:rPr lang="en-US" sz="2600"/>
              <a:t>Some cases can be confusing — a time series with cyclic </a:t>
            </a:r>
            <a:r>
              <a:rPr lang="en-US" sz="2600" err="1"/>
              <a:t>behaviour</a:t>
            </a:r>
            <a:r>
              <a:rPr lang="en-US" sz="2600"/>
              <a:t> (but with no trend or seasonality) is stationary. This is because the cycles are not of a fixed length, so before we observe the series we cannot be sure where the peaks and troughs of the cycles will be.</a:t>
            </a:r>
          </a:p>
        </p:txBody>
      </p:sp>
    </p:spTree>
    <p:extLst>
      <p:ext uri="{BB962C8B-B14F-4D97-AF65-F5344CB8AC3E}">
        <p14:creationId xmlns:p14="http://schemas.microsoft.com/office/powerpoint/2010/main" val="26501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FDD67-F60C-9558-CD4C-5FFD687F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0"/>
            <a:ext cx="9525000" cy="69229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50B78-D7E4-F813-D3AE-A07F5789F314}"/>
              </a:ext>
            </a:extLst>
          </p:cNvPr>
          <p:cNvSpPr txBox="1"/>
          <p:nvPr/>
        </p:nvSpPr>
        <p:spPr>
          <a:xfrm>
            <a:off x="0" y="1146190"/>
            <a:ext cx="2667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 panose="00000500000000000000" pitchFamily="2" charset="0"/>
              </a:rPr>
              <a:t>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easonality rules out series (d), (h) and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Trends and changing levels rules out series (a), (c), (e), (f) and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Increasing variance also rules out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). That leaves only (b) and (g) as stationary series.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1B4116-CC4C-8F0D-6D85-F11CD027D254}"/>
                  </a:ext>
                </a:extLst>
              </p14:cNvPr>
              <p14:cNvContentPartPr/>
              <p14:nvPr/>
            </p14:nvContentPartPr>
            <p14:xfrm>
              <a:off x="3562920" y="571320"/>
              <a:ext cx="2277360" cy="1339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1B4116-CC4C-8F0D-6D85-F11CD027D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560" y="561960"/>
                <a:ext cx="229608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7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AE3E8-9070-F3EE-EDCA-CBAF42BF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1FB-2E93-2327-32C0-FB113AA9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Merriweather" panose="00000500000000000000" pitchFamily="2" charset="0"/>
              </a:rPr>
              <a:t>Google stock price was non-stationary in panel (a), but the daily changes were stationary in panel (b).</a:t>
            </a:r>
          </a:p>
          <a:p>
            <a:pPr marL="0" indent="0">
              <a:buNone/>
            </a:pPr>
            <a:endParaRPr lang="en-US" sz="2000" b="0" i="0">
              <a:effectLst/>
              <a:latin typeface="Merriweather" panose="00000500000000000000" pitchFamily="2" charset="0"/>
            </a:endParaRPr>
          </a:p>
          <a:p>
            <a:r>
              <a:rPr lang="en-US" sz="2000" b="0" i="0">
                <a:effectLst/>
                <a:latin typeface="Merriweather" panose="00000500000000000000" pitchFamily="2" charset="0"/>
              </a:rPr>
              <a:t>This shows one way to make a non-stationary time series stationary — compute the differences between consecutive observations. This is known as </a:t>
            </a:r>
            <a:r>
              <a:rPr lang="en-US" sz="2000" b="1" i="0">
                <a:effectLst/>
                <a:latin typeface="Merriweather" panose="00000500000000000000" pitchFamily="2" charset="0"/>
              </a:rPr>
              <a:t>differencing</a:t>
            </a:r>
            <a:r>
              <a:rPr lang="en-US" sz="2000" b="0" i="0">
                <a:effectLst/>
                <a:latin typeface="Merriweather" panose="00000500000000000000" pitchFamily="2" charset="0"/>
              </a:rPr>
              <a:t>.</a:t>
            </a:r>
          </a:p>
          <a:p>
            <a:endParaRPr lang="en-US" sz="2000">
              <a:latin typeface="Merriweather" panose="00000500000000000000" pitchFamily="2" charset="0"/>
            </a:endParaRPr>
          </a:p>
          <a:p>
            <a:r>
              <a:rPr lang="en-US" sz="2000" b="0" i="0">
                <a:effectLst/>
                <a:latin typeface="Merriweather" panose="00000500000000000000" pitchFamily="2" charset="0"/>
              </a:rPr>
              <a:t>Differencing can help stabilise the mean of a time series by removing changes in the level of a time series, and therefore eliminating (or reducing) trend and seasonality.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11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0F15-5939-1F77-6E5C-58962AC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ACF Plot and Stationarity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848A-1800-67B8-C45B-49D0A496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Merriweather" panose="00000500000000000000" pitchFamily="2" charset="0"/>
              </a:rPr>
              <a:t>ACF plot is also useful for identifying non-stationary time series. For a stationary time series, the ACF will drop to zero relatively quickly, while the ACF of non-stationary data decreases slowly. Also, for non-stationary data, the value of </a:t>
            </a:r>
            <a:r>
              <a:rPr lang="en-US" sz="1700" b="0" i="0">
                <a:effectLst/>
                <a:latin typeface="MJXc-TeX-math-I"/>
              </a:rPr>
              <a:t>r</a:t>
            </a:r>
            <a:r>
              <a:rPr lang="en-US" sz="1700" b="0" i="0">
                <a:effectLst/>
                <a:latin typeface="MJXc-TeX-main-R"/>
              </a:rPr>
              <a:t>1</a:t>
            </a:r>
            <a:r>
              <a:rPr lang="en-US" sz="1700" b="0" i="0">
                <a:effectLst/>
                <a:latin typeface="Merriweather" panose="00000500000000000000" pitchFamily="2" charset="0"/>
              </a:rPr>
              <a:t>�1 is often large and positive.</a:t>
            </a:r>
            <a:endParaRPr lang="en-US" sz="170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966C6C-4FA3-E70E-0E66-FEABA7E0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00916"/>
            <a:ext cx="10917936" cy="37393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2A5764-F111-484B-15C1-741D0C3D97CA}"/>
                  </a:ext>
                </a:extLst>
              </p14:cNvPr>
              <p14:cNvContentPartPr/>
              <p14:nvPr/>
            </p14:nvContentPartPr>
            <p14:xfrm>
              <a:off x="1276920" y="1527120"/>
              <a:ext cx="9724680" cy="45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2A5764-F111-484B-15C1-741D0C3D97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7560" y="1517760"/>
                <a:ext cx="974340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99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10AD-DB15-9573-3F13-955CEF2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AA24-CE6E-64F5-8FED-F1DD325F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 autoregression model, we forecast the variable of interest using a linear combination of past values of the variable.</a:t>
            </a:r>
          </a:p>
          <a:p>
            <a:endParaRPr lang="en-US" dirty="0"/>
          </a:p>
          <a:p>
            <a:r>
              <a:rPr lang="en-US" dirty="0"/>
              <a:t>The term autoregression indicates that it is a regression of the variable against itself.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Thus, an autoregressive model of order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dirty="0">
                <a:solidFill>
                  <a:srgbClr val="333333"/>
                </a:solidFill>
                <a:latin typeface="Merriweather" panose="00000500000000000000" pitchFamily="2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can be written as: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We refer to this as an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AR(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 model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, an autoregressive model of order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9869D-8F50-EEE6-C374-3E94D464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60" y="4931765"/>
            <a:ext cx="6171660" cy="585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1CA45E-85E3-F058-591B-F92966046E37}"/>
                  </a:ext>
                </a:extLst>
              </p14:cNvPr>
              <p14:cNvContentPartPr/>
              <p14:nvPr/>
            </p14:nvContentPartPr>
            <p14:xfrm>
              <a:off x="518040" y="330480"/>
              <a:ext cx="9126360" cy="94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1CA45E-85E3-F058-591B-F92966046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321120"/>
                <a:ext cx="914508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2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791-80B6-4A08-FE64-B36F5BD3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0DF2-3055-F3EF-70A0-615EFC10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Rather than using past values of the forecast variable in a regression, a moving average model uses past forecast errors in a regression-like model.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0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here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εt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is white noise. We refer to this as an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MA(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 model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, a moving average model of order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 Of course, we do not </a:t>
            </a:r>
            <a:r>
              <a:rPr lang="en-US" b="0" i="1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observe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the values of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εt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, so it is not really a regression in the usual sense.</a:t>
            </a:r>
          </a:p>
          <a:p>
            <a:endParaRPr lang="en-US" dirty="0">
              <a:solidFill>
                <a:srgbClr val="333333"/>
              </a:solidFill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Notice that each value of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can be thought of as a weighted moving average of the past few forecast errors.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90BA3-F11E-6D35-C8B3-85A52DFE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7" y="2754286"/>
            <a:ext cx="5067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1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71C8-A8AF-C624-AC7D-1B6AD792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Fira Sans" panose="020B0503050000020004" pitchFamily="34" charset="0"/>
              </a:rPr>
              <a:t>Non-seasonal ARIMA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DEC2-6BCC-E018-6F72-1BA504CB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combine differencing with autoregression and a moving average model, we obtain a non-seasonal ARIMA model. ARIMA is an acronym for </a:t>
            </a:r>
            <a:r>
              <a:rPr lang="en-US" dirty="0" err="1"/>
              <a:t>AutoRegressive</a:t>
            </a:r>
            <a:r>
              <a:rPr lang="en-US" dirty="0"/>
              <a:t> Integrated Moving Average (in this context, “integration” is the reverse of differencing).</a:t>
            </a:r>
          </a:p>
          <a:p>
            <a:endParaRPr lang="en-US" dirty="0"/>
          </a:p>
          <a:p>
            <a:r>
              <a:rPr lang="en-US" dirty="0"/>
              <a:t>The full model can be written as:</a:t>
            </a:r>
          </a:p>
          <a:p>
            <a:endParaRPr lang="en-US" dirty="0"/>
          </a:p>
          <a:p>
            <a:r>
              <a:rPr lang="en-US" dirty="0">
                <a:solidFill>
                  <a:srgbClr val="333333"/>
                </a:solidFill>
                <a:latin typeface="Merriweather" panose="00000500000000000000" pitchFamily="2" charset="0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here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′ is the differenced series (it may have been differenced more than once)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6F861-C2F6-1081-52C9-3B0C8985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16" y="4627822"/>
            <a:ext cx="6096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0C99-2458-7BB3-07A6-79302786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7E3A-8EDC-FEF9-E3CF-E790BF86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“predictors” on the right hand side include both lagged values of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yt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and lagged errors. We call this an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ARIMA(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p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,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d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,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q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) model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, where: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243817-4C85-0FF7-D9AA-C932DC18D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04216"/>
              </p:ext>
            </p:extLst>
          </p:nvPr>
        </p:nvGraphicFramePr>
        <p:xfrm>
          <a:off x="2518347" y="3287495"/>
          <a:ext cx="6745574" cy="2889468"/>
        </p:xfrm>
        <a:graphic>
          <a:graphicData uri="http://schemas.openxmlformats.org/drawingml/2006/table">
            <a:tbl>
              <a:tblPr/>
              <a:tblGrid>
                <a:gridCol w="3372787">
                  <a:extLst>
                    <a:ext uri="{9D8B030D-6E8A-4147-A177-3AD203B41FA5}">
                      <a16:colId xmlns:a16="http://schemas.microsoft.com/office/drawing/2014/main" val="2367219470"/>
                    </a:ext>
                  </a:extLst>
                </a:gridCol>
                <a:gridCol w="3372787">
                  <a:extLst>
                    <a:ext uri="{9D8B030D-6E8A-4147-A177-3AD203B41FA5}">
                      <a16:colId xmlns:a16="http://schemas.microsoft.com/office/drawing/2014/main" val="3119705797"/>
                    </a:ext>
                  </a:extLst>
                </a:gridCol>
              </a:tblGrid>
              <a:tr h="8735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+mn-lt"/>
                        </a:rPr>
                        <a:t>p=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order of the autoregressive part;</a:t>
                      </a: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88293"/>
                  </a:ext>
                </a:extLst>
              </a:tr>
              <a:tr h="1142348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+mn-lt"/>
                        </a:rPr>
                        <a:t>d=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5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degree of first differencing involved;</a:t>
                      </a: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4939"/>
                  </a:ext>
                </a:extLst>
              </a:tr>
              <a:tr h="87356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effectLst/>
                          <a:latin typeface="+mn-lt"/>
                        </a:rPr>
                        <a:t>q=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59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</a:rPr>
                        <a:t>order of the moving average part.</a:t>
                      </a: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5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4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3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1034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Fira Sans</vt:lpstr>
      <vt:lpstr>Merriweather</vt:lpstr>
      <vt:lpstr>MJXc-TeX-main-R</vt:lpstr>
      <vt:lpstr>MJXc-TeX-math-I</vt:lpstr>
      <vt:lpstr>Office Theme</vt:lpstr>
      <vt:lpstr>ARIMA Models</vt:lpstr>
      <vt:lpstr>Stationarity and differencing</vt:lpstr>
      <vt:lpstr>PowerPoint Presentation</vt:lpstr>
      <vt:lpstr>Differencing</vt:lpstr>
      <vt:lpstr>ACF Plot and Stationarity</vt:lpstr>
      <vt:lpstr>Autoregressive Models</vt:lpstr>
      <vt:lpstr>Moving Average Models</vt:lpstr>
      <vt:lpstr>Non-seasonal ARIMA models</vt:lpstr>
      <vt:lpstr>ARIMA</vt:lpstr>
      <vt:lpstr>ACF and PACF plots</vt:lpstr>
      <vt:lpstr>ACF and PACF plots</vt:lpstr>
      <vt:lpstr>ACF and PACF plots</vt:lpstr>
      <vt:lpstr>PowerPoint Presentation</vt:lpstr>
      <vt:lpstr>ACF and PACF</vt:lpstr>
      <vt:lpstr>ACF and PACF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Models</dc:title>
  <dc:creator>Chahar, Jaiyesh (ADV GD DEV SE DH AI)</dc:creator>
  <cp:lastModifiedBy>Chahar, Jaiyesh (ADV GD DEV SE DH AI)</cp:lastModifiedBy>
  <cp:revision>1</cp:revision>
  <dcterms:created xsi:type="dcterms:W3CDTF">2023-03-11T12:08:05Z</dcterms:created>
  <dcterms:modified xsi:type="dcterms:W3CDTF">2023-03-11T13:33:35Z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2023-03-11T13:33:35Z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7909a2c5-0dde-4446-b118-43478254efee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