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8"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7299E-33EC-4D9D-8DD6-EE6584508FC6}" type="datetimeFigureOut">
              <a:rPr lang="en-US" smtClean="0"/>
              <a:t>1/8/2022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BC4777A-A412-4023-BE17-964D8096D70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1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7299E-33EC-4D9D-8DD6-EE6584508FC6}"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4777A-A412-4023-BE17-964D8096D70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35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7299E-33EC-4D9D-8DD6-EE6584508FC6}"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4777A-A412-4023-BE17-964D8096D70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48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7299E-33EC-4D9D-8DD6-EE6584508FC6}"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4777A-A412-4023-BE17-964D8096D70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449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7299E-33EC-4D9D-8DD6-EE6584508FC6}"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4777A-A412-4023-BE17-964D8096D70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7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7299E-33EC-4D9D-8DD6-EE6584508FC6}"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4777A-A412-4023-BE17-964D8096D70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587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7299E-33EC-4D9D-8DD6-EE6584508FC6}"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4777A-A412-4023-BE17-964D8096D70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505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B7299E-33EC-4D9D-8DD6-EE6584508FC6}"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4777A-A412-4023-BE17-964D8096D70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94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7299E-33EC-4D9D-8DD6-EE6584508FC6}"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4777A-A412-4023-BE17-964D8096D70F}" type="slidenum">
              <a:rPr lang="en-US" smtClean="0"/>
              <a:t>‹#›</a:t>
            </a:fld>
            <a:endParaRPr lang="en-US"/>
          </a:p>
        </p:txBody>
      </p:sp>
    </p:spTree>
    <p:extLst>
      <p:ext uri="{BB962C8B-B14F-4D97-AF65-F5344CB8AC3E}">
        <p14:creationId xmlns:p14="http://schemas.microsoft.com/office/powerpoint/2010/main" val="29367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7299E-33EC-4D9D-8DD6-EE6584508FC6}"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4777A-A412-4023-BE17-964D8096D70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B7299E-33EC-4D9D-8DD6-EE6584508FC6}" type="datetimeFigureOut">
              <a:rPr lang="en-US" smtClean="0"/>
              <a:t>1/8/2022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BC4777A-A412-4023-BE17-964D8096D70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41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B7299E-33EC-4D9D-8DD6-EE6584508FC6}" type="datetimeFigureOut">
              <a:rPr lang="en-US" smtClean="0"/>
              <a:t>1/8/2022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BC4777A-A412-4023-BE17-964D8096D70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55826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nsumeraffairs.com/insurance/car.html" TargetMode="External"/><Relationship Id="rId2" Type="http://schemas.openxmlformats.org/officeDocument/2006/relationships/hyperlink" Target="https://www.consumeraffairs.com/insurance/ho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orage.googleapis.com/kagglesdsdata/datasets/772/1440" TargetMode="External"/><Relationship Id="rId2" Type="http://schemas.openxmlformats.org/officeDocument/2006/relationships/hyperlink" Target="https://www2.census.gov/geo/tiger/TIGER2017/STATE" TargetMode="External"/><Relationship Id="rId1" Type="http://schemas.openxmlformats.org/officeDocument/2006/relationships/slideLayout" Target="../slideLayouts/slideLayout2.xml"/><Relationship Id="rId6" Type="http://schemas.openxmlformats.org/officeDocument/2006/relationships/hyperlink" Target="https://www.consumeraffairs.com/homeowners/safest-states-in-the-us.html" TargetMode="External"/><Relationship Id="rId5" Type="http://schemas.openxmlformats.org/officeDocument/2006/relationships/hyperlink" Target="https://ucr.fbi.gov/crime-in-the-u.s/crime-in-the-u.s.-2019" TargetMode="External"/><Relationship Id="rId4" Type="http://schemas.openxmlformats.org/officeDocument/2006/relationships/hyperlink" Target="https://ucr.fbi.gov/crime-in-the-u.s/2018/crime-in-the-u.s.-2018/tab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2306-B2FA-4700-9AF5-01BE0162F5FA}"/>
              </a:ext>
            </a:extLst>
          </p:cNvPr>
          <p:cNvSpPr>
            <a:spLocks noGrp="1"/>
          </p:cNvSpPr>
          <p:nvPr>
            <p:ph type="ctrTitle"/>
          </p:nvPr>
        </p:nvSpPr>
        <p:spPr/>
        <p:txBody>
          <a:bodyPr/>
          <a:lstStyle/>
          <a:p>
            <a:r>
              <a:rPr lang="en-US" dirty="0"/>
              <a:t>SPATIAL DATABASE FINAL PROJECT</a:t>
            </a:r>
          </a:p>
        </p:txBody>
      </p:sp>
      <p:sp>
        <p:nvSpPr>
          <p:cNvPr id="3" name="Subtitle 2">
            <a:extLst>
              <a:ext uri="{FF2B5EF4-FFF2-40B4-BE49-F238E27FC236}">
                <a16:creationId xmlns:a16="http://schemas.microsoft.com/office/drawing/2014/main" id="{448B7E21-C2E1-4923-B7AF-D15BC453BFFA}"/>
              </a:ext>
            </a:extLst>
          </p:cNvPr>
          <p:cNvSpPr>
            <a:spLocks noGrp="1"/>
          </p:cNvSpPr>
          <p:nvPr>
            <p:ph type="subTitle" idx="1"/>
          </p:nvPr>
        </p:nvSpPr>
        <p:spPr>
          <a:xfrm>
            <a:off x="2511086" y="3969290"/>
            <a:ext cx="8637072" cy="977621"/>
          </a:xfrm>
        </p:spPr>
        <p:txBody>
          <a:bodyPr>
            <a:normAutofit/>
          </a:bodyPr>
          <a:lstStyle/>
          <a:p>
            <a:pPr algn="r"/>
            <a:r>
              <a:rPr lang="en-US" dirty="0"/>
              <a:t>By: Jayasurya Duraisamy</a:t>
            </a:r>
          </a:p>
          <a:p>
            <a:pPr algn="r"/>
            <a:r>
              <a:rPr lang="en-US" dirty="0"/>
              <a:t>Student number: 21250461</a:t>
            </a:r>
          </a:p>
        </p:txBody>
      </p:sp>
    </p:spTree>
    <p:extLst>
      <p:ext uri="{BB962C8B-B14F-4D97-AF65-F5344CB8AC3E}">
        <p14:creationId xmlns:p14="http://schemas.microsoft.com/office/powerpoint/2010/main" val="318314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09D3-FC14-42BE-AC2B-7751FA4B7E42}"/>
              </a:ext>
            </a:extLst>
          </p:cNvPr>
          <p:cNvSpPr>
            <a:spLocks noGrp="1"/>
          </p:cNvSpPr>
          <p:nvPr>
            <p:ph type="title"/>
          </p:nvPr>
        </p:nvSpPr>
        <p:spPr>
          <a:xfrm>
            <a:off x="1433823" y="1164827"/>
            <a:ext cx="9603275" cy="1049235"/>
          </a:xfrm>
        </p:spPr>
        <p:txBody>
          <a:bodyPr/>
          <a:lstStyle/>
          <a:p>
            <a:r>
              <a:rPr lang="en-US" dirty="0"/>
              <a:t>Safest States by rankings</a:t>
            </a:r>
          </a:p>
        </p:txBody>
      </p:sp>
      <p:sp>
        <p:nvSpPr>
          <p:cNvPr id="3" name="Content Placeholder 2">
            <a:extLst>
              <a:ext uri="{FF2B5EF4-FFF2-40B4-BE49-F238E27FC236}">
                <a16:creationId xmlns:a16="http://schemas.microsoft.com/office/drawing/2014/main" id="{97C10806-D7AC-4EC6-AB60-439A33A9A99E}"/>
              </a:ext>
            </a:extLst>
          </p:cNvPr>
          <p:cNvSpPr>
            <a:spLocks noGrp="1"/>
          </p:cNvSpPr>
          <p:nvPr>
            <p:ph idx="1"/>
          </p:nvPr>
        </p:nvSpPr>
        <p:spPr>
          <a:xfrm>
            <a:off x="838200" y="1825624"/>
            <a:ext cx="10515600" cy="4733795"/>
          </a:xfrm>
        </p:spPr>
        <p:txBody>
          <a:bodyPr/>
          <a:lstStyle/>
          <a:p>
            <a:pPr lvl="1"/>
            <a:endParaRPr lang="en-US" dirty="0"/>
          </a:p>
          <a:p>
            <a:pPr lvl="1"/>
            <a:r>
              <a:rPr lang="en-US" dirty="0"/>
              <a:t>Texas, Florida, California are with low safety scores.</a:t>
            </a:r>
          </a:p>
          <a:p>
            <a:pPr lvl="1"/>
            <a:r>
              <a:rPr lang="en-US" dirty="0"/>
              <a:t>New Jersey, Maine, Rhode Island, Arkansas, Tennessee are with high safety scores</a:t>
            </a:r>
          </a:p>
        </p:txBody>
      </p:sp>
      <p:pic>
        <p:nvPicPr>
          <p:cNvPr id="5" name="Picture 4">
            <a:extLst>
              <a:ext uri="{FF2B5EF4-FFF2-40B4-BE49-F238E27FC236}">
                <a16:creationId xmlns:a16="http://schemas.microsoft.com/office/drawing/2014/main" id="{2AE5ACEA-BA24-43E6-A6BB-49D4EEBB4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504" y="2994464"/>
            <a:ext cx="6052959" cy="3060107"/>
          </a:xfrm>
          <a:prstGeom prst="rect">
            <a:avLst/>
          </a:prstGeom>
        </p:spPr>
      </p:pic>
      <p:pic>
        <p:nvPicPr>
          <p:cNvPr id="9" name="Picture 8">
            <a:extLst>
              <a:ext uri="{FF2B5EF4-FFF2-40B4-BE49-F238E27FC236}">
                <a16:creationId xmlns:a16="http://schemas.microsoft.com/office/drawing/2014/main" id="{0F391EF7-7460-4BC2-AF15-604940234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0498" y="3747036"/>
            <a:ext cx="2103302" cy="1379340"/>
          </a:xfrm>
          <a:prstGeom prst="rect">
            <a:avLst/>
          </a:prstGeom>
        </p:spPr>
      </p:pic>
    </p:spTree>
    <p:extLst>
      <p:ext uri="{BB962C8B-B14F-4D97-AF65-F5344CB8AC3E}">
        <p14:creationId xmlns:p14="http://schemas.microsoft.com/office/powerpoint/2010/main" val="46399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6788-BB80-4659-8670-B199FA9084D1}"/>
              </a:ext>
            </a:extLst>
          </p:cNvPr>
          <p:cNvSpPr>
            <a:spLocks noGrp="1"/>
          </p:cNvSpPr>
          <p:nvPr>
            <p:ph type="title"/>
          </p:nvPr>
        </p:nvSpPr>
        <p:spPr>
          <a:xfrm>
            <a:off x="1451578" y="1088605"/>
            <a:ext cx="9603275" cy="1049235"/>
          </a:xfrm>
        </p:spPr>
        <p:txBody>
          <a:bodyPr/>
          <a:lstStyle/>
          <a:p>
            <a:r>
              <a:rPr lang="en-US" dirty="0"/>
              <a:t>Findings</a:t>
            </a:r>
          </a:p>
        </p:txBody>
      </p:sp>
      <p:sp>
        <p:nvSpPr>
          <p:cNvPr id="3" name="Content Placeholder 2">
            <a:extLst>
              <a:ext uri="{FF2B5EF4-FFF2-40B4-BE49-F238E27FC236}">
                <a16:creationId xmlns:a16="http://schemas.microsoft.com/office/drawing/2014/main" id="{F349DA44-A997-41A8-8BC1-DEB9EE51F343}"/>
              </a:ext>
            </a:extLst>
          </p:cNvPr>
          <p:cNvSpPr>
            <a:spLocks noGrp="1"/>
          </p:cNvSpPr>
          <p:nvPr>
            <p:ph idx="1"/>
          </p:nvPr>
        </p:nvSpPr>
        <p:spPr/>
        <p:txBody>
          <a:bodyPr>
            <a:normAutofit/>
          </a:bodyPr>
          <a:lstStyle/>
          <a:p>
            <a:r>
              <a:rPr lang="en-US" sz="1800" dirty="0"/>
              <a:t>With the help of Choropleth and Heat maps, we were able to find that most number of crimes(all) happens in Texas, California, Florida.</a:t>
            </a:r>
          </a:p>
          <a:p>
            <a:r>
              <a:rPr lang="en-US" sz="1800" dirty="0"/>
              <a:t>This also shows that considering the crime rate in these states, these are not the safest states to get settled.</a:t>
            </a:r>
          </a:p>
        </p:txBody>
      </p:sp>
    </p:spTree>
    <p:extLst>
      <p:ext uri="{BB962C8B-B14F-4D97-AF65-F5344CB8AC3E}">
        <p14:creationId xmlns:p14="http://schemas.microsoft.com/office/powerpoint/2010/main" val="320420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AC21-A73E-4351-ACA6-71AA3548DAB3}"/>
              </a:ext>
            </a:extLst>
          </p:cNvPr>
          <p:cNvSpPr>
            <a:spLocks noGrp="1"/>
          </p:cNvSpPr>
          <p:nvPr>
            <p:ph type="title"/>
          </p:nvPr>
        </p:nvSpPr>
        <p:spPr>
          <a:xfrm>
            <a:off x="1451578" y="1186259"/>
            <a:ext cx="9603275" cy="1049235"/>
          </a:xfrm>
        </p:spPr>
        <p:txBody>
          <a:bodyPr/>
          <a:lstStyle/>
          <a:p>
            <a:r>
              <a:rPr lang="en-US" dirty="0"/>
              <a:t>Conclusion</a:t>
            </a:r>
          </a:p>
        </p:txBody>
      </p:sp>
      <p:sp>
        <p:nvSpPr>
          <p:cNvPr id="3" name="Content Placeholder 2">
            <a:extLst>
              <a:ext uri="{FF2B5EF4-FFF2-40B4-BE49-F238E27FC236}">
                <a16:creationId xmlns:a16="http://schemas.microsoft.com/office/drawing/2014/main" id="{5B90E741-6E36-4D8F-92FD-B6B6ABA37187}"/>
              </a:ext>
            </a:extLst>
          </p:cNvPr>
          <p:cNvSpPr>
            <a:spLocks noGrp="1"/>
          </p:cNvSpPr>
          <p:nvPr>
            <p:ph idx="1"/>
          </p:nvPr>
        </p:nvSpPr>
        <p:spPr/>
        <p:txBody>
          <a:bodyPr>
            <a:normAutofit/>
          </a:bodyPr>
          <a:lstStyle/>
          <a:p>
            <a:r>
              <a:rPr lang="en-US" sz="1800" dirty="0"/>
              <a:t>No matter what state you live in, it’s important to take steps to protect yourself, your family and your assets. </a:t>
            </a:r>
          </a:p>
          <a:p>
            <a:r>
              <a:rPr lang="en-US" sz="1800" dirty="0"/>
              <a:t>Consider installing an </a:t>
            </a:r>
            <a:r>
              <a:rPr lang="en-US" sz="1800" u="sng" dirty="0"/>
              <a:t>alarm system </a:t>
            </a:r>
            <a:r>
              <a:rPr lang="en-US" sz="1800" dirty="0"/>
              <a:t>in your home and make sure you have the right types and amounts of </a:t>
            </a:r>
            <a:r>
              <a:rPr lang="en-US" sz="1800" dirty="0">
                <a:hlinkClick r:id="rId2">
                  <a:extLst>
                    <a:ext uri="{A12FA001-AC4F-418D-AE19-62706E023703}">
                      <ahyp:hlinkClr xmlns:ahyp="http://schemas.microsoft.com/office/drawing/2018/hyperlinkcolor" val="tx"/>
                    </a:ext>
                  </a:extLst>
                </a:hlinkClick>
              </a:rPr>
              <a:t>homeowners insurance</a:t>
            </a:r>
            <a:r>
              <a:rPr lang="en-US" sz="1800" dirty="0"/>
              <a:t> and </a:t>
            </a:r>
            <a:r>
              <a:rPr lang="en-US" sz="1800" dirty="0">
                <a:hlinkClick r:id="rId3">
                  <a:extLst>
                    <a:ext uri="{A12FA001-AC4F-418D-AE19-62706E023703}">
                      <ahyp:hlinkClr xmlns:ahyp="http://schemas.microsoft.com/office/drawing/2018/hyperlinkcolor" val="tx"/>
                    </a:ext>
                  </a:extLst>
                </a:hlinkClick>
              </a:rPr>
              <a:t>auto insurance</a:t>
            </a:r>
            <a:r>
              <a:rPr lang="en-US" sz="1800" dirty="0"/>
              <a:t> in case you’re the victim of a property crime.</a:t>
            </a:r>
          </a:p>
          <a:p>
            <a:r>
              <a:rPr lang="en-US" sz="1800" dirty="0"/>
              <a:t>If you’re choosing a new place to live and want to know more about crime in certain areas — or if you’re curious about trends in your own state or town — you can find data about specific crimes and cities from the FBI. You might also try getting information from your local municipality, which is likely to have the most recent information.</a:t>
            </a:r>
          </a:p>
          <a:p>
            <a:endParaRPr lang="en-US" dirty="0"/>
          </a:p>
        </p:txBody>
      </p:sp>
    </p:spTree>
    <p:extLst>
      <p:ext uri="{BB962C8B-B14F-4D97-AF65-F5344CB8AC3E}">
        <p14:creationId xmlns:p14="http://schemas.microsoft.com/office/powerpoint/2010/main" val="65742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2093-56A9-43CA-9674-07CB886029B3}"/>
              </a:ext>
            </a:extLst>
          </p:cNvPr>
          <p:cNvSpPr>
            <a:spLocks noGrp="1"/>
          </p:cNvSpPr>
          <p:nvPr>
            <p:ph type="title"/>
          </p:nvPr>
        </p:nvSpPr>
        <p:spPr>
          <a:xfrm>
            <a:off x="1451579" y="623163"/>
            <a:ext cx="9603275" cy="1049235"/>
          </a:xfrm>
        </p:spPr>
        <p:txBody>
          <a:bodyPr>
            <a:normAutofit/>
          </a:bodyPr>
          <a:lstStyle/>
          <a:p>
            <a:br>
              <a:rPr lang="en-US" dirty="0"/>
            </a:br>
            <a:r>
              <a:rPr lang="en-US" dirty="0"/>
              <a:t>Goal</a:t>
            </a:r>
          </a:p>
        </p:txBody>
      </p:sp>
      <p:sp>
        <p:nvSpPr>
          <p:cNvPr id="3" name="Content Placeholder 2">
            <a:extLst>
              <a:ext uri="{FF2B5EF4-FFF2-40B4-BE49-F238E27FC236}">
                <a16:creationId xmlns:a16="http://schemas.microsoft.com/office/drawing/2014/main" id="{CEDB4BFD-573D-46AE-8C79-061B36F70D3E}"/>
              </a:ext>
            </a:extLst>
          </p:cNvPr>
          <p:cNvSpPr>
            <a:spLocks noGrp="1"/>
          </p:cNvSpPr>
          <p:nvPr>
            <p:ph idx="1"/>
          </p:nvPr>
        </p:nvSpPr>
        <p:spPr/>
        <p:txBody>
          <a:bodyPr/>
          <a:lstStyle/>
          <a:p>
            <a:r>
              <a:rPr lang="en-US" dirty="0"/>
              <a:t>Crime rate of a state determines how safe a state is to live/move in.</a:t>
            </a:r>
          </a:p>
          <a:p>
            <a:r>
              <a:rPr lang="en-US" dirty="0"/>
              <a:t>In this project, I have analyzed various crimes happened in each state of United States of America and made a ranking with safety score for each state.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138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A892-AC51-4534-8676-4B298A5609E7}"/>
              </a:ext>
            </a:extLst>
          </p:cNvPr>
          <p:cNvSpPr>
            <a:spLocks noGrp="1"/>
          </p:cNvSpPr>
          <p:nvPr>
            <p:ph type="title"/>
          </p:nvPr>
        </p:nvSpPr>
        <p:spPr>
          <a:xfrm>
            <a:off x="1371680" y="1195136"/>
            <a:ext cx="9603275" cy="1049235"/>
          </a:xfrm>
        </p:spPr>
        <p:txBody>
          <a:bodyPr/>
          <a:lstStyle/>
          <a:p>
            <a:r>
              <a:rPr lang="en-US" dirty="0"/>
              <a:t>Data Collection</a:t>
            </a:r>
          </a:p>
        </p:txBody>
      </p:sp>
      <p:sp>
        <p:nvSpPr>
          <p:cNvPr id="3" name="Content Placeholder 2">
            <a:extLst>
              <a:ext uri="{FF2B5EF4-FFF2-40B4-BE49-F238E27FC236}">
                <a16:creationId xmlns:a16="http://schemas.microsoft.com/office/drawing/2014/main" id="{8771B9B8-A50D-4F02-9C37-A333610C601E}"/>
              </a:ext>
            </a:extLst>
          </p:cNvPr>
          <p:cNvSpPr>
            <a:spLocks noGrp="1"/>
          </p:cNvSpPr>
          <p:nvPr>
            <p:ph idx="1"/>
          </p:nvPr>
        </p:nvSpPr>
        <p:spPr/>
        <p:txBody>
          <a:bodyPr/>
          <a:lstStyle/>
          <a:p>
            <a:pPr lvl="1"/>
            <a:r>
              <a:rPr lang="en-US" dirty="0"/>
              <a:t>Shape file of US: </a:t>
            </a:r>
          </a:p>
          <a:p>
            <a:pPr lvl="1"/>
            <a:r>
              <a:rPr lang="en-US" u="sng" dirty="0">
                <a:hlinkClick r:id="rId2"/>
              </a:rPr>
              <a:t>https://www2.census.gov/geo/tiger/TIGER2017/STATE</a:t>
            </a:r>
            <a:endParaRPr lang="en-US" u="sng" dirty="0"/>
          </a:p>
          <a:p>
            <a:pPr lvl="1"/>
            <a:r>
              <a:rPr lang="en-US" u="sng" dirty="0"/>
              <a:t>Latitude and Longitude data: </a:t>
            </a:r>
            <a:r>
              <a:rPr lang="en-US" b="0" i="0" u="none" strike="noStrike" dirty="0">
                <a:effectLst/>
                <a:latin typeface="Roboto" panose="02000000000000000000" pitchFamily="2" charset="0"/>
                <a:hlinkClick r:id="rId3"/>
              </a:rPr>
              <a:t>https://storage.googleapis.com/kagglesdsdata/datasets/772/1440</a:t>
            </a:r>
            <a:endParaRPr lang="en-US" b="0" i="0" u="none" strike="noStrike" dirty="0">
              <a:effectLst/>
              <a:latin typeface="Roboto" panose="02000000000000000000" pitchFamily="2" charset="0"/>
            </a:endParaRPr>
          </a:p>
          <a:p>
            <a:pPr lvl="1"/>
            <a:r>
              <a:rPr lang="en-US" dirty="0">
                <a:latin typeface="Roboto" panose="02000000000000000000" pitchFamily="2" charset="0"/>
              </a:rPr>
              <a:t>Crime Data a): </a:t>
            </a:r>
            <a:r>
              <a:rPr lang="en-US" b="0" i="0" u="none" strike="noStrike" dirty="0">
                <a:effectLst/>
                <a:latin typeface="Roboto" panose="02000000000000000000" pitchFamily="2" charset="0"/>
                <a:hlinkClick r:id="rId4"/>
              </a:rPr>
              <a:t>https://ucr.fbi.gov/crime-in-the-u.s/2018/crime-in-the-u.s.-2018/tables</a:t>
            </a:r>
            <a:endParaRPr lang="en-US" b="0" i="0" u="none" strike="noStrike" dirty="0">
              <a:effectLst/>
              <a:latin typeface="Roboto" panose="02000000000000000000" pitchFamily="2" charset="0"/>
            </a:endParaRPr>
          </a:p>
          <a:p>
            <a:pPr lvl="1"/>
            <a:r>
              <a:rPr lang="en-US" dirty="0">
                <a:latin typeface="Roboto" panose="02000000000000000000" pitchFamily="2" charset="0"/>
              </a:rPr>
              <a:t>Crime Data b): </a:t>
            </a:r>
            <a:r>
              <a:rPr lang="en-US" dirty="0">
                <a:latin typeface="Roboto" panose="02000000000000000000" pitchFamily="2" charset="0"/>
                <a:hlinkClick r:id="rId5"/>
              </a:rPr>
              <a:t>https://ucr.fbi.gov/crime-in-the-u.s/crime-in-the-u.s.-2019</a:t>
            </a:r>
            <a:endParaRPr lang="en-US" dirty="0">
              <a:latin typeface="Roboto" panose="02000000000000000000" pitchFamily="2" charset="0"/>
            </a:endParaRPr>
          </a:p>
          <a:p>
            <a:pPr lvl="1"/>
            <a:r>
              <a:rPr lang="en-US" b="0" i="0" u="none" strike="noStrike" dirty="0">
                <a:effectLst/>
                <a:latin typeface="Roboto" panose="02000000000000000000" pitchFamily="2" charset="0"/>
              </a:rPr>
              <a:t>State ranking data: </a:t>
            </a:r>
            <a:r>
              <a:rPr lang="en-US" b="0" i="0" u="none" strike="noStrike" dirty="0">
                <a:effectLst/>
                <a:latin typeface="Roboto" panose="02000000000000000000" pitchFamily="2" charset="0"/>
                <a:hlinkClick r:id="rId6"/>
              </a:rPr>
              <a:t>https://www.consumeraffairs.com/homeowners/safest-states-in-the-us.html</a:t>
            </a:r>
            <a:endParaRPr lang="en-US" b="0" i="0" u="none" strike="noStrike" dirty="0">
              <a:effectLst/>
              <a:latin typeface="Roboto" panose="02000000000000000000" pitchFamily="2" charset="0"/>
            </a:endParaRPr>
          </a:p>
          <a:p>
            <a:pPr lvl="1"/>
            <a:endParaRPr lang="en-US" b="0" i="0" u="none" strike="noStrike" dirty="0">
              <a:effectLst/>
              <a:latin typeface="Roboto" panose="02000000000000000000" pitchFamily="2" charset="0"/>
            </a:endParaRPr>
          </a:p>
          <a:p>
            <a:pPr lvl="1"/>
            <a:endParaRPr lang="en-US" u="sng" dirty="0"/>
          </a:p>
        </p:txBody>
      </p:sp>
    </p:spTree>
    <p:extLst>
      <p:ext uri="{BB962C8B-B14F-4D97-AF65-F5344CB8AC3E}">
        <p14:creationId xmlns:p14="http://schemas.microsoft.com/office/powerpoint/2010/main" val="111747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77BD-D621-4E44-B652-4DCF536A1C1E}"/>
              </a:ext>
            </a:extLst>
          </p:cNvPr>
          <p:cNvSpPr>
            <a:spLocks noGrp="1"/>
          </p:cNvSpPr>
          <p:nvPr>
            <p:ph type="title"/>
          </p:nvPr>
        </p:nvSpPr>
        <p:spPr>
          <a:xfrm>
            <a:off x="1367604" y="1105541"/>
            <a:ext cx="10515600" cy="1325563"/>
          </a:xfrm>
        </p:spPr>
        <p:txBody>
          <a:bodyPr/>
          <a:lstStyle/>
          <a:p>
            <a:r>
              <a:rPr lang="en-US" dirty="0"/>
              <a:t>Types of crime</a:t>
            </a:r>
          </a:p>
        </p:txBody>
      </p:sp>
      <p:sp>
        <p:nvSpPr>
          <p:cNvPr id="3" name="Content Placeholder 2">
            <a:extLst>
              <a:ext uri="{FF2B5EF4-FFF2-40B4-BE49-F238E27FC236}">
                <a16:creationId xmlns:a16="http://schemas.microsoft.com/office/drawing/2014/main" id="{0E894D12-FACF-4AF4-8A41-0A2ABA359F21}"/>
              </a:ext>
            </a:extLst>
          </p:cNvPr>
          <p:cNvSpPr>
            <a:spLocks noGrp="1"/>
          </p:cNvSpPr>
          <p:nvPr>
            <p:ph idx="1"/>
          </p:nvPr>
        </p:nvSpPr>
        <p:spPr>
          <a:xfrm>
            <a:off x="1367604" y="1644035"/>
            <a:ext cx="9726494" cy="4644798"/>
          </a:xfrm>
        </p:spPr>
        <p:txBody>
          <a:bodyPr>
            <a:normAutofit/>
          </a:bodyPr>
          <a:lstStyle/>
          <a:p>
            <a:endParaRPr lang="en-US" sz="2000" dirty="0"/>
          </a:p>
          <a:p>
            <a:r>
              <a:rPr lang="en-US" sz="2000" dirty="0"/>
              <a:t>Violent crime </a:t>
            </a:r>
          </a:p>
          <a:p>
            <a:pPr lvl="1"/>
            <a:r>
              <a:rPr lang="en-US" sz="1800" dirty="0"/>
              <a:t>Murder and nonnegligent manslaughter</a:t>
            </a:r>
          </a:p>
          <a:p>
            <a:pPr lvl="1"/>
            <a:r>
              <a:rPr lang="en-US" sz="1800" dirty="0"/>
              <a:t>Rape</a:t>
            </a:r>
          </a:p>
          <a:p>
            <a:pPr lvl="1"/>
            <a:r>
              <a:rPr lang="en-US" sz="1800" dirty="0"/>
              <a:t>Robbery</a:t>
            </a:r>
          </a:p>
          <a:p>
            <a:pPr lvl="1"/>
            <a:r>
              <a:rPr lang="en-US" sz="1800" dirty="0"/>
              <a:t>Aggravated assault</a:t>
            </a:r>
          </a:p>
          <a:p>
            <a:pPr marL="228600" lvl="1">
              <a:spcBef>
                <a:spcPts val="1000"/>
              </a:spcBef>
            </a:pPr>
            <a:r>
              <a:rPr lang="en-US" sz="2000" dirty="0"/>
              <a:t>Property crime</a:t>
            </a:r>
          </a:p>
          <a:p>
            <a:pPr marL="685800" lvl="2">
              <a:spcBef>
                <a:spcPts val="1000"/>
              </a:spcBef>
            </a:pPr>
            <a:r>
              <a:rPr lang="en-US" sz="1800" dirty="0"/>
              <a:t>Burglary</a:t>
            </a:r>
          </a:p>
          <a:p>
            <a:pPr marL="685800" lvl="2">
              <a:spcBef>
                <a:spcPts val="1000"/>
              </a:spcBef>
            </a:pPr>
            <a:r>
              <a:rPr lang="en-US" sz="1800" dirty="0"/>
              <a:t>Larceny-theft</a:t>
            </a:r>
          </a:p>
          <a:p>
            <a:pPr marL="685800" lvl="2">
              <a:spcBef>
                <a:spcPts val="1000"/>
              </a:spcBef>
            </a:pPr>
            <a:r>
              <a:rPr lang="en-US" sz="1800" dirty="0"/>
              <a:t>Motor  vehicle theft</a:t>
            </a:r>
          </a:p>
          <a:p>
            <a:pPr marL="457200" lvl="2" indent="0">
              <a:spcBef>
                <a:spcPts val="1000"/>
              </a:spcBef>
              <a:buNone/>
            </a:pPr>
            <a:endParaRPr lang="en-US" sz="1800" dirty="0"/>
          </a:p>
          <a:p>
            <a:pPr marL="457200" lvl="2" indent="0">
              <a:spcBef>
                <a:spcPts val="1000"/>
              </a:spcBef>
              <a:buNone/>
            </a:pPr>
            <a:endParaRPr lang="en-US" sz="1800" dirty="0"/>
          </a:p>
          <a:p>
            <a:pPr marL="685800" lvl="2">
              <a:spcBef>
                <a:spcPts val="1000"/>
              </a:spcBef>
            </a:pPr>
            <a:endParaRPr lang="en-US" sz="1800" dirty="0"/>
          </a:p>
          <a:p>
            <a:endParaRPr lang="en-US" dirty="0"/>
          </a:p>
        </p:txBody>
      </p:sp>
    </p:spTree>
    <p:extLst>
      <p:ext uri="{BB962C8B-B14F-4D97-AF65-F5344CB8AC3E}">
        <p14:creationId xmlns:p14="http://schemas.microsoft.com/office/powerpoint/2010/main" val="65017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ED91-9E43-4714-B349-B50F4C3069E3}"/>
              </a:ext>
            </a:extLst>
          </p:cNvPr>
          <p:cNvSpPr>
            <a:spLocks noGrp="1"/>
          </p:cNvSpPr>
          <p:nvPr>
            <p:ph type="title"/>
          </p:nvPr>
        </p:nvSpPr>
        <p:spPr>
          <a:xfrm>
            <a:off x="1451579" y="1150749"/>
            <a:ext cx="9603275" cy="1049235"/>
          </a:xfrm>
        </p:spPr>
        <p:txBody>
          <a:bodyPr/>
          <a:lstStyle/>
          <a:p>
            <a:r>
              <a:rPr lang="en-US" dirty="0"/>
              <a:t>Types of crime</a:t>
            </a:r>
          </a:p>
        </p:txBody>
      </p:sp>
      <p:sp>
        <p:nvSpPr>
          <p:cNvPr id="3" name="Content Placeholder 2">
            <a:extLst>
              <a:ext uri="{FF2B5EF4-FFF2-40B4-BE49-F238E27FC236}">
                <a16:creationId xmlns:a16="http://schemas.microsoft.com/office/drawing/2014/main" id="{4295C50B-D15C-4E7D-8DC5-0B92B5944CF0}"/>
              </a:ext>
            </a:extLst>
          </p:cNvPr>
          <p:cNvSpPr>
            <a:spLocks noGrp="1"/>
          </p:cNvSpPr>
          <p:nvPr>
            <p:ph idx="1"/>
          </p:nvPr>
        </p:nvSpPr>
        <p:spPr/>
        <p:txBody>
          <a:bodyPr/>
          <a:lstStyle/>
          <a:p>
            <a:r>
              <a:rPr lang="en-US" sz="2000" dirty="0"/>
              <a:t>Human trafficking</a:t>
            </a:r>
          </a:p>
          <a:p>
            <a:pPr lvl="1"/>
            <a:r>
              <a:rPr lang="en-US" sz="1800" dirty="0"/>
              <a:t>Commercial sex-acts</a:t>
            </a:r>
          </a:p>
          <a:p>
            <a:pPr lvl="1"/>
            <a:r>
              <a:rPr lang="en-US" sz="1800" dirty="0"/>
              <a:t>Involuntary servitude(Forced Labor)</a:t>
            </a:r>
          </a:p>
          <a:p>
            <a:endParaRPr lang="en-US" dirty="0"/>
          </a:p>
        </p:txBody>
      </p:sp>
    </p:spTree>
    <p:extLst>
      <p:ext uri="{BB962C8B-B14F-4D97-AF65-F5344CB8AC3E}">
        <p14:creationId xmlns:p14="http://schemas.microsoft.com/office/powerpoint/2010/main" val="351854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9B16-A907-4E6C-B5B6-6B52941C77EF}"/>
              </a:ext>
            </a:extLst>
          </p:cNvPr>
          <p:cNvSpPr>
            <a:spLocks noGrp="1"/>
          </p:cNvSpPr>
          <p:nvPr>
            <p:ph type="title"/>
          </p:nvPr>
        </p:nvSpPr>
        <p:spPr>
          <a:xfrm>
            <a:off x="1410032" y="764022"/>
            <a:ext cx="9371931" cy="772354"/>
          </a:xfrm>
        </p:spPr>
        <p:txBody>
          <a:bodyPr>
            <a:normAutofit fontScale="90000"/>
          </a:bodyPr>
          <a:lstStyle/>
          <a:p>
            <a:r>
              <a:rPr lang="en-US" dirty="0"/>
              <a:t>Data Preprocessing</a:t>
            </a:r>
            <a:br>
              <a:rPr lang="en-US" dirty="0"/>
            </a:br>
            <a:endParaRPr lang="en-US" dirty="0"/>
          </a:p>
        </p:txBody>
      </p:sp>
      <p:sp>
        <p:nvSpPr>
          <p:cNvPr id="7" name="Content Placeholder 6">
            <a:extLst>
              <a:ext uri="{FF2B5EF4-FFF2-40B4-BE49-F238E27FC236}">
                <a16:creationId xmlns:a16="http://schemas.microsoft.com/office/drawing/2014/main" id="{4E56697D-59A1-4933-B76E-472476FC01A7}"/>
              </a:ext>
            </a:extLst>
          </p:cNvPr>
          <p:cNvSpPr>
            <a:spLocks noGrp="1"/>
          </p:cNvSpPr>
          <p:nvPr>
            <p:ph idx="1"/>
          </p:nvPr>
        </p:nvSpPr>
        <p:spPr>
          <a:xfrm>
            <a:off x="838198" y="1536376"/>
            <a:ext cx="10515600" cy="5023044"/>
          </a:xfrm>
        </p:spPr>
        <p:txBody>
          <a:bodyPr/>
          <a:lstStyle/>
          <a:p>
            <a:endParaRPr lang="en-US" dirty="0"/>
          </a:p>
          <a:p>
            <a:pPr lvl="1"/>
            <a:r>
              <a:rPr lang="en-US" dirty="0"/>
              <a:t>Using inner-join to merge latitude and longitude points with our dataset.</a:t>
            </a:r>
          </a:p>
          <a:p>
            <a:pPr lvl="1"/>
            <a:r>
              <a:rPr lang="en-US" dirty="0"/>
              <a:t>Inner-Join:  It combine records from two tables whenever there are matching values in a field common to both tables.</a:t>
            </a:r>
          </a:p>
          <a:p>
            <a:pPr lvl="1"/>
            <a:r>
              <a:rPr lang="en-US" dirty="0"/>
              <a:t>SRID : Spatial reference identifier. It represents spatial data using latitude and longitude coordinates.</a:t>
            </a:r>
          </a:p>
          <a:p>
            <a:pPr marL="0" indent="0">
              <a:buNone/>
            </a:pPr>
            <a:endParaRPr lang="en-US" dirty="0"/>
          </a:p>
        </p:txBody>
      </p:sp>
      <p:pic>
        <p:nvPicPr>
          <p:cNvPr id="9" name="Picture 8">
            <a:extLst>
              <a:ext uri="{FF2B5EF4-FFF2-40B4-BE49-F238E27FC236}">
                <a16:creationId xmlns:a16="http://schemas.microsoft.com/office/drawing/2014/main" id="{24E179ED-AB8E-4075-B0E3-9698E45A5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413" y="3940386"/>
            <a:ext cx="7744408" cy="995061"/>
          </a:xfrm>
          <a:prstGeom prst="rect">
            <a:avLst/>
          </a:prstGeom>
        </p:spPr>
      </p:pic>
      <p:pic>
        <p:nvPicPr>
          <p:cNvPr id="11" name="Picture 10">
            <a:extLst>
              <a:ext uri="{FF2B5EF4-FFF2-40B4-BE49-F238E27FC236}">
                <a16:creationId xmlns:a16="http://schemas.microsoft.com/office/drawing/2014/main" id="{4156B07C-53AB-4198-A576-5FD240319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413" y="5169520"/>
            <a:ext cx="7744407" cy="586791"/>
          </a:xfrm>
          <a:prstGeom prst="rect">
            <a:avLst/>
          </a:prstGeom>
        </p:spPr>
      </p:pic>
    </p:spTree>
    <p:extLst>
      <p:ext uri="{BB962C8B-B14F-4D97-AF65-F5344CB8AC3E}">
        <p14:creationId xmlns:p14="http://schemas.microsoft.com/office/powerpoint/2010/main" val="23498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4F99-57F9-4C9D-83EC-B6A230D8FF90}"/>
              </a:ext>
            </a:extLst>
          </p:cNvPr>
          <p:cNvSpPr>
            <a:spLocks noGrp="1"/>
          </p:cNvSpPr>
          <p:nvPr>
            <p:ph type="title"/>
          </p:nvPr>
        </p:nvSpPr>
        <p:spPr>
          <a:xfrm>
            <a:off x="1451579" y="991694"/>
            <a:ext cx="10515600" cy="1295724"/>
          </a:xfrm>
        </p:spPr>
        <p:txBody>
          <a:bodyPr/>
          <a:lstStyle/>
          <a:p>
            <a:r>
              <a:rPr lang="en-US" dirty="0"/>
              <a:t>Property Crime</a:t>
            </a:r>
          </a:p>
        </p:txBody>
      </p:sp>
      <p:sp>
        <p:nvSpPr>
          <p:cNvPr id="9" name="Content Placeholder 8">
            <a:extLst>
              <a:ext uri="{FF2B5EF4-FFF2-40B4-BE49-F238E27FC236}">
                <a16:creationId xmlns:a16="http://schemas.microsoft.com/office/drawing/2014/main" id="{3754E350-3BAE-4E14-B9AD-7CEBD0C4D7F9}"/>
              </a:ext>
            </a:extLst>
          </p:cNvPr>
          <p:cNvSpPr>
            <a:spLocks noGrp="1"/>
          </p:cNvSpPr>
          <p:nvPr>
            <p:ph idx="1"/>
          </p:nvPr>
        </p:nvSpPr>
        <p:spPr/>
        <p:txBody>
          <a:bodyPr/>
          <a:lstStyle/>
          <a:p>
            <a:r>
              <a:rPr lang="en-US" dirty="0"/>
              <a:t>Cities with more crime: California, Texas, Florida</a:t>
            </a:r>
          </a:p>
        </p:txBody>
      </p:sp>
      <p:pic>
        <p:nvPicPr>
          <p:cNvPr id="7" name="Picture 6">
            <a:extLst>
              <a:ext uri="{FF2B5EF4-FFF2-40B4-BE49-F238E27FC236}">
                <a16:creationId xmlns:a16="http://schemas.microsoft.com/office/drawing/2014/main" id="{F39E13EF-52C9-4505-B98E-5EF17B468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393" y="3429000"/>
            <a:ext cx="1988992" cy="1356478"/>
          </a:xfrm>
          <a:prstGeom prst="rect">
            <a:avLst/>
          </a:prstGeom>
        </p:spPr>
      </p:pic>
      <p:pic>
        <p:nvPicPr>
          <p:cNvPr id="11" name="Picture 10">
            <a:extLst>
              <a:ext uri="{FF2B5EF4-FFF2-40B4-BE49-F238E27FC236}">
                <a16:creationId xmlns:a16="http://schemas.microsoft.com/office/drawing/2014/main" id="{BDFB7758-2E58-4622-AD49-95EE75D12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952" y="2575793"/>
            <a:ext cx="6043445" cy="3266728"/>
          </a:xfrm>
          <a:prstGeom prst="rect">
            <a:avLst/>
          </a:prstGeom>
        </p:spPr>
      </p:pic>
    </p:spTree>
    <p:extLst>
      <p:ext uri="{BB962C8B-B14F-4D97-AF65-F5344CB8AC3E}">
        <p14:creationId xmlns:p14="http://schemas.microsoft.com/office/powerpoint/2010/main" val="267988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8023-815B-4C70-A1F2-58D39025406A}"/>
              </a:ext>
            </a:extLst>
          </p:cNvPr>
          <p:cNvSpPr>
            <a:spLocks noGrp="1"/>
          </p:cNvSpPr>
          <p:nvPr>
            <p:ph type="title"/>
          </p:nvPr>
        </p:nvSpPr>
        <p:spPr>
          <a:xfrm>
            <a:off x="1451579" y="1120998"/>
            <a:ext cx="9603275" cy="1049235"/>
          </a:xfrm>
        </p:spPr>
        <p:txBody>
          <a:bodyPr/>
          <a:lstStyle/>
          <a:p>
            <a:r>
              <a:rPr lang="en-US" dirty="0"/>
              <a:t>Violent Crime</a:t>
            </a:r>
          </a:p>
        </p:txBody>
      </p:sp>
      <p:sp>
        <p:nvSpPr>
          <p:cNvPr id="7" name="Content Placeholder 6">
            <a:extLst>
              <a:ext uri="{FF2B5EF4-FFF2-40B4-BE49-F238E27FC236}">
                <a16:creationId xmlns:a16="http://schemas.microsoft.com/office/drawing/2014/main" id="{C1C37714-011B-4D55-8BA8-A3104CEDC680}"/>
              </a:ext>
            </a:extLst>
          </p:cNvPr>
          <p:cNvSpPr>
            <a:spLocks noGrp="1"/>
          </p:cNvSpPr>
          <p:nvPr>
            <p:ph idx="1"/>
          </p:nvPr>
        </p:nvSpPr>
        <p:spPr/>
        <p:txBody>
          <a:bodyPr/>
          <a:lstStyle/>
          <a:p>
            <a:r>
              <a:rPr lang="en-US" dirty="0"/>
              <a:t>States with more crime – California, Texas, Florida, New York</a:t>
            </a:r>
          </a:p>
          <a:p>
            <a:endParaRPr lang="en-US" dirty="0"/>
          </a:p>
          <a:p>
            <a:pPr marL="0" indent="0">
              <a:buNone/>
            </a:pPr>
            <a:endParaRPr lang="en-US" dirty="0"/>
          </a:p>
        </p:txBody>
      </p:sp>
      <p:pic>
        <p:nvPicPr>
          <p:cNvPr id="9" name="Content Placeholder 4">
            <a:extLst>
              <a:ext uri="{FF2B5EF4-FFF2-40B4-BE49-F238E27FC236}">
                <a16:creationId xmlns:a16="http://schemas.microsoft.com/office/drawing/2014/main" id="{13AFCB17-2677-4AA5-8C6B-3938F7977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235" y="2509879"/>
            <a:ext cx="5575726" cy="3227123"/>
          </a:xfrm>
          <a:prstGeom prst="rect">
            <a:avLst/>
          </a:prstGeom>
        </p:spPr>
      </p:pic>
    </p:spTree>
    <p:extLst>
      <p:ext uri="{BB962C8B-B14F-4D97-AF65-F5344CB8AC3E}">
        <p14:creationId xmlns:p14="http://schemas.microsoft.com/office/powerpoint/2010/main" val="56709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48DC-DC07-4FFC-BCD1-D1D62A0FC0A6}"/>
              </a:ext>
            </a:extLst>
          </p:cNvPr>
          <p:cNvSpPr>
            <a:spLocks noGrp="1"/>
          </p:cNvSpPr>
          <p:nvPr>
            <p:ph type="title"/>
          </p:nvPr>
        </p:nvSpPr>
        <p:spPr>
          <a:xfrm>
            <a:off x="1451578" y="1082502"/>
            <a:ext cx="9603275" cy="1049235"/>
          </a:xfrm>
        </p:spPr>
        <p:txBody>
          <a:bodyPr/>
          <a:lstStyle/>
          <a:p>
            <a:r>
              <a:rPr lang="en-US" dirty="0"/>
              <a:t>Human Trafficking</a:t>
            </a:r>
          </a:p>
        </p:txBody>
      </p:sp>
      <p:sp>
        <p:nvSpPr>
          <p:cNvPr id="3" name="Content Placeholder 2">
            <a:extLst>
              <a:ext uri="{FF2B5EF4-FFF2-40B4-BE49-F238E27FC236}">
                <a16:creationId xmlns:a16="http://schemas.microsoft.com/office/drawing/2014/main" id="{5E2B487C-7F35-4B0D-AFAA-AA26D961E471}"/>
              </a:ext>
            </a:extLst>
          </p:cNvPr>
          <p:cNvSpPr>
            <a:spLocks noGrp="1"/>
          </p:cNvSpPr>
          <p:nvPr>
            <p:ph idx="1"/>
          </p:nvPr>
        </p:nvSpPr>
        <p:spPr/>
        <p:txBody>
          <a:bodyPr/>
          <a:lstStyle/>
          <a:p>
            <a:r>
              <a:rPr lang="en-US" sz="1800" dirty="0"/>
              <a:t>States with more crime: Texas, Nevada, Minnesota and Florida</a:t>
            </a:r>
          </a:p>
        </p:txBody>
      </p:sp>
      <p:pic>
        <p:nvPicPr>
          <p:cNvPr id="5" name="Picture 4">
            <a:extLst>
              <a:ext uri="{FF2B5EF4-FFF2-40B4-BE49-F238E27FC236}">
                <a16:creationId xmlns:a16="http://schemas.microsoft.com/office/drawing/2014/main" id="{49052BD2-3F19-4DC6-B22B-DC96AB65E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661" y="2475133"/>
            <a:ext cx="7303766" cy="3300365"/>
          </a:xfrm>
          <a:prstGeom prst="rect">
            <a:avLst/>
          </a:prstGeom>
        </p:spPr>
      </p:pic>
      <p:pic>
        <p:nvPicPr>
          <p:cNvPr id="7" name="Picture 6">
            <a:extLst>
              <a:ext uri="{FF2B5EF4-FFF2-40B4-BE49-F238E27FC236}">
                <a16:creationId xmlns:a16="http://schemas.microsoft.com/office/drawing/2014/main" id="{B78D83D2-39EF-4A4F-B4CD-DF7FE3C14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5069" y="3095994"/>
            <a:ext cx="1992143" cy="1597304"/>
          </a:xfrm>
          <a:prstGeom prst="rect">
            <a:avLst/>
          </a:prstGeom>
        </p:spPr>
      </p:pic>
    </p:spTree>
    <p:extLst>
      <p:ext uri="{BB962C8B-B14F-4D97-AF65-F5344CB8AC3E}">
        <p14:creationId xmlns:p14="http://schemas.microsoft.com/office/powerpoint/2010/main" val="10305637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682</TotalTime>
  <Words>497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Roboto</vt:lpstr>
      <vt:lpstr>Gallery</vt:lpstr>
      <vt:lpstr>SPATIAL DATABASE FINAL PROJECT</vt:lpstr>
      <vt:lpstr> Goal</vt:lpstr>
      <vt:lpstr>Data Collection</vt:lpstr>
      <vt:lpstr>Types of crime</vt:lpstr>
      <vt:lpstr>Types of crime</vt:lpstr>
      <vt:lpstr>Data Preprocessing </vt:lpstr>
      <vt:lpstr>Property Crime</vt:lpstr>
      <vt:lpstr>Violent Crime</vt:lpstr>
      <vt:lpstr>Human Trafficking</vt:lpstr>
      <vt:lpstr>Safest States by rankings</vt:lpstr>
      <vt:lpstr>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DATABASE FINAL PROJECT</dc:title>
  <dc:creator>Jayasurya Duraisamy</dc:creator>
  <cp:lastModifiedBy>Jayasurya Duraisamy</cp:lastModifiedBy>
  <cp:revision>8</cp:revision>
  <dcterms:created xsi:type="dcterms:W3CDTF">2022-01-08T18:09:33Z</dcterms:created>
  <dcterms:modified xsi:type="dcterms:W3CDTF">2022-01-09T05:31:34Z</dcterms:modified>
</cp:coreProperties>
</file>