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3288A0-7B6F-4218-A4C4-C145F4D6A1B0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E98D-4BB3-46CB-8021-F670E8D227B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677903-6374-422D-88A4-C21AF34575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3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E98D-4BB3-46CB-8021-F670E8D227B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7903-6374-422D-88A4-C21AF345750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2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E98D-4BB3-46CB-8021-F670E8D227B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7903-6374-422D-88A4-C21AF34575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09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E98D-4BB3-46CB-8021-F670E8D227B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7903-6374-422D-88A4-C21AF34575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96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E98D-4BB3-46CB-8021-F670E8D227B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7903-6374-422D-88A4-C21AF34575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4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E98D-4BB3-46CB-8021-F670E8D227B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7903-6374-422D-88A4-C21AF345750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2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E98D-4BB3-46CB-8021-F670E8D227B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7903-6374-422D-88A4-C21AF345750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5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E98D-4BB3-46CB-8021-F670E8D227B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7903-6374-422D-88A4-C21AF345750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43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E98D-4BB3-46CB-8021-F670E8D227B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7903-6374-422D-88A4-C21AF345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5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E98D-4BB3-46CB-8021-F670E8D227B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7903-6374-422D-88A4-C21AF345750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8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05E98D-4BB3-46CB-8021-F670E8D227B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7903-6374-422D-88A4-C21AF345750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2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E98D-4BB3-46CB-8021-F670E8D227B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677903-6374-422D-88A4-C21AF34575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61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statista.com/statistik/daten/studie" TargetMode="External"/><Relationship Id="rId2" Type="http://schemas.openxmlformats.org/officeDocument/2006/relationships/hyperlink" Target="https://de.statista.com/statistik/dat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uenchen.de/leben/service/postleitzahlen.html" TargetMode="External"/><Relationship Id="rId4" Type="http://schemas.openxmlformats.org/officeDocument/2006/relationships/hyperlink" Target="https://de.statista.com/statistik/daten/studie/260438/umfrage/mietpreise-in-muenchen-nach-bezirk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187E-9CA3-4D55-9429-5440F18B0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THE 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B76AA-F489-4526-93B4-2E46E5044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/>
              <a:t>IDENTIFYING THE BEST POSSIBLE NEIGHBORHOOD FOR JOHN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4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8AAE-379F-4A2E-B48B-2863E3E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AF15-0603-430C-A22E-D7AAF7C1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 find a borough for John in Munich, where he would feel comfortable</a:t>
            </a:r>
          </a:p>
          <a:p>
            <a:r>
              <a:rPr lang="en-US" dirty="0"/>
              <a:t>Things that John loves to have in his neighborhood: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Coffee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Restaurant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Grocery Store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3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3F12-ED9F-404F-811F-F21B41E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DATA FOR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12B8-12B5-4393-A465-D341B2A6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99719" cy="3619958"/>
          </a:xfrm>
        </p:spPr>
        <p:txBody>
          <a:bodyPr/>
          <a:lstStyle/>
          <a:p>
            <a:r>
              <a:rPr lang="en-US" dirty="0"/>
              <a:t>Avg Prices per </a:t>
            </a:r>
            <a:r>
              <a:rPr lang="en-US" dirty="0" err="1"/>
              <a:t>sq.m</a:t>
            </a:r>
            <a:r>
              <a:rPr lang="en-US" dirty="0"/>
              <a:t> of apartments at Munich </a:t>
            </a:r>
            <a:r>
              <a:rPr lang="en-US" u="sng" dirty="0">
                <a:solidFill>
                  <a:srgbClr val="0088CC"/>
                </a:solidFill>
                <a:latin typeface="Helvetica Neue"/>
              </a:rPr>
              <a:t>‘</a:t>
            </a:r>
            <a:r>
              <a:rPr lang="en-US" u="sng" dirty="0">
                <a:solidFill>
                  <a:srgbClr val="0088CC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https://de.statista.com/</a:t>
            </a:r>
            <a:r>
              <a:rPr lang="en-US" u="sng" dirty="0" err="1">
                <a:solidFill>
                  <a:srgbClr val="0088CC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statistik</a:t>
            </a:r>
            <a:r>
              <a:rPr lang="en-US" u="sng" dirty="0">
                <a:solidFill>
                  <a:srgbClr val="0088CC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u="sng" dirty="0" err="1">
                <a:solidFill>
                  <a:srgbClr val="0088CC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daten</a:t>
            </a:r>
            <a:r>
              <a:rPr lang="en-US" u="sng" dirty="0">
                <a:solidFill>
                  <a:srgbClr val="0088CC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u="sng" dirty="0" err="1">
                <a:solidFill>
                  <a:srgbClr val="0088CC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studie</a:t>
            </a:r>
            <a:r>
              <a:rPr lang="en-US" u="sng" dirty="0">
                <a:solidFill>
                  <a:srgbClr val="0088CC"/>
                </a:solidFill>
                <a:latin typeface="Helvetica Neue"/>
              </a:rPr>
              <a:t>/260438</a:t>
            </a:r>
            <a:r>
              <a:rPr lang="en-US" u="sng" dirty="0">
                <a:solidFill>
                  <a:srgbClr val="0088CC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u="sng" dirty="0" err="1">
                <a:solidFill>
                  <a:srgbClr val="0088CC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umfrage</a:t>
            </a:r>
            <a:r>
              <a:rPr lang="en-US" u="sng" dirty="0">
                <a:solidFill>
                  <a:srgbClr val="0088CC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u="sng" dirty="0" err="1">
                <a:solidFill>
                  <a:srgbClr val="0088CC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mietpreise</a:t>
            </a:r>
            <a:r>
              <a:rPr lang="en-US" u="sng" dirty="0">
                <a:solidFill>
                  <a:srgbClr val="0088CC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-in-</a:t>
            </a:r>
            <a:r>
              <a:rPr lang="en-US" u="sng" dirty="0" err="1">
                <a:solidFill>
                  <a:srgbClr val="0088CC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muenchen</a:t>
            </a:r>
            <a:r>
              <a:rPr lang="en-US" u="sng" dirty="0">
                <a:solidFill>
                  <a:srgbClr val="0088CC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u="sng" dirty="0" err="1">
                <a:solidFill>
                  <a:srgbClr val="0088CC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nach-bezirken</a:t>
            </a:r>
            <a:r>
              <a:rPr lang="en-US" u="sng" dirty="0">
                <a:solidFill>
                  <a:srgbClr val="0088CC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u="sng" dirty="0">
                <a:solidFill>
                  <a:srgbClr val="0088CC"/>
                </a:solidFill>
                <a:latin typeface="Helvetica Neue"/>
                <a:hlinkClick r:id="rId4"/>
              </a:rPr>
              <a:t>’</a:t>
            </a:r>
            <a:r>
              <a:rPr lang="en-US" u="sng" dirty="0">
                <a:solidFill>
                  <a:srgbClr val="0088CC"/>
                </a:solidFill>
                <a:latin typeface="Helvetica Neue"/>
              </a:rPr>
              <a:t>. </a:t>
            </a:r>
            <a:endParaRPr lang="en-US" b="0" i="0" u="sng" dirty="0">
              <a:solidFill>
                <a:srgbClr val="0088CC"/>
              </a:solidFill>
              <a:effectLst/>
              <a:latin typeface="Helvetica Neue"/>
              <a:hlinkClick r:id="rId4"/>
            </a:endParaRPr>
          </a:p>
          <a:p>
            <a:r>
              <a:rPr lang="en-US" dirty="0"/>
              <a:t>Information about values in all boroughs at Munich                      </a:t>
            </a:r>
            <a:r>
              <a:rPr lang="en-US" u="sng" dirty="0">
                <a:solidFill>
                  <a:srgbClr val="0088CC"/>
                </a:solidFill>
                <a:latin typeface="Helvetica Neue"/>
              </a:rPr>
              <a:t>'</a:t>
            </a:r>
            <a:r>
              <a:rPr lang="en-US" u="sng" dirty="0">
                <a:solidFill>
                  <a:srgbClr val="0088CC"/>
                </a:solidFill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https://www.muenchen.de/leben/service/postleitzahlen.html</a:t>
            </a:r>
            <a:endParaRPr lang="en-US" u="sng" dirty="0">
              <a:solidFill>
                <a:srgbClr val="0088CC"/>
              </a:solidFill>
              <a:latin typeface="Helvetica Neue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3951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0EE0-C512-45B4-980E-F39E3073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APPARATMENTS AT MUNICH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32021B3-11FD-46E1-9C64-95BE48F9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John’s home has by far the highest price when compared to all other boroughs</a:t>
            </a:r>
          </a:p>
          <a:p>
            <a:r>
              <a:rPr lang="en-US" dirty="0"/>
              <a:t>No matter what john’s going to move, he will mostly likely find an apartment with lower price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42081-03D1-4210-A433-F5CBA84AD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209" y="3092777"/>
            <a:ext cx="4219473" cy="24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0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543F-D49E-4230-81F8-430DDCE6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PRICE DISTRIBUTION ACROSS MUNICH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C199-3359-4F1E-ACBC-668EE19F7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means if John would like to have cheap apartment he needs to move away from the center of Munich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A288F-D8B2-4744-969B-8FA769504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30" y="2015732"/>
            <a:ext cx="4081474" cy="2277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7BDE6-B1FB-46BA-BB3F-4138FD919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585" y="2128534"/>
            <a:ext cx="5794310" cy="16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9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6FE2-8541-448E-A645-1FF2559A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VENUE DISTRIBUTION ACROSS MUNICH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A2CB-4BF2-4E06-A899-DBB658DA8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though John lives in the perfect area to meet all of his requirements, there are a lot of promising neighborhoods as well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E47E-BAA8-478E-BE45-ADCF59176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05" y="2015732"/>
            <a:ext cx="4531095" cy="2573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46468-C8A1-4E4E-A82C-B9B2ED81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89" y="2015732"/>
            <a:ext cx="411537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7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CDAF-DF6D-4B76-9E2C-E495CF63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VENUES IN THE BOROUGH OF MUNICH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4123E9-D453-4447-88E2-D6DEDE5C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John could explore all other boroughs before making a final decision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DBF3F41-EE83-4A23-BCCD-32C8C7502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761" y="1979605"/>
            <a:ext cx="8775872" cy="28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9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D5E9-2E32-4A7F-BE0E-E02F2A24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IDENTIFIES MOST SIMILAR BOROUGHS TO JOHN’S CURRENT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EE04-1018-4771-8883-50362723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John should buy one of the eight areas highlighted in blue </a:t>
            </a:r>
            <a:r>
              <a:rPr lang="en-US" dirty="0" err="1"/>
              <a:t>colour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463B1-1827-49F1-8F58-766590C7F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62" y="2158539"/>
            <a:ext cx="4157871" cy="254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9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962-4DBA-4EF3-A951-307EF061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FOR JOHN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78D8-4DA5-4127-80EB-3255DB99B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should move to “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bm-plex-sans"/>
              </a:rPr>
              <a:t>Allach-Untermenzing</a:t>
            </a:r>
            <a:r>
              <a:rPr lang="en-US" dirty="0">
                <a:solidFill>
                  <a:srgbClr val="000000"/>
                </a:solidFill>
                <a:latin typeface="ibm-plex-sans"/>
              </a:rPr>
              <a:t>” </a:t>
            </a:r>
            <a:r>
              <a:rPr lang="en-US" b="0" i="0" dirty="0">
                <a:solidFill>
                  <a:srgbClr val="000000"/>
                </a:solidFill>
                <a:effectLst/>
                <a:latin typeface="ibm-plex-sans"/>
              </a:rPr>
              <a:t>where he will find the cheapest price per square 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813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</TotalTime>
  <Words>260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 SemiBold</vt:lpstr>
      <vt:lpstr>Gill Sans MT</vt:lpstr>
      <vt:lpstr>Helvetica Neue</vt:lpstr>
      <vt:lpstr>ibm-plex-sans</vt:lpstr>
      <vt:lpstr>Gallery</vt:lpstr>
      <vt:lpstr>THE BATTLE OF NEIGHBORHOODS</vt:lpstr>
      <vt:lpstr>BUSINESS PROBLEM </vt:lpstr>
      <vt:lpstr>REQUIRED DATA FOR ANALYSIS </vt:lpstr>
      <vt:lpstr>ANALYSIS OF APPARATMENTS AT MUNICH</vt:lpstr>
      <vt:lpstr>ANALYSIS OF PRICE DISTRIBUTION ACROSS MUNICH</vt:lpstr>
      <vt:lpstr>ANALYSIS OF VENUE DISTRIBUTION ACROSS MUNICH</vt:lpstr>
      <vt:lpstr>MOST COMMON VENUES IN THE BOROUGH OF MUNICH</vt:lpstr>
      <vt:lpstr>K MEANS IDENTIFIES MOST SIMILAR BOROUGHS TO JOHN’S CURRENT ONE</vt:lpstr>
      <vt:lpstr>RECOMMENDATION FOR JOHN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Jayasurya Duraisamy</dc:creator>
  <cp:lastModifiedBy>Jayasurya Duraisamy</cp:lastModifiedBy>
  <cp:revision>6</cp:revision>
  <dcterms:created xsi:type="dcterms:W3CDTF">2021-07-02T09:25:40Z</dcterms:created>
  <dcterms:modified xsi:type="dcterms:W3CDTF">2021-07-02T10:12:04Z</dcterms:modified>
</cp:coreProperties>
</file>