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5" d="100"/>
          <a:sy n="75" d="100"/>
        </p:scale>
        <p:origin x="3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208E-1671-41F1-B1C5-619598683372}"/>
              </a:ext>
            </a:extLst>
          </p:cNvPr>
          <p:cNvSpPr>
            <a:spLocks noGrp="1"/>
          </p:cNvSpPr>
          <p:nvPr>
            <p:ph type="ctrTitle"/>
          </p:nvPr>
        </p:nvSpPr>
        <p:spPr/>
        <p:txBody>
          <a:bodyPr/>
          <a:lstStyle/>
          <a:p>
            <a:r>
              <a:rPr lang="en-US" dirty="0"/>
              <a:t>IS 362 Final Project</a:t>
            </a:r>
          </a:p>
        </p:txBody>
      </p:sp>
      <p:sp>
        <p:nvSpPr>
          <p:cNvPr id="3" name="Subtitle 2">
            <a:extLst>
              <a:ext uri="{FF2B5EF4-FFF2-40B4-BE49-F238E27FC236}">
                <a16:creationId xmlns:a16="http://schemas.microsoft.com/office/drawing/2014/main" id="{2CB57C70-2502-404E-BD2F-EB8B9F9ADFC7}"/>
              </a:ext>
            </a:extLst>
          </p:cNvPr>
          <p:cNvSpPr>
            <a:spLocks noGrp="1"/>
          </p:cNvSpPr>
          <p:nvPr>
            <p:ph type="subTitle" idx="1"/>
          </p:nvPr>
        </p:nvSpPr>
        <p:spPr/>
        <p:txBody>
          <a:bodyPr/>
          <a:lstStyle/>
          <a:p>
            <a:r>
              <a:rPr lang="en-US" dirty="0"/>
              <a:t>Correlation between income and birth rates in new York state</a:t>
            </a:r>
          </a:p>
        </p:txBody>
      </p:sp>
    </p:spTree>
    <p:extLst>
      <p:ext uri="{BB962C8B-B14F-4D97-AF65-F5344CB8AC3E}">
        <p14:creationId xmlns:p14="http://schemas.microsoft.com/office/powerpoint/2010/main" val="2047833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2AD5-F31A-4EEA-B436-A343DA67E6BC}"/>
              </a:ext>
            </a:extLst>
          </p:cNvPr>
          <p:cNvSpPr>
            <a:spLocks noGrp="1"/>
          </p:cNvSpPr>
          <p:nvPr>
            <p:ph type="title"/>
          </p:nvPr>
        </p:nvSpPr>
        <p:spPr>
          <a:xfrm>
            <a:off x="1146705" y="609601"/>
            <a:ext cx="2879605" cy="1639884"/>
          </a:xfrm>
        </p:spPr>
        <p:txBody>
          <a:bodyPr/>
          <a:lstStyle/>
          <a:p>
            <a:r>
              <a:rPr lang="en-US" dirty="0"/>
              <a:t>Data plot</a:t>
            </a:r>
          </a:p>
        </p:txBody>
      </p:sp>
      <p:pic>
        <p:nvPicPr>
          <p:cNvPr id="6" name="Content Placeholder 5">
            <a:extLst>
              <a:ext uri="{FF2B5EF4-FFF2-40B4-BE49-F238E27FC236}">
                <a16:creationId xmlns:a16="http://schemas.microsoft.com/office/drawing/2014/main" id="{A1F59F23-CFC6-4A9B-95E4-2281E9740899}"/>
              </a:ext>
            </a:extLst>
          </p:cNvPr>
          <p:cNvPicPr>
            <a:picLocks noGrp="1" noChangeAspect="1"/>
          </p:cNvPicPr>
          <p:nvPr>
            <p:ph idx="1"/>
          </p:nvPr>
        </p:nvPicPr>
        <p:blipFill>
          <a:blip r:embed="rId2"/>
          <a:stretch>
            <a:fillRect/>
          </a:stretch>
        </p:blipFill>
        <p:spPr>
          <a:xfrm>
            <a:off x="4055806" y="695008"/>
            <a:ext cx="7949381" cy="5605109"/>
          </a:xfrm>
        </p:spPr>
      </p:pic>
      <p:sp>
        <p:nvSpPr>
          <p:cNvPr id="4" name="Text Placeholder 3">
            <a:extLst>
              <a:ext uri="{FF2B5EF4-FFF2-40B4-BE49-F238E27FC236}">
                <a16:creationId xmlns:a16="http://schemas.microsoft.com/office/drawing/2014/main" id="{009E79CA-3357-4622-97C8-0A0192BA5978}"/>
              </a:ext>
            </a:extLst>
          </p:cNvPr>
          <p:cNvSpPr>
            <a:spLocks noGrp="1"/>
          </p:cNvSpPr>
          <p:nvPr>
            <p:ph type="body" sz="half" idx="2"/>
          </p:nvPr>
        </p:nvSpPr>
        <p:spPr>
          <a:xfrm>
            <a:off x="1146706" y="2249486"/>
            <a:ext cx="2717372" cy="3541714"/>
          </a:xfrm>
        </p:spPr>
        <p:txBody>
          <a:bodyPr>
            <a:normAutofit/>
          </a:bodyPr>
          <a:lstStyle/>
          <a:p>
            <a:r>
              <a:rPr lang="en-US" sz="2400" dirty="0"/>
              <a:t>Families population percentage based on income class</a:t>
            </a:r>
          </a:p>
        </p:txBody>
      </p:sp>
    </p:spTree>
    <p:extLst>
      <p:ext uri="{BB962C8B-B14F-4D97-AF65-F5344CB8AC3E}">
        <p14:creationId xmlns:p14="http://schemas.microsoft.com/office/powerpoint/2010/main" val="125201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051958-CD72-472A-87CD-C7A8878F4B39}"/>
              </a:ext>
            </a:extLst>
          </p:cNvPr>
          <p:cNvSpPr txBox="1"/>
          <p:nvPr/>
        </p:nvSpPr>
        <p:spPr>
          <a:xfrm>
            <a:off x="1231900" y="990600"/>
            <a:ext cx="9918700" cy="4524315"/>
          </a:xfrm>
          <a:prstGeom prst="rect">
            <a:avLst/>
          </a:prstGeom>
          <a:noFill/>
        </p:spPr>
        <p:txBody>
          <a:bodyPr wrap="square" rtlCol="0">
            <a:spAutoFit/>
          </a:bodyPr>
          <a:lstStyle/>
          <a:p>
            <a:r>
              <a:rPr lang="en-US" sz="3200" dirty="0"/>
              <a:t>Looking at the income data, King's County's income seems to be almost distributed evenly between low income (21.2 percent), low middle class income (20.8 percent), middle </a:t>
            </a:r>
            <a:r>
              <a:rPr lang="en-US" sz="3200" dirty="0" err="1"/>
              <a:t>middle</a:t>
            </a:r>
            <a:r>
              <a:rPr lang="en-US" sz="3200" dirty="0"/>
              <a:t> income (27.4 percent), and upper middle class income (30.8 percent).  Tompkins County, in the other hand, has more middle </a:t>
            </a:r>
            <a:r>
              <a:rPr lang="en-US" sz="3200" dirty="0" err="1"/>
              <a:t>middle</a:t>
            </a:r>
            <a:r>
              <a:rPr lang="en-US" sz="3200" dirty="0"/>
              <a:t> income (38.8 percent) and upper middle class income population (35.8 percent.  The population with low income is only 11.8 percent and the low middle class is 14.4.</a:t>
            </a:r>
          </a:p>
        </p:txBody>
      </p:sp>
      <p:sp>
        <p:nvSpPr>
          <p:cNvPr id="3" name="TextBox 2">
            <a:extLst>
              <a:ext uri="{FF2B5EF4-FFF2-40B4-BE49-F238E27FC236}">
                <a16:creationId xmlns:a16="http://schemas.microsoft.com/office/drawing/2014/main" id="{CA976322-16A9-423C-9F88-CA72D4C74AF1}"/>
              </a:ext>
            </a:extLst>
          </p:cNvPr>
          <p:cNvSpPr txBox="1"/>
          <p:nvPr/>
        </p:nvSpPr>
        <p:spPr>
          <a:xfrm>
            <a:off x="1136650" y="254000"/>
            <a:ext cx="9017000" cy="646331"/>
          </a:xfrm>
          <a:prstGeom prst="rect">
            <a:avLst/>
          </a:prstGeom>
          <a:noFill/>
        </p:spPr>
        <p:txBody>
          <a:bodyPr wrap="square" rtlCol="0">
            <a:spAutoFit/>
          </a:bodyPr>
          <a:lstStyle/>
          <a:p>
            <a:r>
              <a:rPr lang="en-US" sz="3600" b="1" dirty="0"/>
              <a:t>DATA EXPLAINED</a:t>
            </a:r>
          </a:p>
        </p:txBody>
      </p:sp>
    </p:spTree>
    <p:extLst>
      <p:ext uri="{BB962C8B-B14F-4D97-AF65-F5344CB8AC3E}">
        <p14:creationId xmlns:p14="http://schemas.microsoft.com/office/powerpoint/2010/main" val="1938712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55BC-E3AB-498B-ACD5-B52BC4DF8AE0}"/>
              </a:ext>
            </a:extLst>
          </p:cNvPr>
          <p:cNvSpPr>
            <a:spLocks noGrp="1"/>
          </p:cNvSpPr>
          <p:nvPr>
            <p:ph type="title"/>
          </p:nvPr>
        </p:nvSpPr>
        <p:spPr/>
        <p:txBody>
          <a:bodyPr/>
          <a:lstStyle/>
          <a:p>
            <a:r>
              <a:rPr lang="en-US" dirty="0"/>
              <a:t>Comparing the two counties</a:t>
            </a:r>
          </a:p>
        </p:txBody>
      </p:sp>
      <p:sp>
        <p:nvSpPr>
          <p:cNvPr id="3" name="Content Placeholder 2">
            <a:extLst>
              <a:ext uri="{FF2B5EF4-FFF2-40B4-BE49-F238E27FC236}">
                <a16:creationId xmlns:a16="http://schemas.microsoft.com/office/drawing/2014/main" id="{9BCE1A10-9A26-4069-8E23-C7663EA8F0B5}"/>
              </a:ext>
            </a:extLst>
          </p:cNvPr>
          <p:cNvSpPr>
            <a:spLocks noGrp="1"/>
          </p:cNvSpPr>
          <p:nvPr>
            <p:ph sz="half" idx="1"/>
          </p:nvPr>
        </p:nvSpPr>
        <p:spPr/>
        <p:txBody>
          <a:bodyPr>
            <a:normAutofit fontScale="92500" lnSpcReduction="20000"/>
          </a:bodyPr>
          <a:lstStyle/>
          <a:p>
            <a:r>
              <a:rPr lang="en-US" dirty="0"/>
              <a:t>Kings County number of births = 417,865</a:t>
            </a:r>
          </a:p>
          <a:p>
            <a:r>
              <a:rPr lang="en-US" dirty="0"/>
              <a:t>Kings County “families” population = 575,987</a:t>
            </a:r>
          </a:p>
          <a:p>
            <a:r>
              <a:rPr lang="en-US" dirty="0"/>
              <a:t>low income (21.2 percent), low middle class income (20.8 percent), middle </a:t>
            </a:r>
            <a:r>
              <a:rPr lang="en-US" dirty="0" err="1"/>
              <a:t>middle</a:t>
            </a:r>
            <a:r>
              <a:rPr lang="en-US" dirty="0"/>
              <a:t> income (27.4 percent), and upper middle class income (30.8 percent)</a:t>
            </a:r>
          </a:p>
        </p:txBody>
      </p:sp>
      <p:sp>
        <p:nvSpPr>
          <p:cNvPr id="4" name="Content Placeholder 3">
            <a:extLst>
              <a:ext uri="{FF2B5EF4-FFF2-40B4-BE49-F238E27FC236}">
                <a16:creationId xmlns:a16="http://schemas.microsoft.com/office/drawing/2014/main" id="{A3406A4F-272C-477C-8284-558954ABC2FE}"/>
              </a:ext>
            </a:extLst>
          </p:cNvPr>
          <p:cNvSpPr>
            <a:spLocks noGrp="1"/>
          </p:cNvSpPr>
          <p:nvPr>
            <p:ph sz="half" idx="2"/>
          </p:nvPr>
        </p:nvSpPr>
        <p:spPr/>
        <p:txBody>
          <a:bodyPr>
            <a:normAutofit fontScale="92500" lnSpcReduction="20000"/>
          </a:bodyPr>
          <a:lstStyle/>
          <a:p>
            <a:r>
              <a:rPr lang="en-US" dirty="0"/>
              <a:t>Tompkins County number of births = 2,463</a:t>
            </a:r>
          </a:p>
          <a:p>
            <a:r>
              <a:rPr lang="en-US" dirty="0"/>
              <a:t>Tompkins County “families” population = 20,315</a:t>
            </a:r>
          </a:p>
          <a:p>
            <a:r>
              <a:rPr lang="en-US" dirty="0"/>
              <a:t>low income is only 11.8 percent and the low middle class is 14.4</a:t>
            </a:r>
          </a:p>
          <a:p>
            <a:r>
              <a:rPr lang="en-US" dirty="0"/>
              <a:t>middle </a:t>
            </a:r>
            <a:r>
              <a:rPr lang="en-US" dirty="0" err="1"/>
              <a:t>middle</a:t>
            </a:r>
            <a:r>
              <a:rPr lang="en-US" dirty="0"/>
              <a:t> income (38.8 percent) and upper middle class income population (35.8 percent)</a:t>
            </a:r>
          </a:p>
        </p:txBody>
      </p:sp>
    </p:spTree>
    <p:extLst>
      <p:ext uri="{BB962C8B-B14F-4D97-AF65-F5344CB8AC3E}">
        <p14:creationId xmlns:p14="http://schemas.microsoft.com/office/powerpoint/2010/main" val="331805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2F4797-B3E0-4170-A8D7-EE0B6238D141}"/>
              </a:ext>
            </a:extLst>
          </p:cNvPr>
          <p:cNvSpPr txBox="1"/>
          <p:nvPr/>
        </p:nvSpPr>
        <p:spPr>
          <a:xfrm>
            <a:off x="1663700" y="825500"/>
            <a:ext cx="8432800" cy="707886"/>
          </a:xfrm>
          <a:prstGeom prst="rect">
            <a:avLst/>
          </a:prstGeom>
          <a:noFill/>
        </p:spPr>
        <p:txBody>
          <a:bodyPr wrap="square" rtlCol="0">
            <a:spAutoFit/>
          </a:bodyPr>
          <a:lstStyle/>
          <a:p>
            <a:r>
              <a:rPr lang="en-US" sz="4000" b="1" dirty="0"/>
              <a:t>CONCLUSION</a:t>
            </a:r>
          </a:p>
        </p:txBody>
      </p:sp>
      <p:sp>
        <p:nvSpPr>
          <p:cNvPr id="3" name="TextBox 2">
            <a:extLst>
              <a:ext uri="{FF2B5EF4-FFF2-40B4-BE49-F238E27FC236}">
                <a16:creationId xmlns:a16="http://schemas.microsoft.com/office/drawing/2014/main" id="{2F535951-665E-425F-8710-9A7329C65716}"/>
              </a:ext>
            </a:extLst>
          </p:cNvPr>
          <p:cNvSpPr txBox="1"/>
          <p:nvPr/>
        </p:nvSpPr>
        <p:spPr>
          <a:xfrm>
            <a:off x="1460500" y="2171700"/>
            <a:ext cx="90932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Looking at the comparison between these two counties, it seems that the difference in the number of births has something to do with the population's income. The higher the income, the lower the birth rate. </a:t>
            </a:r>
          </a:p>
          <a:p>
            <a:pPr marL="285750" indent="-285750">
              <a:buFont typeface="Arial" panose="020B0604020202020204" pitchFamily="34" charset="0"/>
              <a:buChar char="•"/>
            </a:pPr>
            <a:r>
              <a:rPr lang="en-US" sz="2400" dirty="0"/>
              <a:t>According to a study, across countries, there is a strong negative correlation between GDP and fertility, and within countries there is a strong negative correlation between household income and fertility. Richer countries have lower fertility rates than poor ones, and high-income families in a given country have fewer kids than low-income families do. The data I've analyzed did confirm that this also true in New York counties; evidence that income causes fertility to drop.</a:t>
            </a:r>
          </a:p>
        </p:txBody>
      </p:sp>
    </p:spTree>
    <p:extLst>
      <p:ext uri="{BB962C8B-B14F-4D97-AF65-F5344CB8AC3E}">
        <p14:creationId xmlns:p14="http://schemas.microsoft.com/office/powerpoint/2010/main" val="192578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D78E-FDC7-420B-8DE3-9DABC97D1E00}"/>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D54DD43D-8523-4993-AFE8-E53339C0CF57}"/>
              </a:ext>
            </a:extLst>
          </p:cNvPr>
          <p:cNvSpPr>
            <a:spLocks noGrp="1"/>
          </p:cNvSpPr>
          <p:nvPr>
            <p:ph idx="1"/>
          </p:nvPr>
        </p:nvSpPr>
        <p:spPr/>
        <p:txBody>
          <a:bodyPr/>
          <a:lstStyle/>
          <a:p>
            <a:r>
              <a:rPr lang="en-US" dirty="0"/>
              <a:t>To find out if people have more kids the higher their income is and vice-versa</a:t>
            </a:r>
          </a:p>
          <a:p>
            <a:r>
              <a:rPr lang="en-US" dirty="0"/>
              <a:t>Which New York county has the highest birth rate?</a:t>
            </a:r>
          </a:p>
          <a:p>
            <a:r>
              <a:rPr lang="en-US" dirty="0"/>
              <a:t>Which New York county has the lowest birth rate?</a:t>
            </a:r>
          </a:p>
          <a:p>
            <a:r>
              <a:rPr lang="en-US" dirty="0"/>
              <a:t>Compare the results according to their income level</a:t>
            </a:r>
          </a:p>
        </p:txBody>
      </p:sp>
    </p:spTree>
    <p:extLst>
      <p:ext uri="{BB962C8B-B14F-4D97-AF65-F5344CB8AC3E}">
        <p14:creationId xmlns:p14="http://schemas.microsoft.com/office/powerpoint/2010/main" val="2640663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AD29-DC77-445E-AD03-EC84E239753B}"/>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E6B2B430-9867-4BB9-B12A-051E38FF0F50}"/>
              </a:ext>
            </a:extLst>
          </p:cNvPr>
          <p:cNvSpPr>
            <a:spLocks noGrp="1"/>
          </p:cNvSpPr>
          <p:nvPr>
            <p:ph idx="1"/>
          </p:nvPr>
        </p:nvSpPr>
        <p:spPr/>
        <p:txBody>
          <a:bodyPr/>
          <a:lstStyle/>
          <a:p>
            <a:r>
              <a:rPr lang="en-US" dirty="0"/>
              <a:t>Natality data was retrieved from Centers for Disease Control and Prevention’s website.</a:t>
            </a:r>
          </a:p>
          <a:p>
            <a:r>
              <a:rPr lang="en-US" dirty="0"/>
              <a:t>Household income data was retrieved from The United States Census Bureau’s website</a:t>
            </a:r>
          </a:p>
        </p:txBody>
      </p:sp>
    </p:spTree>
    <p:extLst>
      <p:ext uri="{BB962C8B-B14F-4D97-AF65-F5344CB8AC3E}">
        <p14:creationId xmlns:p14="http://schemas.microsoft.com/office/powerpoint/2010/main" val="181076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CF6F-A6C6-4BAB-B057-9FBC199607C6}"/>
              </a:ext>
            </a:extLst>
          </p:cNvPr>
          <p:cNvSpPr>
            <a:spLocks noGrp="1"/>
          </p:cNvSpPr>
          <p:nvPr>
            <p:ph type="title"/>
          </p:nvPr>
        </p:nvSpPr>
        <p:spPr>
          <a:xfrm>
            <a:off x="1141411" y="619127"/>
            <a:ext cx="8194318" cy="693480"/>
          </a:xfrm>
        </p:spPr>
        <p:txBody>
          <a:bodyPr>
            <a:normAutofit fontScale="90000"/>
          </a:bodyPr>
          <a:lstStyle/>
          <a:p>
            <a:r>
              <a:rPr lang="en-US" dirty="0"/>
              <a:t>Number of births by new </a:t>
            </a:r>
            <a:r>
              <a:rPr lang="en-US" dirty="0" err="1"/>
              <a:t>york</a:t>
            </a:r>
            <a:r>
              <a:rPr lang="en-US" dirty="0"/>
              <a:t> county</a:t>
            </a:r>
          </a:p>
        </p:txBody>
      </p:sp>
      <p:pic>
        <p:nvPicPr>
          <p:cNvPr id="8" name="Content Placeholder 7">
            <a:extLst>
              <a:ext uri="{FF2B5EF4-FFF2-40B4-BE49-F238E27FC236}">
                <a16:creationId xmlns:a16="http://schemas.microsoft.com/office/drawing/2014/main" id="{648507CC-54FF-4216-8E44-5B7EE6DB6EEB}"/>
              </a:ext>
            </a:extLst>
          </p:cNvPr>
          <p:cNvPicPr>
            <a:picLocks noGrp="1" noChangeAspect="1"/>
          </p:cNvPicPr>
          <p:nvPr>
            <p:ph sz="half" idx="2"/>
          </p:nvPr>
        </p:nvPicPr>
        <p:blipFill>
          <a:blip r:embed="rId2"/>
          <a:stretch>
            <a:fillRect/>
          </a:stretch>
        </p:blipFill>
        <p:spPr>
          <a:xfrm>
            <a:off x="1445342" y="1208256"/>
            <a:ext cx="9291483" cy="5363419"/>
          </a:xfrm>
        </p:spPr>
      </p:pic>
    </p:spTree>
    <p:extLst>
      <p:ext uri="{BB962C8B-B14F-4D97-AF65-F5344CB8AC3E}">
        <p14:creationId xmlns:p14="http://schemas.microsoft.com/office/powerpoint/2010/main" val="173470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BB59-5F8F-4504-AEF0-0D8A104280F7}"/>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67A9A8B8-5040-489B-BCE8-B178C75D8216}"/>
              </a:ext>
            </a:extLst>
          </p:cNvPr>
          <p:cNvSpPr>
            <a:spLocks noGrp="1"/>
          </p:cNvSpPr>
          <p:nvPr>
            <p:ph idx="1"/>
          </p:nvPr>
        </p:nvSpPr>
        <p:spPr/>
        <p:txBody>
          <a:bodyPr/>
          <a:lstStyle/>
          <a:p>
            <a:r>
              <a:rPr lang="en-US" dirty="0"/>
              <a:t>The number of births by NY county graph shows that Kings County has the highest birth rate with 417,865.</a:t>
            </a:r>
          </a:p>
          <a:p>
            <a:r>
              <a:rPr lang="en-US" dirty="0"/>
              <a:t>Tompkins County has the lowest number of births with 2,463.</a:t>
            </a:r>
          </a:p>
        </p:txBody>
      </p:sp>
    </p:spTree>
    <p:extLst>
      <p:ext uri="{BB962C8B-B14F-4D97-AF65-F5344CB8AC3E}">
        <p14:creationId xmlns:p14="http://schemas.microsoft.com/office/powerpoint/2010/main" val="153606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D0C4-13DB-4C4C-831A-1B4E5C6122B9}"/>
              </a:ext>
            </a:extLst>
          </p:cNvPr>
          <p:cNvSpPr>
            <a:spLocks noGrp="1"/>
          </p:cNvSpPr>
          <p:nvPr>
            <p:ph type="title"/>
          </p:nvPr>
        </p:nvSpPr>
        <p:spPr/>
        <p:txBody>
          <a:bodyPr/>
          <a:lstStyle/>
          <a:p>
            <a:r>
              <a:rPr lang="en-US" dirty="0"/>
              <a:t>Household type</a:t>
            </a:r>
          </a:p>
        </p:txBody>
      </p:sp>
      <p:sp>
        <p:nvSpPr>
          <p:cNvPr id="3" name="Content Placeholder 2">
            <a:extLst>
              <a:ext uri="{FF2B5EF4-FFF2-40B4-BE49-F238E27FC236}">
                <a16:creationId xmlns:a16="http://schemas.microsoft.com/office/drawing/2014/main" id="{C41528DD-5AFE-46CF-A67C-3C631858B6E1}"/>
              </a:ext>
            </a:extLst>
          </p:cNvPr>
          <p:cNvSpPr>
            <a:spLocks noGrp="1"/>
          </p:cNvSpPr>
          <p:nvPr>
            <p:ph idx="1"/>
          </p:nvPr>
        </p:nvSpPr>
        <p:spPr/>
        <p:txBody>
          <a:bodyPr/>
          <a:lstStyle/>
          <a:p>
            <a:r>
              <a:rPr lang="en-US" dirty="0"/>
              <a:t>The U.S. Census classified the households by type:  households, families, married-couple  families, and non-family households.</a:t>
            </a:r>
          </a:p>
          <a:p>
            <a:r>
              <a:rPr lang="en-US" dirty="0"/>
              <a:t>The “households” has the highest number of people, followed by “families” household.</a:t>
            </a:r>
          </a:p>
        </p:txBody>
      </p:sp>
    </p:spTree>
    <p:extLst>
      <p:ext uri="{BB962C8B-B14F-4D97-AF65-F5344CB8AC3E}">
        <p14:creationId xmlns:p14="http://schemas.microsoft.com/office/powerpoint/2010/main" val="51283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5679-D144-4348-82FF-CB2989007800}"/>
              </a:ext>
            </a:extLst>
          </p:cNvPr>
          <p:cNvSpPr>
            <a:spLocks noGrp="1"/>
          </p:cNvSpPr>
          <p:nvPr>
            <p:ph type="title"/>
          </p:nvPr>
        </p:nvSpPr>
        <p:spPr>
          <a:xfrm>
            <a:off x="1141413" y="618518"/>
            <a:ext cx="8194316" cy="664592"/>
          </a:xfrm>
        </p:spPr>
        <p:txBody>
          <a:bodyPr/>
          <a:lstStyle/>
          <a:p>
            <a:r>
              <a:rPr lang="en-US" dirty="0"/>
              <a:t>Population per household type</a:t>
            </a:r>
          </a:p>
        </p:txBody>
      </p:sp>
      <p:pic>
        <p:nvPicPr>
          <p:cNvPr id="5" name="Content Placeholder 4">
            <a:extLst>
              <a:ext uri="{FF2B5EF4-FFF2-40B4-BE49-F238E27FC236}">
                <a16:creationId xmlns:a16="http://schemas.microsoft.com/office/drawing/2014/main" id="{0CEDDFD4-4BCE-4B46-94B7-307BA2407140}"/>
              </a:ext>
            </a:extLst>
          </p:cNvPr>
          <p:cNvPicPr>
            <a:picLocks noGrp="1" noChangeAspect="1"/>
          </p:cNvPicPr>
          <p:nvPr>
            <p:ph idx="1"/>
          </p:nvPr>
        </p:nvPicPr>
        <p:blipFill>
          <a:blip r:embed="rId2"/>
          <a:stretch>
            <a:fillRect/>
          </a:stretch>
        </p:blipFill>
        <p:spPr>
          <a:xfrm>
            <a:off x="1141413" y="1283110"/>
            <a:ext cx="10362875" cy="5352183"/>
          </a:xfrm>
        </p:spPr>
      </p:pic>
    </p:spTree>
    <p:extLst>
      <p:ext uri="{BB962C8B-B14F-4D97-AF65-F5344CB8AC3E}">
        <p14:creationId xmlns:p14="http://schemas.microsoft.com/office/powerpoint/2010/main" val="32431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A0AA57-DF58-4EF2-A5E1-B4991F1A61B9}"/>
              </a:ext>
            </a:extLst>
          </p:cNvPr>
          <p:cNvSpPr txBox="1"/>
          <p:nvPr/>
        </p:nvSpPr>
        <p:spPr>
          <a:xfrm>
            <a:off x="1681316" y="988142"/>
            <a:ext cx="9634384" cy="5509200"/>
          </a:xfrm>
          <a:prstGeom prst="rect">
            <a:avLst/>
          </a:prstGeom>
          <a:noFill/>
        </p:spPr>
        <p:txBody>
          <a:bodyPr wrap="square" rtlCol="0">
            <a:spAutoFit/>
          </a:bodyPr>
          <a:lstStyle/>
          <a:p>
            <a:pPr marL="457200" indent="-457200">
              <a:buFont typeface="Arial" panose="020B0604020202020204" pitchFamily="34" charset="0"/>
              <a:buChar char="•"/>
            </a:pPr>
            <a:r>
              <a:rPr lang="en-US" sz="3200" dirty="0"/>
              <a:t>Given the different household types, I’ve decided to look closer into the “families” data. </a:t>
            </a:r>
          </a:p>
          <a:p>
            <a:pPr marL="457200" indent="-457200">
              <a:buFont typeface="Arial" panose="020B0604020202020204" pitchFamily="34" charset="0"/>
              <a:buChar char="•"/>
            </a:pPr>
            <a:r>
              <a:rPr lang="en-US" sz="3200" dirty="0"/>
              <a:t>First, I summed up the income brackets by income class:</a:t>
            </a:r>
          </a:p>
          <a:p>
            <a:endParaRPr lang="en-US" sz="3200" b="1" dirty="0"/>
          </a:p>
          <a:p>
            <a:pPr algn="ctr"/>
            <a:r>
              <a:rPr lang="en-US" sz="3200" b="1" dirty="0"/>
              <a:t>Low Income Class: Below 10,000 to 24,000</a:t>
            </a:r>
            <a:endParaRPr lang="en-US" sz="3200" dirty="0"/>
          </a:p>
          <a:p>
            <a:pPr algn="ctr"/>
            <a:r>
              <a:rPr lang="en-US" sz="3200" b="1" dirty="0"/>
              <a:t>Lower Middle Class: 25,000 - 49,000</a:t>
            </a:r>
            <a:endParaRPr lang="en-US" sz="3200" dirty="0"/>
          </a:p>
          <a:p>
            <a:pPr algn="ctr"/>
            <a:r>
              <a:rPr lang="en-US" sz="3200" b="1" dirty="0"/>
              <a:t>Middle </a:t>
            </a:r>
            <a:r>
              <a:rPr lang="en-US" sz="3200" b="1" dirty="0" err="1"/>
              <a:t>Middle</a:t>
            </a:r>
            <a:r>
              <a:rPr lang="en-US" sz="3200" b="1" dirty="0"/>
              <a:t> Class: 50,000 - 99,999</a:t>
            </a:r>
            <a:endParaRPr lang="en-US" sz="3200" dirty="0"/>
          </a:p>
          <a:p>
            <a:pPr algn="ctr"/>
            <a:r>
              <a:rPr lang="en-US" sz="3200" b="1" dirty="0"/>
              <a:t>Upper Middle Class: 100,000 or more</a:t>
            </a:r>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54505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6648-B9B3-49C3-8993-CEED26D0C8BE}"/>
              </a:ext>
            </a:extLst>
          </p:cNvPr>
          <p:cNvSpPr>
            <a:spLocks noGrp="1"/>
          </p:cNvSpPr>
          <p:nvPr>
            <p:ph type="title"/>
          </p:nvPr>
        </p:nvSpPr>
        <p:spPr>
          <a:xfrm>
            <a:off x="1141413" y="618518"/>
            <a:ext cx="6601490" cy="812076"/>
          </a:xfrm>
        </p:spPr>
        <p:txBody>
          <a:bodyPr/>
          <a:lstStyle/>
          <a:p>
            <a:r>
              <a:rPr lang="en-US" dirty="0"/>
              <a:t>Snapshot of the percentages</a:t>
            </a:r>
          </a:p>
        </p:txBody>
      </p:sp>
      <p:pic>
        <p:nvPicPr>
          <p:cNvPr id="5" name="Content Placeholder 4">
            <a:extLst>
              <a:ext uri="{FF2B5EF4-FFF2-40B4-BE49-F238E27FC236}">
                <a16:creationId xmlns:a16="http://schemas.microsoft.com/office/drawing/2014/main" id="{17331A5D-10C7-47E9-9819-7FB8C8A35C08}"/>
              </a:ext>
            </a:extLst>
          </p:cNvPr>
          <p:cNvPicPr>
            <a:picLocks noGrp="1" noChangeAspect="1"/>
          </p:cNvPicPr>
          <p:nvPr>
            <p:ph idx="1"/>
          </p:nvPr>
        </p:nvPicPr>
        <p:blipFill>
          <a:blip r:embed="rId2"/>
          <a:stretch>
            <a:fillRect/>
          </a:stretch>
        </p:blipFill>
        <p:spPr>
          <a:xfrm>
            <a:off x="899652" y="1430594"/>
            <a:ext cx="10559845" cy="4950541"/>
          </a:xfrm>
        </p:spPr>
      </p:pic>
    </p:spTree>
    <p:extLst>
      <p:ext uri="{BB962C8B-B14F-4D97-AF65-F5344CB8AC3E}">
        <p14:creationId xmlns:p14="http://schemas.microsoft.com/office/powerpoint/2010/main" val="2930483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263</TotalTime>
  <Words>553</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Tw Cen MT</vt:lpstr>
      <vt:lpstr>Circuit</vt:lpstr>
      <vt:lpstr>IS 362 Final Project</vt:lpstr>
      <vt:lpstr>Project goal</vt:lpstr>
      <vt:lpstr>Data used</vt:lpstr>
      <vt:lpstr>Number of births by new york county</vt:lpstr>
      <vt:lpstr>Explanation:</vt:lpstr>
      <vt:lpstr>Household type</vt:lpstr>
      <vt:lpstr>Population per household type</vt:lpstr>
      <vt:lpstr>PowerPoint Presentation</vt:lpstr>
      <vt:lpstr>Snapshot of the percentages</vt:lpstr>
      <vt:lpstr>Data plot</vt:lpstr>
      <vt:lpstr>PowerPoint Presentation</vt:lpstr>
      <vt:lpstr>Comparing the two counties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362 Final Project</dc:title>
  <dc:creator>jaizelle.argueta@spsmail.cuny.edu</dc:creator>
  <cp:lastModifiedBy>jaizelle.argueta@spsmail.cuny.edu</cp:lastModifiedBy>
  <cp:revision>13</cp:revision>
  <dcterms:created xsi:type="dcterms:W3CDTF">2018-05-24T02:45:32Z</dcterms:created>
  <dcterms:modified xsi:type="dcterms:W3CDTF">2018-05-25T00:25:04Z</dcterms:modified>
</cp:coreProperties>
</file>