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2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7" d="100"/>
          <a:sy n="177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_mount\chart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_mount\chart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_mount\charts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_mount\charts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_mount\charts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_mount\charts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one_mount\charts\chart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one_mount\charts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SG"/>
              <a:t>Daily Claim &amp; Redeem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daily!$B$3</c:f>
              <c:strCache>
                <c:ptCount val="1"/>
                <c:pt idx="0">
                  <c:v>Claims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daily!$A$4:$A$63</c:f>
              <c:numCache>
                <c:formatCode>d\-mmm\-yy</c:formatCode>
                <c:ptCount val="60"/>
                <c:pt idx="0">
                  <c:v>45292</c:v>
                </c:pt>
                <c:pt idx="1">
                  <c:v>45293</c:v>
                </c:pt>
                <c:pt idx="2">
                  <c:v>45294</c:v>
                </c:pt>
                <c:pt idx="3">
                  <c:v>45295</c:v>
                </c:pt>
                <c:pt idx="4">
                  <c:v>45296</c:v>
                </c:pt>
                <c:pt idx="5">
                  <c:v>45297</c:v>
                </c:pt>
                <c:pt idx="6">
                  <c:v>45298</c:v>
                </c:pt>
                <c:pt idx="7">
                  <c:v>45299</c:v>
                </c:pt>
                <c:pt idx="8">
                  <c:v>45300</c:v>
                </c:pt>
                <c:pt idx="9">
                  <c:v>45301</c:v>
                </c:pt>
                <c:pt idx="10">
                  <c:v>45302</c:v>
                </c:pt>
                <c:pt idx="11">
                  <c:v>45303</c:v>
                </c:pt>
                <c:pt idx="12">
                  <c:v>45304</c:v>
                </c:pt>
                <c:pt idx="13">
                  <c:v>45305</c:v>
                </c:pt>
                <c:pt idx="14">
                  <c:v>45306</c:v>
                </c:pt>
                <c:pt idx="15">
                  <c:v>45307</c:v>
                </c:pt>
                <c:pt idx="16">
                  <c:v>45308</c:v>
                </c:pt>
                <c:pt idx="17">
                  <c:v>45309</c:v>
                </c:pt>
                <c:pt idx="18">
                  <c:v>45310</c:v>
                </c:pt>
                <c:pt idx="19">
                  <c:v>45311</c:v>
                </c:pt>
                <c:pt idx="20">
                  <c:v>45312</c:v>
                </c:pt>
                <c:pt idx="21">
                  <c:v>45313</c:v>
                </c:pt>
                <c:pt idx="22">
                  <c:v>45314</c:v>
                </c:pt>
                <c:pt idx="23">
                  <c:v>45315</c:v>
                </c:pt>
                <c:pt idx="24">
                  <c:v>45316</c:v>
                </c:pt>
                <c:pt idx="25">
                  <c:v>45317</c:v>
                </c:pt>
                <c:pt idx="26">
                  <c:v>45318</c:v>
                </c:pt>
                <c:pt idx="27">
                  <c:v>45319</c:v>
                </c:pt>
                <c:pt idx="28">
                  <c:v>45320</c:v>
                </c:pt>
                <c:pt idx="29">
                  <c:v>45321</c:v>
                </c:pt>
                <c:pt idx="30">
                  <c:v>45322</c:v>
                </c:pt>
                <c:pt idx="31">
                  <c:v>45323</c:v>
                </c:pt>
                <c:pt idx="32">
                  <c:v>45324</c:v>
                </c:pt>
                <c:pt idx="33">
                  <c:v>45325</c:v>
                </c:pt>
                <c:pt idx="34">
                  <c:v>45326</c:v>
                </c:pt>
                <c:pt idx="35">
                  <c:v>45327</c:v>
                </c:pt>
                <c:pt idx="36">
                  <c:v>45328</c:v>
                </c:pt>
                <c:pt idx="37">
                  <c:v>45329</c:v>
                </c:pt>
                <c:pt idx="38">
                  <c:v>45330</c:v>
                </c:pt>
                <c:pt idx="39">
                  <c:v>45331</c:v>
                </c:pt>
                <c:pt idx="40">
                  <c:v>45332</c:v>
                </c:pt>
                <c:pt idx="41">
                  <c:v>45333</c:v>
                </c:pt>
                <c:pt idx="42">
                  <c:v>45334</c:v>
                </c:pt>
                <c:pt idx="43">
                  <c:v>45335</c:v>
                </c:pt>
                <c:pt idx="44">
                  <c:v>45336</c:v>
                </c:pt>
                <c:pt idx="45">
                  <c:v>45337</c:v>
                </c:pt>
                <c:pt idx="46">
                  <c:v>45338</c:v>
                </c:pt>
                <c:pt idx="47">
                  <c:v>45339</c:v>
                </c:pt>
                <c:pt idx="48">
                  <c:v>45340</c:v>
                </c:pt>
                <c:pt idx="49">
                  <c:v>45341</c:v>
                </c:pt>
                <c:pt idx="50">
                  <c:v>45342</c:v>
                </c:pt>
                <c:pt idx="51">
                  <c:v>45343</c:v>
                </c:pt>
                <c:pt idx="52">
                  <c:v>45344</c:v>
                </c:pt>
                <c:pt idx="53">
                  <c:v>45345</c:v>
                </c:pt>
                <c:pt idx="54">
                  <c:v>45346</c:v>
                </c:pt>
                <c:pt idx="55">
                  <c:v>45347</c:v>
                </c:pt>
                <c:pt idx="56">
                  <c:v>45348</c:v>
                </c:pt>
                <c:pt idx="57">
                  <c:v>45349</c:v>
                </c:pt>
                <c:pt idx="58">
                  <c:v>45350</c:v>
                </c:pt>
                <c:pt idx="59">
                  <c:v>45351</c:v>
                </c:pt>
              </c:numCache>
            </c:numRef>
          </c:cat>
          <c:val>
            <c:numRef>
              <c:f>daily!$B$4:$B$63</c:f>
              <c:numCache>
                <c:formatCode>#,##0</c:formatCode>
                <c:ptCount val="60"/>
                <c:pt idx="0">
                  <c:v>2260</c:v>
                </c:pt>
                <c:pt idx="1">
                  <c:v>5082</c:v>
                </c:pt>
                <c:pt idx="2">
                  <c:v>7190</c:v>
                </c:pt>
                <c:pt idx="3">
                  <c:v>4792</c:v>
                </c:pt>
                <c:pt idx="4">
                  <c:v>4663</c:v>
                </c:pt>
                <c:pt idx="5">
                  <c:v>4459</c:v>
                </c:pt>
                <c:pt idx="6">
                  <c:v>4328</c:v>
                </c:pt>
                <c:pt idx="7">
                  <c:v>3214</c:v>
                </c:pt>
                <c:pt idx="8">
                  <c:v>3219</c:v>
                </c:pt>
                <c:pt idx="9">
                  <c:v>2854</c:v>
                </c:pt>
                <c:pt idx="10">
                  <c:v>2915</c:v>
                </c:pt>
                <c:pt idx="11">
                  <c:v>3063</c:v>
                </c:pt>
                <c:pt idx="12">
                  <c:v>3590</c:v>
                </c:pt>
                <c:pt idx="13">
                  <c:v>3519</c:v>
                </c:pt>
                <c:pt idx="14">
                  <c:v>2501</c:v>
                </c:pt>
                <c:pt idx="15">
                  <c:v>2707</c:v>
                </c:pt>
                <c:pt idx="16">
                  <c:v>3198</c:v>
                </c:pt>
                <c:pt idx="17">
                  <c:v>3605</c:v>
                </c:pt>
                <c:pt idx="18">
                  <c:v>3563</c:v>
                </c:pt>
                <c:pt idx="19">
                  <c:v>3437</c:v>
                </c:pt>
                <c:pt idx="20">
                  <c:v>2622</c:v>
                </c:pt>
                <c:pt idx="21">
                  <c:v>2313</c:v>
                </c:pt>
                <c:pt idx="22">
                  <c:v>2312</c:v>
                </c:pt>
                <c:pt idx="23">
                  <c:v>3103</c:v>
                </c:pt>
                <c:pt idx="24">
                  <c:v>3324</c:v>
                </c:pt>
                <c:pt idx="25">
                  <c:v>3098</c:v>
                </c:pt>
                <c:pt idx="26">
                  <c:v>3384</c:v>
                </c:pt>
                <c:pt idx="27">
                  <c:v>3403</c:v>
                </c:pt>
                <c:pt idx="28">
                  <c:v>2686</c:v>
                </c:pt>
                <c:pt idx="29">
                  <c:v>3162</c:v>
                </c:pt>
                <c:pt idx="30">
                  <c:v>3337</c:v>
                </c:pt>
                <c:pt idx="31">
                  <c:v>5493</c:v>
                </c:pt>
                <c:pt idx="32">
                  <c:v>4965</c:v>
                </c:pt>
                <c:pt idx="33">
                  <c:v>5354</c:v>
                </c:pt>
                <c:pt idx="34">
                  <c:v>4577</c:v>
                </c:pt>
                <c:pt idx="35">
                  <c:v>4402</c:v>
                </c:pt>
                <c:pt idx="36">
                  <c:v>4742</c:v>
                </c:pt>
                <c:pt idx="37">
                  <c:v>5402</c:v>
                </c:pt>
                <c:pt idx="38">
                  <c:v>3473</c:v>
                </c:pt>
                <c:pt idx="39">
                  <c:v>2090</c:v>
                </c:pt>
                <c:pt idx="40">
                  <c:v>2028</c:v>
                </c:pt>
                <c:pt idx="41">
                  <c:v>2071</c:v>
                </c:pt>
                <c:pt idx="42">
                  <c:v>2499</c:v>
                </c:pt>
                <c:pt idx="43">
                  <c:v>3119</c:v>
                </c:pt>
                <c:pt idx="44">
                  <c:v>4273</c:v>
                </c:pt>
                <c:pt idx="45">
                  <c:v>4046</c:v>
                </c:pt>
                <c:pt idx="46">
                  <c:v>3852</c:v>
                </c:pt>
                <c:pt idx="47">
                  <c:v>3838</c:v>
                </c:pt>
                <c:pt idx="48">
                  <c:v>3391</c:v>
                </c:pt>
                <c:pt idx="49">
                  <c:v>3568</c:v>
                </c:pt>
                <c:pt idx="50">
                  <c:v>3638</c:v>
                </c:pt>
                <c:pt idx="51">
                  <c:v>3168</c:v>
                </c:pt>
                <c:pt idx="52">
                  <c:v>3494</c:v>
                </c:pt>
                <c:pt idx="53">
                  <c:v>2994</c:v>
                </c:pt>
                <c:pt idx="54">
                  <c:v>2979</c:v>
                </c:pt>
                <c:pt idx="55">
                  <c:v>3226</c:v>
                </c:pt>
                <c:pt idx="56">
                  <c:v>2412</c:v>
                </c:pt>
                <c:pt idx="57">
                  <c:v>2525</c:v>
                </c:pt>
                <c:pt idx="58">
                  <c:v>2582</c:v>
                </c:pt>
                <c:pt idx="59">
                  <c:v>2241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56-4CD1-A7C1-5AF5FE1A2786}"/>
            </c:ext>
          </c:extLst>
        </c:ser>
        <c:ser>
          <c:idx val="1"/>
          <c:order val="1"/>
          <c:tx>
            <c:strRef>
              <c:f>daily!$C$3</c:f>
              <c:strCache>
                <c:ptCount val="1"/>
                <c:pt idx="0">
                  <c:v>Redeems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daily!$A$4:$A$63</c:f>
              <c:numCache>
                <c:formatCode>d\-mmm\-yy</c:formatCode>
                <c:ptCount val="60"/>
                <c:pt idx="0">
                  <c:v>45292</c:v>
                </c:pt>
                <c:pt idx="1">
                  <c:v>45293</c:v>
                </c:pt>
                <c:pt idx="2">
                  <c:v>45294</c:v>
                </c:pt>
                <c:pt idx="3">
                  <c:v>45295</c:v>
                </c:pt>
                <c:pt idx="4">
                  <c:v>45296</c:v>
                </c:pt>
                <c:pt idx="5">
                  <c:v>45297</c:v>
                </c:pt>
                <c:pt idx="6">
                  <c:v>45298</c:v>
                </c:pt>
                <c:pt idx="7">
                  <c:v>45299</c:v>
                </c:pt>
                <c:pt idx="8">
                  <c:v>45300</c:v>
                </c:pt>
                <c:pt idx="9">
                  <c:v>45301</c:v>
                </c:pt>
                <c:pt idx="10">
                  <c:v>45302</c:v>
                </c:pt>
                <c:pt idx="11">
                  <c:v>45303</c:v>
                </c:pt>
                <c:pt idx="12">
                  <c:v>45304</c:v>
                </c:pt>
                <c:pt idx="13">
                  <c:v>45305</c:v>
                </c:pt>
                <c:pt idx="14">
                  <c:v>45306</c:v>
                </c:pt>
                <c:pt idx="15">
                  <c:v>45307</c:v>
                </c:pt>
                <c:pt idx="16">
                  <c:v>45308</c:v>
                </c:pt>
                <c:pt idx="17">
                  <c:v>45309</c:v>
                </c:pt>
                <c:pt idx="18">
                  <c:v>45310</c:v>
                </c:pt>
                <c:pt idx="19">
                  <c:v>45311</c:v>
                </c:pt>
                <c:pt idx="20">
                  <c:v>45312</c:v>
                </c:pt>
                <c:pt idx="21">
                  <c:v>45313</c:v>
                </c:pt>
                <c:pt idx="22">
                  <c:v>45314</c:v>
                </c:pt>
                <c:pt idx="23">
                  <c:v>45315</c:v>
                </c:pt>
                <c:pt idx="24">
                  <c:v>45316</c:v>
                </c:pt>
                <c:pt idx="25">
                  <c:v>45317</c:v>
                </c:pt>
                <c:pt idx="26">
                  <c:v>45318</c:v>
                </c:pt>
                <c:pt idx="27">
                  <c:v>45319</c:v>
                </c:pt>
                <c:pt idx="28">
                  <c:v>45320</c:v>
                </c:pt>
                <c:pt idx="29">
                  <c:v>45321</c:v>
                </c:pt>
                <c:pt idx="30">
                  <c:v>45322</c:v>
                </c:pt>
                <c:pt idx="31">
                  <c:v>45323</c:v>
                </c:pt>
                <c:pt idx="32">
                  <c:v>45324</c:v>
                </c:pt>
                <c:pt idx="33">
                  <c:v>45325</c:v>
                </c:pt>
                <c:pt idx="34">
                  <c:v>45326</c:v>
                </c:pt>
                <c:pt idx="35">
                  <c:v>45327</c:v>
                </c:pt>
                <c:pt idx="36">
                  <c:v>45328</c:v>
                </c:pt>
                <c:pt idx="37">
                  <c:v>45329</c:v>
                </c:pt>
                <c:pt idx="38">
                  <c:v>45330</c:v>
                </c:pt>
                <c:pt idx="39">
                  <c:v>45331</c:v>
                </c:pt>
                <c:pt idx="40">
                  <c:v>45332</c:v>
                </c:pt>
                <c:pt idx="41">
                  <c:v>45333</c:v>
                </c:pt>
                <c:pt idx="42">
                  <c:v>45334</c:v>
                </c:pt>
                <c:pt idx="43">
                  <c:v>45335</c:v>
                </c:pt>
                <c:pt idx="44">
                  <c:v>45336</c:v>
                </c:pt>
                <c:pt idx="45">
                  <c:v>45337</c:v>
                </c:pt>
                <c:pt idx="46">
                  <c:v>45338</c:v>
                </c:pt>
                <c:pt idx="47">
                  <c:v>45339</c:v>
                </c:pt>
                <c:pt idx="48">
                  <c:v>45340</c:v>
                </c:pt>
                <c:pt idx="49">
                  <c:v>45341</c:v>
                </c:pt>
                <c:pt idx="50">
                  <c:v>45342</c:v>
                </c:pt>
                <c:pt idx="51">
                  <c:v>45343</c:v>
                </c:pt>
                <c:pt idx="52">
                  <c:v>45344</c:v>
                </c:pt>
                <c:pt idx="53">
                  <c:v>45345</c:v>
                </c:pt>
                <c:pt idx="54">
                  <c:v>45346</c:v>
                </c:pt>
                <c:pt idx="55">
                  <c:v>45347</c:v>
                </c:pt>
                <c:pt idx="56">
                  <c:v>45348</c:v>
                </c:pt>
                <c:pt idx="57">
                  <c:v>45349</c:v>
                </c:pt>
                <c:pt idx="58">
                  <c:v>45350</c:v>
                </c:pt>
                <c:pt idx="59">
                  <c:v>45351</c:v>
                </c:pt>
              </c:numCache>
            </c:numRef>
          </c:cat>
          <c:val>
            <c:numRef>
              <c:f>daily!$C$4:$C$63</c:f>
              <c:numCache>
                <c:formatCode>#,##0</c:formatCode>
                <c:ptCount val="60"/>
                <c:pt idx="0">
                  <c:v>935</c:v>
                </c:pt>
                <c:pt idx="1">
                  <c:v>1260</c:v>
                </c:pt>
                <c:pt idx="2">
                  <c:v>1522</c:v>
                </c:pt>
                <c:pt idx="3">
                  <c:v>1325</c:v>
                </c:pt>
                <c:pt idx="4">
                  <c:v>1497</c:v>
                </c:pt>
                <c:pt idx="5">
                  <c:v>1726</c:v>
                </c:pt>
                <c:pt idx="6">
                  <c:v>1809</c:v>
                </c:pt>
                <c:pt idx="7">
                  <c:v>1250</c:v>
                </c:pt>
                <c:pt idx="8">
                  <c:v>1244</c:v>
                </c:pt>
                <c:pt idx="9">
                  <c:v>1241</c:v>
                </c:pt>
                <c:pt idx="10">
                  <c:v>1158</c:v>
                </c:pt>
                <c:pt idx="11">
                  <c:v>1336</c:v>
                </c:pt>
                <c:pt idx="12">
                  <c:v>1578</c:v>
                </c:pt>
                <c:pt idx="13">
                  <c:v>1711</c:v>
                </c:pt>
                <c:pt idx="14">
                  <c:v>1216</c:v>
                </c:pt>
                <c:pt idx="15">
                  <c:v>1405</c:v>
                </c:pt>
                <c:pt idx="16">
                  <c:v>1490</c:v>
                </c:pt>
                <c:pt idx="17">
                  <c:v>1554</c:v>
                </c:pt>
                <c:pt idx="18">
                  <c:v>1392</c:v>
                </c:pt>
                <c:pt idx="19">
                  <c:v>1681</c:v>
                </c:pt>
                <c:pt idx="20">
                  <c:v>1484</c:v>
                </c:pt>
                <c:pt idx="21">
                  <c:v>1142</c:v>
                </c:pt>
                <c:pt idx="22">
                  <c:v>1116</c:v>
                </c:pt>
                <c:pt idx="23">
                  <c:v>1352</c:v>
                </c:pt>
                <c:pt idx="24">
                  <c:v>1637</c:v>
                </c:pt>
                <c:pt idx="25">
                  <c:v>1464</c:v>
                </c:pt>
                <c:pt idx="26">
                  <c:v>1770</c:v>
                </c:pt>
                <c:pt idx="27">
                  <c:v>2031</c:v>
                </c:pt>
                <c:pt idx="28">
                  <c:v>1466</c:v>
                </c:pt>
                <c:pt idx="29">
                  <c:v>1976</c:v>
                </c:pt>
                <c:pt idx="30">
                  <c:v>1876</c:v>
                </c:pt>
                <c:pt idx="31">
                  <c:v>1909</c:v>
                </c:pt>
                <c:pt idx="32">
                  <c:v>2107</c:v>
                </c:pt>
                <c:pt idx="33">
                  <c:v>2248</c:v>
                </c:pt>
                <c:pt idx="34">
                  <c:v>2307</c:v>
                </c:pt>
                <c:pt idx="35">
                  <c:v>2117</c:v>
                </c:pt>
                <c:pt idx="36">
                  <c:v>2696</c:v>
                </c:pt>
                <c:pt idx="37">
                  <c:v>3011</c:v>
                </c:pt>
                <c:pt idx="38">
                  <c:v>1669</c:v>
                </c:pt>
                <c:pt idx="39">
                  <c:v>926</c:v>
                </c:pt>
                <c:pt idx="40">
                  <c:v>639</c:v>
                </c:pt>
                <c:pt idx="41">
                  <c:v>659</c:v>
                </c:pt>
                <c:pt idx="42">
                  <c:v>762</c:v>
                </c:pt>
                <c:pt idx="43">
                  <c:v>1298</c:v>
                </c:pt>
                <c:pt idx="44">
                  <c:v>2002</c:v>
                </c:pt>
                <c:pt idx="45">
                  <c:v>1687</c:v>
                </c:pt>
                <c:pt idx="46">
                  <c:v>1759</c:v>
                </c:pt>
                <c:pt idx="47">
                  <c:v>1754</c:v>
                </c:pt>
                <c:pt idx="48">
                  <c:v>1578</c:v>
                </c:pt>
                <c:pt idx="49">
                  <c:v>1786</c:v>
                </c:pt>
                <c:pt idx="50">
                  <c:v>1837</c:v>
                </c:pt>
                <c:pt idx="51">
                  <c:v>1639</c:v>
                </c:pt>
                <c:pt idx="52">
                  <c:v>1814</c:v>
                </c:pt>
                <c:pt idx="53">
                  <c:v>1597</c:v>
                </c:pt>
                <c:pt idx="54">
                  <c:v>1665</c:v>
                </c:pt>
                <c:pt idx="55">
                  <c:v>1851</c:v>
                </c:pt>
                <c:pt idx="56">
                  <c:v>1372</c:v>
                </c:pt>
                <c:pt idx="57">
                  <c:v>1415</c:v>
                </c:pt>
                <c:pt idx="58">
                  <c:v>1554</c:v>
                </c:pt>
                <c:pt idx="59">
                  <c:v>1296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56-4CD1-A7C1-5AF5FE1A2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744706671"/>
        <c:axId val="752471343"/>
      </c:barChart>
      <c:dateAx>
        <c:axId val="744706671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471343"/>
        <c:crosses val="autoZero"/>
        <c:auto val="1"/>
        <c:lblOffset val="100"/>
        <c:baseTimeUnit val="days"/>
      </c:dateAx>
      <c:valAx>
        <c:axId val="75247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7066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>
          <a:lumMod val="75000"/>
          <a:lumOff val="2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Top 10 Vouchers by Claim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voucher_claim_redeem!$P$7</c:f>
              <c:strCache>
                <c:ptCount val="1"/>
                <c:pt idx="0">
                  <c:v>Claim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voucher_claim_redeem!$O$8:$O$18</c:f>
              <c:strCache>
                <c:ptCount val="11"/>
                <c:pt idx="0">
                  <c:v>MAA_TORANO_24102023_SF4102</c:v>
                </c:pt>
                <c:pt idx="1">
                  <c:v>MAA_TORANO_24102023_SF4112</c:v>
                </c:pt>
                <c:pt idx="2">
                  <c:v>xXC8900</c:v>
                </c:pt>
                <c:pt idx="3">
                  <c:v>MA_CANIFA_17012024_SF4518</c:v>
                </c:pt>
                <c:pt idx="4">
                  <c:v>MA_BEGROUP_30012024_SF4561</c:v>
                </c:pt>
                <c:pt idx="5">
                  <c:v>MA_KATINATCAFE_30012024_SF4559</c:v>
                </c:pt>
                <c:pt idx="6">
                  <c:v>xXC12555</c:v>
                </c:pt>
                <c:pt idx="7">
                  <c:v>MAA_GOGIHOUSE_27012024_SF4579</c:v>
                </c:pt>
                <c:pt idx="8">
                  <c:v>xXC9242</c:v>
                </c:pt>
                <c:pt idx="9">
                  <c:v>MAA_MANWAH_27012024_SF4582</c:v>
                </c:pt>
                <c:pt idx="10">
                  <c:v>MAA_SAPPACADEMY_30122023_SF4423</c:v>
                </c:pt>
              </c:strCache>
            </c:strRef>
          </c:cat>
          <c:val>
            <c:numRef>
              <c:f>voucher_claim_redeem!$P$8:$P$18</c:f>
              <c:numCache>
                <c:formatCode>0%</c:formatCode>
                <c:ptCount val="11"/>
                <c:pt idx="0">
                  <c:v>2.06</c:v>
                </c:pt>
                <c:pt idx="1">
                  <c:v>1.06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B9-49FA-8B84-484BFCA54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951246159"/>
        <c:axId val="951241359"/>
      </c:barChart>
      <c:catAx>
        <c:axId val="951246159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241359"/>
        <c:crosses val="autoZero"/>
        <c:auto val="1"/>
        <c:lblAlgn val="ctr"/>
        <c:lblOffset val="100"/>
        <c:noMultiLvlLbl val="0"/>
      </c:catAx>
      <c:valAx>
        <c:axId val="951241359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24615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>
          <a:lumMod val="75000"/>
          <a:lumOff val="2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Top 10 Vouchers by Redemption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voucher_claim_redeem!$P$32</c:f>
              <c:strCache>
                <c:ptCount val="1"/>
                <c:pt idx="0">
                  <c:v>Redemption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voucher_claim_redeem!$O$33:$O$42</c:f>
              <c:strCache>
                <c:ptCount val="10"/>
                <c:pt idx="0">
                  <c:v>MAA_GOGIHOUSE_27012024_SF4579</c:v>
                </c:pt>
                <c:pt idx="1">
                  <c:v>xXC8900</c:v>
                </c:pt>
                <c:pt idx="2">
                  <c:v>xXC12555</c:v>
                </c:pt>
                <c:pt idx="3">
                  <c:v>xXC9242</c:v>
                </c:pt>
                <c:pt idx="4">
                  <c:v>xXC2654</c:v>
                </c:pt>
                <c:pt idx="5">
                  <c:v>MAA_MANWAH_27012024_SF4582</c:v>
                </c:pt>
                <c:pt idx="6">
                  <c:v>MA_KATINATCAFE_30012024_SF4559</c:v>
                </c:pt>
                <c:pt idx="7">
                  <c:v>MA_HIGHLANDS_02012024_SF4406</c:v>
                </c:pt>
                <c:pt idx="8">
                  <c:v>MA_BEGROUP_30012024_SF4561</c:v>
                </c:pt>
                <c:pt idx="9">
                  <c:v>MA_PNJ_12012024_SF4480</c:v>
                </c:pt>
              </c:strCache>
            </c:strRef>
          </c:cat>
          <c:val>
            <c:numRef>
              <c:f>voucher_claim_redeem!$P$33:$P$42</c:f>
              <c:numCache>
                <c:formatCode>0%</c:formatCode>
                <c:ptCount val="10"/>
                <c:pt idx="0">
                  <c:v>0.72</c:v>
                </c:pt>
                <c:pt idx="1">
                  <c:v>0.65749999999999997</c:v>
                </c:pt>
                <c:pt idx="2">
                  <c:v>0.65571428571428503</c:v>
                </c:pt>
                <c:pt idx="3">
                  <c:v>0.64</c:v>
                </c:pt>
                <c:pt idx="4">
                  <c:v>0.63256325632563204</c:v>
                </c:pt>
                <c:pt idx="5">
                  <c:v>0.57999999999999996</c:v>
                </c:pt>
                <c:pt idx="6">
                  <c:v>0.53333333333333299</c:v>
                </c:pt>
                <c:pt idx="7">
                  <c:v>0.44130000000000003</c:v>
                </c:pt>
                <c:pt idx="8">
                  <c:v>0.43</c:v>
                </c:pt>
                <c:pt idx="9">
                  <c:v>0.42433333333333301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6-42E1-86F9-9221975BF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951246159"/>
        <c:axId val="951241359"/>
      </c:barChart>
      <c:catAx>
        <c:axId val="951246159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241359"/>
        <c:crosses val="autoZero"/>
        <c:auto val="1"/>
        <c:lblAlgn val="ctr"/>
        <c:lblOffset val="100"/>
        <c:noMultiLvlLbl val="0"/>
      </c:catAx>
      <c:valAx>
        <c:axId val="951241359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24615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>
          <a:lumMod val="75000"/>
          <a:lumOff val="2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Claims % by Merchant's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merchant_category!$K$6</c:f>
              <c:strCache>
                <c:ptCount val="1"/>
                <c:pt idx="0">
                  <c:v>Claims %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BA-4ECB-B02A-F9A8E26BDE5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BA-4ECB-B02A-F9A8E26BDE5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BA-4ECB-B02A-F9A8E26BDE5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BA-4ECB-B02A-F9A8E26BDE5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6BA-4ECB-B02A-F9A8E26BDE5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6BA-4ECB-B02A-F9A8E26BDE5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6BA-4ECB-B02A-F9A8E26BDE5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6BA-4ECB-B02A-F9A8E26BDE5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6BA-4ECB-B02A-F9A8E26BDE5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6BA-4ECB-B02A-F9A8E26BDE5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6BA-4ECB-B02A-F9A8E26BDE5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6BA-4ECB-B02A-F9A8E26BDE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merchant_category!$I$7:$I$18</c:f>
              <c:strCache>
                <c:ptCount val="12"/>
                <c:pt idx="0">
                  <c:v>Vận tải - Giao vận</c:v>
                </c:pt>
                <c:pt idx="1">
                  <c:v>Sức khỏe - Làm đẹp</c:v>
                </c:pt>
                <c:pt idx="2">
                  <c:v>Giáo dục</c:v>
                </c:pt>
                <c:pt idx="3">
                  <c:v>Ẩm thực</c:v>
                </c:pt>
                <c:pt idx="4">
                  <c:v>Thời trang và Phong cách sống</c:v>
                </c:pt>
                <c:pt idx="5">
                  <c:v>Bán lẻ FMCG</c:v>
                </c:pt>
                <c:pt idx="6">
                  <c:v>Mẹ &amp; bé</c:v>
                </c:pt>
                <c:pt idx="7">
                  <c:v>Thương mại điện tử</c:v>
                </c:pt>
                <c:pt idx="8">
                  <c:v>Tiện ích - Nhà mạng</c:v>
                </c:pt>
                <c:pt idx="9">
                  <c:v>Nhà cửa - Đời sống</c:v>
                </c:pt>
                <c:pt idx="10">
                  <c:v>Khác</c:v>
                </c:pt>
                <c:pt idx="11">
                  <c:v>Dịch vụ tài chính</c:v>
                </c:pt>
              </c:strCache>
            </c:strRef>
          </c:cat>
          <c:val>
            <c:numRef>
              <c:f>merchant_category!$K$7:$K$18</c:f>
              <c:numCache>
                <c:formatCode>0.00%</c:formatCode>
                <c:ptCount val="12"/>
                <c:pt idx="0">
                  <c:v>5.524194511452387E-2</c:v>
                </c:pt>
                <c:pt idx="1">
                  <c:v>5.6405096849697869E-2</c:v>
                </c:pt>
                <c:pt idx="2">
                  <c:v>3.5109508228044614E-3</c:v>
                </c:pt>
                <c:pt idx="3">
                  <c:v>0.64484284315364593</c:v>
                </c:pt>
                <c:pt idx="4">
                  <c:v>0.12232021304545129</c:v>
                </c:pt>
                <c:pt idx="5">
                  <c:v>2.1498602784876638E-2</c:v>
                </c:pt>
                <c:pt idx="6">
                  <c:v>2.1837755857555711E-2</c:v>
                </c:pt>
                <c:pt idx="7">
                  <c:v>2.1512933196398291E-2</c:v>
                </c:pt>
                <c:pt idx="8">
                  <c:v>2.1512933196398291E-2</c:v>
                </c:pt>
                <c:pt idx="9">
                  <c:v>2.9711719888222791E-2</c:v>
                </c:pt>
                <c:pt idx="10">
                  <c:v>1.5238004251355419E-3</c:v>
                </c:pt>
                <c:pt idx="11">
                  <c:v>7.6428861448804604E-5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6BA-4ECB-B02A-F9A8E26BD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merchant_category!$J$6</c15:sqref>
                        </c15:formulaRef>
                      </c:ext>
                    </c:extLst>
                    <c:strCache>
                      <c:ptCount val="1"/>
                      <c:pt idx="0">
                        <c:v>Claims #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>
                      <a:gsLst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0">
                          <a:schemeClr val="accent1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A-A6BA-4ECB-B02A-F9A8E26BDE5F}"/>
                    </c:ext>
                  </c:extLst>
                </c:dPt>
                <c:dPt>
                  <c:idx val="1"/>
                  <c:bubble3D val="0"/>
                  <c:spPr>
                    <a:gradFill>
                      <a:gsLst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  <a:gs pos="0">
                          <a:schemeClr val="accent2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C-A6BA-4ECB-B02A-F9A8E26BDE5F}"/>
                    </c:ext>
                  </c:extLst>
                </c:dPt>
                <c:dPt>
                  <c:idx val="2"/>
                  <c:bubble3D val="0"/>
                  <c:spPr>
                    <a:gradFill>
                      <a:gsLst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  <a:gs pos="0">
                          <a:schemeClr val="accent3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E-A6BA-4ECB-B02A-F9A8E26BDE5F}"/>
                    </c:ext>
                  </c:extLst>
                </c:dPt>
                <c:dPt>
                  <c:idx val="3"/>
                  <c:bubble3D val="0"/>
                  <c:spPr>
                    <a:gradFill>
                      <a:gsLst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  <a:gs pos="0">
                          <a:schemeClr val="accent4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0-A6BA-4ECB-B02A-F9A8E26BDE5F}"/>
                    </c:ext>
                  </c:extLst>
                </c:dPt>
                <c:dPt>
                  <c:idx val="4"/>
                  <c:bubble3D val="0"/>
                  <c:spPr>
                    <a:gradFill>
                      <a:gsLst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  <a:gs pos="0">
                          <a:schemeClr val="accent5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2-A6BA-4ECB-B02A-F9A8E26BDE5F}"/>
                    </c:ext>
                  </c:extLst>
                </c:dPt>
                <c:dPt>
                  <c:idx val="5"/>
                  <c:bubble3D val="0"/>
                  <c:spPr>
                    <a:gradFill>
                      <a:gsLst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  <a:gs pos="0">
                          <a:schemeClr val="accent6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4-A6BA-4ECB-B02A-F9A8E26BDE5F}"/>
                    </c:ext>
                  </c:extLst>
                </c:dPt>
                <c:dPt>
                  <c:idx val="6"/>
                  <c:bubble3D val="0"/>
                  <c:spPr>
                    <a:gradFill>
                      <a:gsLst>
                        <a:gs pos="100000">
                          <a:schemeClr val="accent1">
                            <a:lumMod val="60000"/>
                            <a:lumMod val="60000"/>
                            <a:lumOff val="40000"/>
                          </a:schemeClr>
                        </a:gs>
                        <a:gs pos="0">
                          <a:schemeClr val="accent1">
                            <a:lumMod val="60000"/>
                          </a:schemeClr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6-A6BA-4ECB-B02A-F9A8E26BDE5F}"/>
                    </c:ext>
                  </c:extLst>
                </c:dPt>
                <c:dPt>
                  <c:idx val="7"/>
                  <c:bubble3D val="0"/>
                  <c:spPr>
                    <a:gradFill>
                      <a:gsLst>
                        <a:gs pos="100000">
                          <a:schemeClr val="accent2">
                            <a:lumMod val="60000"/>
                            <a:lumMod val="60000"/>
                            <a:lumOff val="40000"/>
                          </a:schemeClr>
                        </a:gs>
                        <a:gs pos="0">
                          <a:schemeClr val="accent2">
                            <a:lumMod val="60000"/>
                          </a:schemeClr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8-A6BA-4ECB-B02A-F9A8E26BDE5F}"/>
                    </c:ext>
                  </c:extLst>
                </c:dPt>
                <c:dPt>
                  <c:idx val="8"/>
                  <c:bubble3D val="0"/>
                  <c:spPr>
                    <a:gradFill>
                      <a:gsLst>
                        <a:gs pos="100000">
                          <a:schemeClr val="accent3">
                            <a:lumMod val="60000"/>
                            <a:lumMod val="60000"/>
                            <a:lumOff val="40000"/>
                          </a:schemeClr>
                        </a:gs>
                        <a:gs pos="0">
                          <a:schemeClr val="accent3">
                            <a:lumMod val="60000"/>
                          </a:schemeClr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A-A6BA-4ECB-B02A-F9A8E26BDE5F}"/>
                    </c:ext>
                  </c:extLst>
                </c:dPt>
                <c:dPt>
                  <c:idx val="9"/>
                  <c:bubble3D val="0"/>
                  <c:spPr>
                    <a:gradFill>
                      <a:gsLst>
                        <a:gs pos="100000">
                          <a:schemeClr val="accent4">
                            <a:lumMod val="60000"/>
                            <a:lumMod val="60000"/>
                            <a:lumOff val="40000"/>
                          </a:schemeClr>
                        </a:gs>
                        <a:gs pos="0">
                          <a:schemeClr val="accent4">
                            <a:lumMod val="60000"/>
                          </a:schemeClr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C-A6BA-4ECB-B02A-F9A8E26BDE5F}"/>
                    </c:ext>
                  </c:extLst>
                </c:dPt>
                <c:dPt>
                  <c:idx val="10"/>
                  <c:bubble3D val="0"/>
                  <c:spPr>
                    <a:gradFill>
                      <a:gsLst>
                        <a:gs pos="100000">
                          <a:schemeClr val="accent5">
                            <a:lumMod val="60000"/>
                            <a:lumMod val="60000"/>
                            <a:lumOff val="40000"/>
                          </a:schemeClr>
                        </a:gs>
                        <a:gs pos="0">
                          <a:schemeClr val="accent5">
                            <a:lumMod val="60000"/>
                          </a:schemeClr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E-A6BA-4ECB-B02A-F9A8E26BDE5F}"/>
                    </c:ext>
                  </c:extLst>
                </c:dPt>
                <c:dPt>
                  <c:idx val="11"/>
                  <c:bubble3D val="0"/>
                  <c:spPr>
                    <a:gradFill>
                      <a:gsLst>
                        <a:gs pos="100000">
                          <a:schemeClr val="accent6">
                            <a:lumMod val="60000"/>
                            <a:lumMod val="60000"/>
                            <a:lumOff val="40000"/>
                          </a:schemeClr>
                        </a:gs>
                        <a:gs pos="0">
                          <a:schemeClr val="accent6">
                            <a:lumMod val="60000"/>
                          </a:schemeClr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0-A6BA-4ECB-B02A-F9A8E26BDE5F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merchant_category!$I$7:$I$18</c15:sqref>
                        </c15:formulaRef>
                      </c:ext>
                    </c:extLst>
                    <c:strCache>
                      <c:ptCount val="12"/>
                      <c:pt idx="0">
                        <c:v>Vận tải - Giao vận</c:v>
                      </c:pt>
                      <c:pt idx="1">
                        <c:v>Sức khỏe - Làm đẹp</c:v>
                      </c:pt>
                      <c:pt idx="2">
                        <c:v>Giáo dục</c:v>
                      </c:pt>
                      <c:pt idx="3">
                        <c:v>Ẩm thực</c:v>
                      </c:pt>
                      <c:pt idx="4">
                        <c:v>Thời trang và Phong cách sống</c:v>
                      </c:pt>
                      <c:pt idx="5">
                        <c:v>Bán lẻ FMCG</c:v>
                      </c:pt>
                      <c:pt idx="6">
                        <c:v>Mẹ &amp; bé</c:v>
                      </c:pt>
                      <c:pt idx="7">
                        <c:v>Thương mại điện tử</c:v>
                      </c:pt>
                      <c:pt idx="8">
                        <c:v>Tiện ích - Nhà mạng</c:v>
                      </c:pt>
                      <c:pt idx="9">
                        <c:v>Nhà cửa - Đời sống</c:v>
                      </c:pt>
                      <c:pt idx="10">
                        <c:v>Khác</c:v>
                      </c:pt>
                      <c:pt idx="11">
                        <c:v>Dịch vụ tài chính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merchant_category!$J$7:$J$18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11564.625</c:v>
                      </c:pt>
                      <c:pt idx="1">
                        <c:v>11808.125</c:v>
                      </c:pt>
                      <c:pt idx="2">
                        <c:v>735</c:v>
                      </c:pt>
                      <c:pt idx="3">
                        <c:v>134994.625</c:v>
                      </c:pt>
                      <c:pt idx="4">
                        <c:v>25607.125</c:v>
                      </c:pt>
                      <c:pt idx="5">
                        <c:v>4500.625</c:v>
                      </c:pt>
                      <c:pt idx="6">
                        <c:v>4571.625</c:v>
                      </c:pt>
                      <c:pt idx="7">
                        <c:v>4503.625</c:v>
                      </c:pt>
                      <c:pt idx="8">
                        <c:v>4503.625</c:v>
                      </c:pt>
                      <c:pt idx="9">
                        <c:v>6220</c:v>
                      </c:pt>
                      <c:pt idx="10">
                        <c:v>319</c:v>
                      </c:pt>
                      <c:pt idx="11">
                        <c:v>16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1-A6BA-4ECB-B02A-F9A8E26BDE5F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Redeems % by Merchant's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merchant_category!$K$6</c:f>
              <c:strCache>
                <c:ptCount val="1"/>
                <c:pt idx="0">
                  <c:v>Claims %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D4-4CAD-8D73-270C1980C9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D4-4CAD-8D73-270C1980C9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AD4-4CAD-8D73-270C1980C9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AD4-4CAD-8D73-270C1980C9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AD4-4CAD-8D73-270C1980C9A6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AD4-4CAD-8D73-270C1980C9A6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AD4-4CAD-8D73-270C1980C9A6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AD4-4CAD-8D73-270C1980C9A6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AD4-4CAD-8D73-270C1980C9A6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AD4-4CAD-8D73-270C1980C9A6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AD4-4CAD-8D73-270C1980C9A6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AD4-4CAD-8D73-270C1980C9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merchant_category!$I$23:$I$34</c:f>
              <c:strCache>
                <c:ptCount val="12"/>
                <c:pt idx="0">
                  <c:v>Vận tải - Giao vận</c:v>
                </c:pt>
                <c:pt idx="1">
                  <c:v>Sức khỏe - Làm đẹp</c:v>
                </c:pt>
                <c:pt idx="2">
                  <c:v>Giáo dục</c:v>
                </c:pt>
                <c:pt idx="3">
                  <c:v>Ẩm thực</c:v>
                </c:pt>
                <c:pt idx="4">
                  <c:v>Thời trang và Phong cách sống</c:v>
                </c:pt>
                <c:pt idx="5">
                  <c:v>Bán lẻ FMCG</c:v>
                </c:pt>
                <c:pt idx="6">
                  <c:v>Mẹ &amp; bé</c:v>
                </c:pt>
                <c:pt idx="7">
                  <c:v>Thương mại điện tử</c:v>
                </c:pt>
                <c:pt idx="8">
                  <c:v>Tiện ích - Nhà mạng</c:v>
                </c:pt>
                <c:pt idx="9">
                  <c:v>Nhà cửa - Đời sống</c:v>
                </c:pt>
                <c:pt idx="10">
                  <c:v>Khác</c:v>
                </c:pt>
                <c:pt idx="11">
                  <c:v>Dịch vụ tài chính</c:v>
                </c:pt>
              </c:strCache>
            </c:strRef>
          </c:cat>
          <c:val>
            <c:numRef>
              <c:f>merchant_category!$K$23:$K$34</c:f>
              <c:numCache>
                <c:formatCode>0.00%</c:formatCode>
                <c:ptCount val="12"/>
                <c:pt idx="0">
                  <c:v>7.3791200659633391E-2</c:v>
                </c:pt>
                <c:pt idx="1">
                  <c:v>5.7406076238398274E-2</c:v>
                </c:pt>
                <c:pt idx="2">
                  <c:v>8.562548891097063E-4</c:v>
                </c:pt>
                <c:pt idx="3">
                  <c:v>0.48207678809277149</c:v>
                </c:pt>
                <c:pt idx="4">
                  <c:v>0.17366646229307173</c:v>
                </c:pt>
                <c:pt idx="5">
                  <c:v>4.6507325736273496E-2</c:v>
                </c:pt>
                <c:pt idx="6">
                  <c:v>4.6581323072369396E-2</c:v>
                </c:pt>
                <c:pt idx="7">
                  <c:v>4.6507325736273496E-2</c:v>
                </c:pt>
                <c:pt idx="8">
                  <c:v>4.6539038880314597E-2</c:v>
                </c:pt>
                <c:pt idx="9">
                  <c:v>2.4942387788325335E-2</c:v>
                </c:pt>
                <c:pt idx="10">
                  <c:v>9.4610879722615703E-4</c:v>
                </c:pt>
                <c:pt idx="11">
                  <c:v>1.0571048013700077E-5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7AD4-4CAD-8D73-270C1980C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merchant_category!$J$6</c15:sqref>
                        </c15:formulaRef>
                      </c:ext>
                    </c:extLst>
                    <c:strCache>
                      <c:ptCount val="1"/>
                      <c:pt idx="0">
                        <c:v>Claims #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>
                      <a:gsLst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0">
                          <a:schemeClr val="accent1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A-7AD4-4CAD-8D73-270C1980C9A6}"/>
                    </c:ext>
                  </c:extLst>
                </c:dPt>
                <c:dPt>
                  <c:idx val="1"/>
                  <c:bubble3D val="0"/>
                  <c:spPr>
                    <a:gradFill>
                      <a:gsLst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  <a:gs pos="0">
                          <a:schemeClr val="accent2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C-7AD4-4CAD-8D73-270C1980C9A6}"/>
                    </c:ext>
                  </c:extLst>
                </c:dPt>
                <c:dPt>
                  <c:idx val="2"/>
                  <c:bubble3D val="0"/>
                  <c:spPr>
                    <a:gradFill>
                      <a:gsLst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  <a:gs pos="0">
                          <a:schemeClr val="accent3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E-7AD4-4CAD-8D73-270C1980C9A6}"/>
                    </c:ext>
                  </c:extLst>
                </c:dPt>
                <c:dPt>
                  <c:idx val="3"/>
                  <c:bubble3D val="0"/>
                  <c:spPr>
                    <a:gradFill>
                      <a:gsLst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  <a:gs pos="0">
                          <a:schemeClr val="accent4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0-7AD4-4CAD-8D73-270C1980C9A6}"/>
                    </c:ext>
                  </c:extLst>
                </c:dPt>
                <c:dPt>
                  <c:idx val="4"/>
                  <c:bubble3D val="0"/>
                  <c:spPr>
                    <a:gradFill>
                      <a:gsLst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  <a:gs pos="0">
                          <a:schemeClr val="accent5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2-7AD4-4CAD-8D73-270C1980C9A6}"/>
                    </c:ext>
                  </c:extLst>
                </c:dPt>
                <c:dPt>
                  <c:idx val="5"/>
                  <c:bubble3D val="0"/>
                  <c:spPr>
                    <a:gradFill>
                      <a:gsLst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  <a:gs pos="0">
                          <a:schemeClr val="accent6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4-7AD4-4CAD-8D73-270C1980C9A6}"/>
                    </c:ext>
                  </c:extLst>
                </c:dPt>
                <c:dPt>
                  <c:idx val="6"/>
                  <c:bubble3D val="0"/>
                  <c:spPr>
                    <a:gradFill>
                      <a:gsLst>
                        <a:gs pos="100000">
                          <a:schemeClr val="accent1">
                            <a:lumMod val="60000"/>
                            <a:lumMod val="60000"/>
                            <a:lumOff val="40000"/>
                          </a:schemeClr>
                        </a:gs>
                        <a:gs pos="0">
                          <a:schemeClr val="accent1">
                            <a:lumMod val="60000"/>
                          </a:schemeClr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6-7AD4-4CAD-8D73-270C1980C9A6}"/>
                    </c:ext>
                  </c:extLst>
                </c:dPt>
                <c:dPt>
                  <c:idx val="7"/>
                  <c:bubble3D val="0"/>
                  <c:spPr>
                    <a:gradFill>
                      <a:gsLst>
                        <a:gs pos="100000">
                          <a:schemeClr val="accent2">
                            <a:lumMod val="60000"/>
                            <a:lumMod val="60000"/>
                            <a:lumOff val="40000"/>
                          </a:schemeClr>
                        </a:gs>
                        <a:gs pos="0">
                          <a:schemeClr val="accent2">
                            <a:lumMod val="60000"/>
                          </a:schemeClr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8-7AD4-4CAD-8D73-270C1980C9A6}"/>
                    </c:ext>
                  </c:extLst>
                </c:dPt>
                <c:dPt>
                  <c:idx val="8"/>
                  <c:bubble3D val="0"/>
                  <c:spPr>
                    <a:gradFill>
                      <a:gsLst>
                        <a:gs pos="100000">
                          <a:schemeClr val="accent3">
                            <a:lumMod val="60000"/>
                            <a:lumMod val="60000"/>
                            <a:lumOff val="40000"/>
                          </a:schemeClr>
                        </a:gs>
                        <a:gs pos="0">
                          <a:schemeClr val="accent3">
                            <a:lumMod val="60000"/>
                          </a:schemeClr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A-7AD4-4CAD-8D73-270C1980C9A6}"/>
                    </c:ext>
                  </c:extLst>
                </c:dPt>
                <c:dPt>
                  <c:idx val="9"/>
                  <c:bubble3D val="0"/>
                  <c:spPr>
                    <a:gradFill>
                      <a:gsLst>
                        <a:gs pos="100000">
                          <a:schemeClr val="accent4">
                            <a:lumMod val="60000"/>
                            <a:lumMod val="60000"/>
                            <a:lumOff val="40000"/>
                          </a:schemeClr>
                        </a:gs>
                        <a:gs pos="0">
                          <a:schemeClr val="accent4">
                            <a:lumMod val="60000"/>
                          </a:schemeClr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C-7AD4-4CAD-8D73-270C1980C9A6}"/>
                    </c:ext>
                  </c:extLst>
                </c:dPt>
                <c:dPt>
                  <c:idx val="10"/>
                  <c:bubble3D val="0"/>
                  <c:spPr>
                    <a:gradFill>
                      <a:gsLst>
                        <a:gs pos="100000">
                          <a:schemeClr val="accent5">
                            <a:lumMod val="60000"/>
                            <a:lumMod val="60000"/>
                            <a:lumOff val="40000"/>
                          </a:schemeClr>
                        </a:gs>
                        <a:gs pos="0">
                          <a:schemeClr val="accent5">
                            <a:lumMod val="60000"/>
                          </a:schemeClr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E-7AD4-4CAD-8D73-270C1980C9A6}"/>
                    </c:ext>
                  </c:extLst>
                </c:dPt>
                <c:dPt>
                  <c:idx val="11"/>
                  <c:bubble3D val="0"/>
                  <c:spPr>
                    <a:gradFill>
                      <a:gsLst>
                        <a:gs pos="100000">
                          <a:schemeClr val="accent6">
                            <a:lumMod val="60000"/>
                            <a:lumMod val="60000"/>
                            <a:lumOff val="40000"/>
                          </a:schemeClr>
                        </a:gs>
                        <a:gs pos="0">
                          <a:schemeClr val="accent6">
                            <a:lumMod val="60000"/>
                          </a:schemeClr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0-7AD4-4CAD-8D73-270C1980C9A6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merchant_category!$I$23:$I$34</c15:sqref>
                        </c15:formulaRef>
                      </c:ext>
                    </c:extLst>
                    <c:strCache>
                      <c:ptCount val="12"/>
                      <c:pt idx="0">
                        <c:v>Vận tải - Giao vận</c:v>
                      </c:pt>
                      <c:pt idx="1">
                        <c:v>Sức khỏe - Làm đẹp</c:v>
                      </c:pt>
                      <c:pt idx="2">
                        <c:v>Giáo dục</c:v>
                      </c:pt>
                      <c:pt idx="3">
                        <c:v>Ẩm thực</c:v>
                      </c:pt>
                      <c:pt idx="4">
                        <c:v>Thời trang và Phong cách sống</c:v>
                      </c:pt>
                      <c:pt idx="5">
                        <c:v>Bán lẻ FMCG</c:v>
                      </c:pt>
                      <c:pt idx="6">
                        <c:v>Mẹ &amp; bé</c:v>
                      </c:pt>
                      <c:pt idx="7">
                        <c:v>Thương mại điện tử</c:v>
                      </c:pt>
                      <c:pt idx="8">
                        <c:v>Tiện ích - Nhà mạng</c:v>
                      </c:pt>
                      <c:pt idx="9">
                        <c:v>Nhà cửa - Đời sống</c:v>
                      </c:pt>
                      <c:pt idx="10">
                        <c:v>Khác</c:v>
                      </c:pt>
                      <c:pt idx="11">
                        <c:v>Dịch vụ tài chính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merchant_category!$J$23:$J$34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6980.5</c:v>
                      </c:pt>
                      <c:pt idx="1">
                        <c:v>5430.5</c:v>
                      </c:pt>
                      <c:pt idx="2">
                        <c:v>81</c:v>
                      </c:pt>
                      <c:pt idx="3">
                        <c:v>45603.5</c:v>
                      </c:pt>
                      <c:pt idx="4">
                        <c:v>16428.5</c:v>
                      </c:pt>
                      <c:pt idx="5">
                        <c:v>4399.5</c:v>
                      </c:pt>
                      <c:pt idx="6">
                        <c:v>4406.5</c:v>
                      </c:pt>
                      <c:pt idx="7">
                        <c:v>4399.5</c:v>
                      </c:pt>
                      <c:pt idx="8">
                        <c:v>4402.5</c:v>
                      </c:pt>
                      <c:pt idx="9">
                        <c:v>2359.5</c:v>
                      </c:pt>
                      <c:pt idx="10">
                        <c:v>89.5</c:v>
                      </c:pt>
                      <c:pt idx="11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1-7AD4-4CAD-8D73-270C1980C9A6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SG"/>
              <a:t>Average Claim &amp; Redeem Rate by Discount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discount_type!$B$18</c:f>
              <c:strCache>
                <c:ptCount val="1"/>
                <c:pt idx="0">
                  <c:v>Average Claim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discount_type!$A$19:$A$28</c:f>
              <c:strCache>
                <c:ptCount val="10"/>
                <c:pt idx="0">
                  <c:v>Discount Fixed Amount (For Total Bill)</c:v>
                </c:pt>
                <c:pt idx="1">
                  <c:v>Discount Percentage (For Total Bill)</c:v>
                </c:pt>
                <c:pt idx="2">
                  <c:v>Buy 2 get 1</c:v>
                </c:pt>
                <c:pt idx="3">
                  <c:v>Buy 1 get 1</c:v>
                </c:pt>
                <c:pt idx="4">
                  <c:v>Cash Voucher</c:v>
                </c:pt>
                <c:pt idx="5">
                  <c:v>Discount Percentage (For SKU)</c:v>
                </c:pt>
                <c:pt idx="6">
                  <c:v>Free SKU</c:v>
                </c:pt>
                <c:pt idx="7">
                  <c:v>Discount Fixed Amount (For SKU)</c:v>
                </c:pt>
                <c:pt idx="8">
                  <c:v>Combo Bundle</c:v>
                </c:pt>
                <c:pt idx="9">
                  <c:v>Others</c:v>
                </c:pt>
              </c:strCache>
            </c:strRef>
          </c:cat>
          <c:val>
            <c:numRef>
              <c:f>discount_type!$B$19:$B$28</c:f>
              <c:numCache>
                <c:formatCode>0.00%</c:formatCode>
                <c:ptCount val="10"/>
                <c:pt idx="0">
                  <c:v>0.31663090644074399</c:v>
                </c:pt>
                <c:pt idx="1">
                  <c:v>0.31106350008285999</c:v>
                </c:pt>
                <c:pt idx="2">
                  <c:v>0.29887412346921599</c:v>
                </c:pt>
                <c:pt idx="3">
                  <c:v>0.17333333333333301</c:v>
                </c:pt>
                <c:pt idx="4">
                  <c:v>0.16117274797755499</c:v>
                </c:pt>
                <c:pt idx="5">
                  <c:v>0.14798796629060301</c:v>
                </c:pt>
                <c:pt idx="6">
                  <c:v>0.107052934086662</c:v>
                </c:pt>
                <c:pt idx="7">
                  <c:v>7.80626588360986E-2</c:v>
                </c:pt>
                <c:pt idx="8">
                  <c:v>2.1571428571428498E-2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4F-4F0E-A297-C4AF190BF97A}"/>
            </c:ext>
          </c:extLst>
        </c:ser>
        <c:ser>
          <c:idx val="1"/>
          <c:order val="1"/>
          <c:tx>
            <c:strRef>
              <c:f>discount_type!$C$18</c:f>
              <c:strCache>
                <c:ptCount val="1"/>
                <c:pt idx="0">
                  <c:v>Average Redeem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discount_type!$A$19:$A$28</c:f>
              <c:strCache>
                <c:ptCount val="10"/>
                <c:pt idx="0">
                  <c:v>Discount Fixed Amount (For Total Bill)</c:v>
                </c:pt>
                <c:pt idx="1">
                  <c:v>Discount Percentage (For Total Bill)</c:v>
                </c:pt>
                <c:pt idx="2">
                  <c:v>Buy 2 get 1</c:v>
                </c:pt>
                <c:pt idx="3">
                  <c:v>Buy 1 get 1</c:v>
                </c:pt>
                <c:pt idx="4">
                  <c:v>Cash Voucher</c:v>
                </c:pt>
                <c:pt idx="5">
                  <c:v>Discount Percentage (For SKU)</c:v>
                </c:pt>
                <c:pt idx="6">
                  <c:v>Free SKU</c:v>
                </c:pt>
                <c:pt idx="7">
                  <c:v>Discount Fixed Amount (For SKU)</c:v>
                </c:pt>
                <c:pt idx="8">
                  <c:v>Combo Bundle</c:v>
                </c:pt>
                <c:pt idx="9">
                  <c:v>Others</c:v>
                </c:pt>
              </c:strCache>
            </c:strRef>
          </c:cat>
          <c:val>
            <c:numRef>
              <c:f>discount_type!$C$19:$C$28</c:f>
              <c:numCache>
                <c:formatCode>0.00%</c:formatCode>
                <c:ptCount val="10"/>
                <c:pt idx="0">
                  <c:v>6.0700662379565201E-2</c:v>
                </c:pt>
                <c:pt idx="1">
                  <c:v>2.7979480451458202E-2</c:v>
                </c:pt>
                <c:pt idx="2">
                  <c:v>4.0225876530783397E-2</c:v>
                </c:pt>
                <c:pt idx="3">
                  <c:v>4.4999999999999998E-2</c:v>
                </c:pt>
                <c:pt idx="4">
                  <c:v>0.13665689630872299</c:v>
                </c:pt>
                <c:pt idx="5">
                  <c:v>3.2453846010070203E-2</c:v>
                </c:pt>
                <c:pt idx="6">
                  <c:v>1.0523652007261601E-2</c:v>
                </c:pt>
                <c:pt idx="7">
                  <c:v>9.3785457807459508E-3</c:v>
                </c:pt>
                <c:pt idx="8">
                  <c:v>3.57142857142857E-3</c:v>
                </c:pt>
                <c:pt idx="9">
                  <c:v>5.5527528042453303E-4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4F-4F0E-A297-C4AF190BF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000992959"/>
        <c:axId val="1001003999"/>
      </c:barChart>
      <c:catAx>
        <c:axId val="100099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003999"/>
        <c:crosses val="autoZero"/>
        <c:auto val="1"/>
        <c:lblAlgn val="ctr"/>
        <c:lblOffset val="100"/>
        <c:noMultiLvlLbl val="0"/>
      </c:catAx>
      <c:valAx>
        <c:axId val="100100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9295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merchant_subcat!$H$5:$I$33</cx:f>
        <cx:lvl ptCount="29">
          <cx:pt idx="0">Nhà hàng - Quán ăn</cx:pt>
          <cx:pt idx="1">Bệnh viện - Phòng khám</cx:pt>
          <cx:pt idx="2">Đồ uống</cx:pt>
          <cx:pt idx="3">Cửa hàng kem/bánh/kẹo</cx:pt>
          <cx:pt idx="4">Cửa hàng tiện lợi</cx:pt>
          <cx:pt idx="5">Siêu thị</cx:pt>
          <cx:pt idx="6">Bảo hiểm</cx:pt>
          <cx:pt idx="7">Khóa học</cx:pt>
          <cx:pt idx="10">Gia dụng</cx:pt>
          <cx:pt idx="11">Nội thất</cx:pt>
          <cx:pt idx="12">Dịch vụ hỗ trợ gia đình</cx:pt>
          <cx:pt idx="13">Hoa &amp; Quà lưu niệm</cx:pt>
          <cx:pt idx="14">Spa - Thẩm mỹ</cx:pt>
          <cx:pt idx="15">Mỹ phẩm - Chăm sóc da, tóc</cx:pt>
          <cx:pt idx="16">Bệnh viện - Phòng khám</cx:pt>
          <cx:pt idx="17">Nha khoa</cx:pt>
          <cx:pt idx="18">Phòng tập</cx:pt>
          <cx:pt idx="19">Thực phẩm chức năng - CSSK</cx:pt>
          <cx:pt idx="20">Thời trang</cx:pt>
          <cx:pt idx="21">Trang sức - Phụ kiện</cx:pt>
          <cx:pt idx="23">Thương mại điện tử</cx:pt>
          <cx:pt idx="24">Viễn thông</cx:pt>
          <cx:pt idx="25">Hàng không</cx:pt>
          <cx:pt idx="26">Vận tải - Giao vận khác</cx:pt>
          <cx:pt idx="27">Dịch vụ giao hàng</cx:pt>
          <cx:pt idx="28">Ứng dụng gọi xe - Taxi</cx:pt>
        </cx:lvl>
        <cx:lvl ptCount="29">
          <cx:pt idx="0">Ẩm thực</cx:pt>
          <cx:pt idx="1">Ẩm thực</cx:pt>
          <cx:pt idx="2">Ẩm thực</cx:pt>
          <cx:pt idx="3">Ẩm thực</cx:pt>
          <cx:pt idx="4">Bán lẻ FMCG</cx:pt>
          <cx:pt idx="5">Bán lẻ FMCG</cx:pt>
          <cx:pt idx="6">Dịch vụ tài chính</cx:pt>
          <cx:pt idx="7">Giáo dục</cx:pt>
          <cx:pt idx="8">Khác</cx:pt>
          <cx:pt idx="9">Mẹ &amp; bé</cx:pt>
          <cx:pt idx="10">Nhà cửa - Đời sống</cx:pt>
          <cx:pt idx="11">Nhà cửa - Đời sống</cx:pt>
          <cx:pt idx="12">Nhà cửa - Đời sống</cx:pt>
          <cx:pt idx="13">Nhà cửa - Đời sống</cx:pt>
          <cx:pt idx="14">Sức khỏe - Làm đẹp</cx:pt>
          <cx:pt idx="15">Sức khỏe - Làm đẹp</cx:pt>
          <cx:pt idx="16">Sức khỏe - Làm đẹp</cx:pt>
          <cx:pt idx="17">Sức khỏe - Làm đẹp</cx:pt>
          <cx:pt idx="18">Sức khỏe - Làm đẹp</cx:pt>
          <cx:pt idx="19">Sức khỏe - Làm đẹp</cx:pt>
          <cx:pt idx="20">Thời trang và Phong cách sống</cx:pt>
          <cx:pt idx="21">Thời trang và Phong cách sống</cx:pt>
          <cx:pt idx="22">Thương mại điện tử</cx:pt>
          <cx:pt idx="23">Thương mại điện tử</cx:pt>
          <cx:pt idx="24">Tiện ích - Nhà mạng</cx:pt>
          <cx:pt idx="25">Vận tải - Giao vận</cx:pt>
          <cx:pt idx="26">Vận tải - Giao vận</cx:pt>
          <cx:pt idx="27">Vận tải - Giao vận</cx:pt>
          <cx:pt idx="28">Vận tải - Giao vận</cx:pt>
        </cx:lvl>
      </cx:strDim>
      <cx:numDim type="size">
        <cx:f>merchant_subcat!$J$5:$J$33</cx:f>
        <cx:lvl ptCount="29" formatCode="#,##0">
          <cx:pt idx="0">29281.181818181827</cx:pt>
          <cx:pt idx="1">482</cx:pt>
          <cx:pt idx="2">102515.18181818184</cx:pt>
          <cx:pt idx="3">4762</cx:pt>
          <cx:pt idx="4">3273.181818181818</cx:pt>
          <cx:pt idx="5">3273.181818181818</cx:pt>
          <cx:pt idx="6">16</cx:pt>
          <cx:pt idx="7">735</cx:pt>
          <cx:pt idx="8">319</cx:pt>
          <cx:pt idx="9">3344.181818181818</cx:pt>
          <cx:pt idx="10">856</cx:pt>
          <cx:pt idx="11">203</cx:pt>
          <cx:pt idx="12">4448</cx:pt>
          <cx:pt idx="13">713</cx:pt>
          <cx:pt idx="14">2148</cx:pt>
          <cx:pt idx="15">5922.3484848484832</cx:pt>
          <cx:pt idx="16">185</cx:pt>
          <cx:pt idx="17">1356</cx:pt>
          <cx:pt idx="18">726</cx:pt>
          <cx:pt idx="19">17.5</cx:pt>
          <cx:pt idx="20">7713.8484848484832</cx:pt>
          <cx:pt idx="21">16891.666666666668</cx:pt>
          <cx:pt idx="22">3273.181818181818</cx:pt>
          <cx:pt idx="23">3276.181818181818</cx:pt>
          <cx:pt idx="24">3276.181818181818</cx:pt>
          <cx:pt idx="25">346</cx:pt>
          <cx:pt idx="26">7</cx:pt>
          <cx:pt idx="27">6201.6818181818171</cx:pt>
          <cx:pt idx="28">3782.5</cx:pt>
        </cx:lvl>
      </cx:numDim>
    </cx:data>
  </cx:chartData>
  <cx:chart>
    <cx:title pos="t" align="ctr" overlay="0">
      <cx:tx>
        <cx:txData>
          <cx:v>Voucher Claims by Sub-Category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Voucher Claims by Sub-Category</a:t>
          </a:r>
        </a:p>
      </cx:txPr>
    </cx:title>
    <cx:plotArea>
      <cx:plotAreaRegion>
        <cx:series layoutId="sunburst" uniqueId="{2BA857FC-06CC-45F5-BF92-7B0586004FCE}">
          <cx:tx>
            <cx:txData>
              <cx:f>merchant_subcat!$J$4</cx:f>
              <cx:v>Claims</cx:v>
            </cx:txData>
          </cx:tx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500"/>
                </a:pPr>
                <a:endParaRPr lang="en-US" sz="500" b="0" i="0" u="none" strike="noStrike" baseline="0">
                  <a:solidFill>
                    <a:sysClr val="window" lastClr="FFFFFF"/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merchant_subcat!$H$38:$I$66</cx:f>
        <cx:lvl ptCount="29">
          <cx:pt idx="0">Nhà hàng - Quán ăn</cx:pt>
          <cx:pt idx="1">Bệnh viện - Phòng khám</cx:pt>
          <cx:pt idx="2">Đồ uống</cx:pt>
          <cx:pt idx="3">Cửa hàng kem/bánh/kẹo</cx:pt>
          <cx:pt idx="4">Cửa hàng tiện lợi</cx:pt>
          <cx:pt idx="5">Siêu thị</cx:pt>
          <cx:pt idx="6">Bảo hiểm</cx:pt>
          <cx:pt idx="7">Khóa học</cx:pt>
          <cx:pt idx="10">Gia dụng</cx:pt>
          <cx:pt idx="11">Nội thất</cx:pt>
          <cx:pt idx="12">Dịch vụ hỗ trợ gia đình</cx:pt>
          <cx:pt idx="13">Hoa &amp; Quà lưu niệm</cx:pt>
          <cx:pt idx="14">Spa - Thẩm mỹ</cx:pt>
          <cx:pt idx="15">Mỹ phẩm - Chăm sóc da, tóc</cx:pt>
          <cx:pt idx="16">Bệnh viện - Phòng khám</cx:pt>
          <cx:pt idx="17">Nha khoa</cx:pt>
          <cx:pt idx="18">Phòng tập</cx:pt>
          <cx:pt idx="19">Thực phẩm chức năng - CSSK</cx:pt>
          <cx:pt idx="20">Thời trang</cx:pt>
          <cx:pt idx="21">Trang sức - Phụ kiện</cx:pt>
          <cx:pt idx="23">Thương mại điện tử</cx:pt>
          <cx:pt idx="24">Viễn thông</cx:pt>
          <cx:pt idx="25">Hàng không</cx:pt>
          <cx:pt idx="26">Vận tải - Giao vận khác</cx:pt>
          <cx:pt idx="27">Dịch vụ giao hàng</cx:pt>
          <cx:pt idx="28">Ứng dụng gọi xe - Taxi</cx:pt>
        </cx:lvl>
        <cx:lvl ptCount="29">
          <cx:pt idx="0">Ẩm thực</cx:pt>
          <cx:pt idx="1">Ẩm thực</cx:pt>
          <cx:pt idx="2">Ẩm thực</cx:pt>
          <cx:pt idx="3">Ẩm thực</cx:pt>
          <cx:pt idx="4">Bán lẻ FMCG</cx:pt>
          <cx:pt idx="5">Bán lẻ FMCG</cx:pt>
          <cx:pt idx="6">Dịch vụ tài chính</cx:pt>
          <cx:pt idx="7">Giáo dục</cx:pt>
          <cx:pt idx="8">Khác</cx:pt>
          <cx:pt idx="9">Mẹ &amp; bé</cx:pt>
          <cx:pt idx="10">Nhà cửa - Đời sống</cx:pt>
          <cx:pt idx="11">Nhà cửa - Đời sống</cx:pt>
          <cx:pt idx="12">Nhà cửa - Đời sống</cx:pt>
          <cx:pt idx="13">Nhà cửa - Đời sống</cx:pt>
          <cx:pt idx="14">Sức khỏe - Làm đẹp</cx:pt>
          <cx:pt idx="15">Sức khỏe - Làm đẹp</cx:pt>
          <cx:pt idx="16">Sức khỏe - Làm đẹp</cx:pt>
          <cx:pt idx="17">Sức khỏe - Làm đẹp</cx:pt>
          <cx:pt idx="18">Sức khỏe - Làm đẹp</cx:pt>
          <cx:pt idx="19">Sức khỏe - Làm đẹp</cx:pt>
          <cx:pt idx="20">Thời trang và Phong cách sống</cx:pt>
          <cx:pt idx="21">Thời trang và Phong cách sống</cx:pt>
          <cx:pt idx="22">Thương mại điện tử</cx:pt>
          <cx:pt idx="23">Thương mại điện tử</cx:pt>
          <cx:pt idx="24">Tiện ích - Nhà mạng</cx:pt>
          <cx:pt idx="25">Vận tải - Giao vận</cx:pt>
          <cx:pt idx="26">Vận tải - Giao vận</cx:pt>
          <cx:pt idx="27">Vận tải - Giao vận</cx:pt>
          <cx:pt idx="28">Vận tải - Giao vận</cx:pt>
        </cx:lvl>
      </cx:strDim>
      <cx:numDim type="size">
        <cx:f>merchant_subcat!$J$38:$J$66</cx:f>
        <cx:lvl ptCount="29" formatCode="#,##0">
          <cx:pt idx="0">7935.6363636363612</cx:pt>
          <cx:pt idx="1">62</cx:pt>
          <cx:pt idx="2">39216.636363636375</cx:pt>
          <cx:pt idx="3">389</cx:pt>
          <cx:pt idx="4">3199.6363636363644</cx:pt>
          <cx:pt idx="5">3199.6363636363644</cx:pt>
          <cx:pt idx="6">1</cx:pt>
          <cx:pt idx="7">81</cx:pt>
          <cx:pt idx="8">89.5</cx:pt>
          <cx:pt idx="9">3206.6363636363644</cx:pt>
          <cx:pt idx="10">243.5</cx:pt>
          <cx:pt idx="11">67</cx:pt>
          <cx:pt idx="12">1948</cx:pt>
          <cx:pt idx="13">101</cx:pt>
          <cx:pt idx="14">196.5</cx:pt>
          <cx:pt idx="15">3792.1363636363644</cx:pt>
          <cx:pt idx="16">8</cx:pt>
          <cx:pt idx="17">88</cx:pt>
          <cx:pt idx="18">123</cx:pt>
          <cx:pt idx="19">3</cx:pt>
          <cx:pt idx="20">3747.6363636363644</cx:pt>
          <cx:pt idx="21">11501.000000000002</cx:pt>
          <cx:pt idx="22">3199.6363636363644</cx:pt>
          <cx:pt idx="23">3199.6363636363644</cx:pt>
          <cx:pt idx="24">3202.6363636363644</cx:pt>
          <cx:pt idx="25">346</cx:pt>
          <cx:pt idx="26">0</cx:pt>
          <cx:pt idx="27">3915.6363636363644</cx:pt>
          <cx:pt idx="28">1519</cx:pt>
        </cx:lvl>
      </cx:numDim>
    </cx:data>
  </cx:chartData>
  <cx:chart>
    <cx:title pos="t" align="ctr" overlay="0">
      <cx:tx>
        <cx:txData>
          <cx:v>Voucher Redeems by Sub-Category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Voucher Redeems by Sub-Category</a:t>
          </a:r>
        </a:p>
      </cx:txPr>
    </cx:title>
    <cx:plotArea>
      <cx:plotAreaRegion>
        <cx:series layoutId="sunburst" uniqueId="{2BA857FC-06CC-45F5-BF92-7B0586004FCE}">
          <cx:tx>
            <cx:txData>
              <cx:f>merchant_subcat!$J$4</cx:f>
              <cx:v>Claims</cx:v>
            </cx:txData>
          </cx:tx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500"/>
                </a:pPr>
                <a:endParaRPr lang="en-US" sz="500" b="0" i="0" u="none" strike="noStrike" baseline="0">
                  <a:solidFill>
                    <a:sysClr val="window" lastClr="FFFFFF"/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86">
  <cs:axisTitle>
    <cs:lnRef idx="0"/>
    <cs:fillRef idx="0"/>
    <cs:effectRef idx="0"/>
    <cs:fontRef idx="major">
      <a:schemeClr val="dk1">
        <a:lumMod val="50000"/>
        <a:lumOff val="50000"/>
      </a:schemeClr>
    </cs:fontRef>
    <cs:defRPr sz="900"/>
  </cs:axisTitle>
  <cs:categoryAxis>
    <cs:lnRef idx="0"/>
    <cs:fillRef idx="0"/>
    <cs:effectRef idx="0"/>
    <cs:fontRef idx="major">
      <a:schemeClr val="dk1">
        <a:lumMod val="50000"/>
        <a:lumOff val="50000"/>
      </a:schemeClr>
    </cs:fontRef>
    <cs:defRPr sz="9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/>
    <cs:bodyPr lIns="38100" tIns="19050" rIns="38100" bIns="19050">
      <a:spAutoFit/>
    </cs:bodyPr>
  </cs:dataLabel>
  <cs:dataLabelCallout>
    <cs:lnRef idx="0"/>
    <cs:fillRef idx="0"/>
    <cs:effectRef idx="0"/>
    <cs:fontRef idx="major">
      <a:schemeClr val="dk1">
        <a:lumMod val="50000"/>
        <a:lumOff val="50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ajor">
      <a:schemeClr val="dk1">
        <a:lumMod val="50000"/>
        <a:lumOff val="50000"/>
      </a:schemeClr>
    </cs:fontRef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spc="0" normalizeH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ajor">
      <a:schemeClr val="dk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ajor">
      <a:schemeClr val="dk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86">
  <cs:axisTitle>
    <cs:lnRef idx="0"/>
    <cs:fillRef idx="0"/>
    <cs:effectRef idx="0"/>
    <cs:fontRef idx="major">
      <a:schemeClr val="dk1">
        <a:lumMod val="50000"/>
        <a:lumOff val="50000"/>
      </a:schemeClr>
    </cs:fontRef>
    <cs:defRPr sz="900"/>
  </cs:axisTitle>
  <cs:categoryAxis>
    <cs:lnRef idx="0"/>
    <cs:fillRef idx="0"/>
    <cs:effectRef idx="0"/>
    <cs:fontRef idx="major">
      <a:schemeClr val="dk1">
        <a:lumMod val="50000"/>
        <a:lumOff val="50000"/>
      </a:schemeClr>
    </cs:fontRef>
    <cs:defRPr sz="9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/>
    <cs:bodyPr lIns="38100" tIns="19050" rIns="38100" bIns="19050">
      <a:spAutoFit/>
    </cs:bodyPr>
  </cs:dataLabel>
  <cs:dataLabelCallout>
    <cs:lnRef idx="0"/>
    <cs:fillRef idx="0"/>
    <cs:effectRef idx="0"/>
    <cs:fontRef idx="major">
      <a:schemeClr val="dk1">
        <a:lumMod val="50000"/>
        <a:lumOff val="50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ajor">
      <a:schemeClr val="dk1">
        <a:lumMod val="50000"/>
        <a:lumOff val="50000"/>
      </a:schemeClr>
    </cs:fontRef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spc="0" normalizeH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ajor">
      <a:schemeClr val="dk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ajor">
      <a:schemeClr val="dk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D930-1B20-CFA8-1615-CD8D7F9C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D7645-9568-5D8D-BF44-08F142DB5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1BD0-86B8-86D8-1EB8-34A3166C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0EC-B31F-4630-974C-EA40897C1A91}" type="datetimeFigureOut">
              <a:rPr lang="en-SG" smtClean="0"/>
              <a:t>26/9/2024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1A82-BB8B-BCEB-82F0-5F5DCFEF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D1879-3C45-B76E-7D14-4A89F434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125-F192-4F96-82DB-8E4FC5A85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25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A08A-505C-7594-7632-D065EF71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1E34F-82FE-9C85-7EB8-00272E09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BEF4-2BD9-81E3-D2E8-91EAD6EC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0EC-B31F-4630-974C-EA40897C1A91}" type="datetimeFigureOut">
              <a:rPr lang="en-SG" smtClean="0"/>
              <a:t>26/9/2024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99FF-2257-0778-217F-7FC9581E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C2D58-E725-B6BE-6C61-F53AD278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125-F192-4F96-82DB-8E4FC5A85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78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E63B0-E5CA-1DDB-722D-44E7EAA07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19E5A-95EC-2B04-AF98-2C2308F80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5931B-A6F5-6F52-4049-B828DD8D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0EC-B31F-4630-974C-EA40897C1A91}" type="datetimeFigureOut">
              <a:rPr lang="en-SG" smtClean="0"/>
              <a:t>26/9/2024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A4283-21CB-5FD0-4F43-28071CEB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EB66E-B7B8-CA73-9D4C-DB133BE8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125-F192-4F96-82DB-8E4FC5A85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03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1BE8-36D7-062D-F949-5B092A33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C636-EFCB-8502-C6BB-01B64158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7840-A8AA-2EF5-B7F5-15D5ED4F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0EC-B31F-4630-974C-EA40897C1A91}" type="datetimeFigureOut">
              <a:rPr lang="en-SG" smtClean="0"/>
              <a:t>26/9/2024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2580-4BB3-14F7-5355-E3D0AA7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ADD1-7C87-C2A4-0802-1A2726D1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125-F192-4F96-82DB-8E4FC5A85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5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8173-7159-5B5E-BB4E-F5C08AD1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91332-7332-7993-F8F8-B6E9EBD21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D847-ECA2-18E5-C79A-0F0C3BA0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0EC-B31F-4630-974C-EA40897C1A91}" type="datetimeFigureOut">
              <a:rPr lang="en-SG" smtClean="0"/>
              <a:t>26/9/2024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BCBB-424F-4EBA-14D8-A2028A1F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DB887-204A-2294-4AA3-E81A468D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125-F192-4F96-82DB-8E4FC5A85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8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503E-A4F0-4AD8-4C84-AEDC6F0B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ABA5-5897-CC7A-6466-C9A4FE6FA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96114-D6E1-FEC4-527B-E1B6B0485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03BE9-2326-18F7-B4D8-653B6C4F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0EC-B31F-4630-974C-EA40897C1A91}" type="datetimeFigureOut">
              <a:rPr lang="en-SG" smtClean="0"/>
              <a:t>26/9/2024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1FD26-C630-7278-7F24-8775ABD4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9B75-71C8-6594-5AD9-48D8F72B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125-F192-4F96-82DB-8E4FC5A85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0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CF05-0B60-5C90-8FAF-843FE9F5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30F69-D2BF-99FC-30A4-6AA38764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5CCF9-397D-895E-5A26-2A1D7632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CFAA7-923F-6B6D-1D9B-260712B8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F98F3-B353-14CC-55DA-D5858FB76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90193-3485-31A6-A301-03EAE6AF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0EC-B31F-4630-974C-EA40897C1A91}" type="datetimeFigureOut">
              <a:rPr lang="en-SG" smtClean="0"/>
              <a:t>26/9/2024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E1AA3-6785-F431-D2A7-400D076A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40BEC-0031-F00A-0AEE-2448EA5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125-F192-4F96-82DB-8E4FC5A85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29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812D-29AA-E3D6-7014-84078A09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E2CD4-44D7-B254-2EFA-2A73B802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0EC-B31F-4630-974C-EA40897C1A91}" type="datetimeFigureOut">
              <a:rPr lang="en-SG" smtClean="0"/>
              <a:t>26/9/2024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C4D3A-372B-3693-8F27-F9900C46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64B4D-881F-5751-B9B5-58D510AF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125-F192-4F96-82DB-8E4FC5A85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328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2446F-9AA0-A00D-7963-B3AB9777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0EC-B31F-4630-974C-EA40897C1A91}" type="datetimeFigureOut">
              <a:rPr lang="en-SG" smtClean="0"/>
              <a:t>26/9/2024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0AAF4-71A8-6CB0-4596-8A92FE6B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0E32-8039-39B2-A363-CBE3CA58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125-F192-4F96-82DB-8E4FC5A85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56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708F-4F4F-CFAA-39A7-6F94850D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4DDB-FD0C-216C-B002-55DA1300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F8A6-01FD-7CE4-8DD2-CDD307789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FF0C7-5050-7A54-9951-3FE9F10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0EC-B31F-4630-974C-EA40897C1A91}" type="datetimeFigureOut">
              <a:rPr lang="en-SG" smtClean="0"/>
              <a:t>26/9/2024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9CE39-112D-0CF5-D2D1-013EA5DF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3717-D17C-E379-CEFC-E0664079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125-F192-4F96-82DB-8E4FC5A85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5111-C22A-22F3-962E-C14BEAFB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9F19-5C5B-A8EA-63E3-7BA519394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94477-8F8D-5003-3BC5-52977F7C9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6A41F-804A-DA7A-B316-6AD1D0E7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0EC-B31F-4630-974C-EA40897C1A91}" type="datetimeFigureOut">
              <a:rPr lang="en-SG" smtClean="0"/>
              <a:t>26/9/2024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01FA-D77D-3325-38FF-E42F340B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8A118-CA0B-EFE0-0761-DBB3E353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125-F192-4F96-82DB-8E4FC5A85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434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66127-E040-9B58-A8F6-7FC30373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965F1-BD71-8515-24FA-0D83EDEB6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BA79F-E4D4-6105-B20E-454B281F8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340EC-B31F-4630-974C-EA40897C1A91}" type="datetimeFigureOut">
              <a:rPr lang="en-SG" smtClean="0"/>
              <a:t>26/9/2024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5543-8E22-B3E5-8E87-E72312140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AEB0-7051-2312-4FCC-DF847DB9A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9D125-F192-4F96-82DB-8E4FC5A85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418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8D29-E255-7BB9-8371-1EF8D7C3B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OneU</a:t>
            </a:r>
            <a:r>
              <a:rPr lang="en-US" b="1" dirty="0"/>
              <a:t> Use  Case Voucher Analysis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D8D70-FF14-7D6A-97BD-8A4C40802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007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1A59-FEA9-6E60-E9FF-7C7E3C41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Tình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use case Voucher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OneU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4936-9F83-580C-3B93-6CE62280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0163"/>
            <a:ext cx="10515600" cy="163787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The most recent data shows a decline in daily claim count starting from mid-Feb.</a:t>
            </a:r>
          </a:p>
          <a:p>
            <a:r>
              <a:rPr lang="en-US" dirty="0"/>
              <a:t>Daily redeem count is stable however, after the decline on the 2</a:t>
            </a:r>
            <a:r>
              <a:rPr lang="en-US" baseline="30000" dirty="0"/>
              <a:t>nd</a:t>
            </a:r>
            <a:r>
              <a:rPr lang="en-US" dirty="0"/>
              <a:t> week of Feb.</a:t>
            </a:r>
            <a:endParaRPr lang="en-S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4763582-8443-43A7-8BAB-F16330D1E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026412"/>
              </p:ext>
            </p:extLst>
          </p:nvPr>
        </p:nvGraphicFramePr>
        <p:xfrm>
          <a:off x="1782501" y="1602491"/>
          <a:ext cx="8534401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150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1A59-FEA9-6E60-E9FF-7C7E3C41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Tình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use case Voucher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OneU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4936-9F83-580C-3B93-6CE62280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0163"/>
            <a:ext cx="10515600" cy="163787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All top 10 performing vouchers achieved 100% claim rate.</a:t>
            </a:r>
          </a:p>
          <a:p>
            <a:r>
              <a:rPr lang="en-SG" u="sng" dirty="0"/>
              <a:t>MAA_GOGIHOUSE_27012024_SF4579</a:t>
            </a:r>
            <a:r>
              <a:rPr lang="en-SG" dirty="0"/>
              <a:t> and </a:t>
            </a:r>
            <a:r>
              <a:rPr lang="en-SG" u="sng" dirty="0"/>
              <a:t>xXC8900</a:t>
            </a:r>
            <a:r>
              <a:rPr lang="en-SG" dirty="0"/>
              <a:t> attained the highest redemption rate of 72% and 66% respectively.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9E26D2-2A89-4B2F-A658-7C4008C08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909418"/>
              </p:ext>
            </p:extLst>
          </p:nvPr>
        </p:nvGraphicFramePr>
        <p:xfrm>
          <a:off x="948667" y="1851141"/>
          <a:ext cx="4110650" cy="2729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7A72CDF-EC26-40F3-8DF7-E145115FA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367479"/>
              </p:ext>
            </p:extLst>
          </p:nvPr>
        </p:nvGraphicFramePr>
        <p:xfrm>
          <a:off x="5059317" y="1851141"/>
          <a:ext cx="5932455" cy="2729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DBEC1504-2720-4079-BA7F-72CC0591D5F5}"/>
              </a:ext>
            </a:extLst>
          </p:cNvPr>
          <p:cNvSpPr/>
          <p:nvPr/>
        </p:nvSpPr>
        <p:spPr>
          <a:xfrm>
            <a:off x="3768518" y="1321425"/>
            <a:ext cx="2129092" cy="369263"/>
          </a:xfrm>
          <a:prstGeom prst="accentBorderCallout1">
            <a:avLst>
              <a:gd name="adj1" fmla="val 106183"/>
              <a:gd name="adj2" fmla="val -5027"/>
              <a:gd name="adj3" fmla="val 187082"/>
              <a:gd name="adj4" fmla="val 131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Claim rate = Total claims / Total stock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B1328EF3-3AEE-7FE9-B91A-434DBA035F90}"/>
              </a:ext>
            </a:extLst>
          </p:cNvPr>
          <p:cNvSpPr/>
          <p:nvPr/>
        </p:nvSpPr>
        <p:spPr>
          <a:xfrm>
            <a:off x="7434685" y="1321424"/>
            <a:ext cx="2542556" cy="369263"/>
          </a:xfrm>
          <a:prstGeom prst="accentBorderCallout1">
            <a:avLst>
              <a:gd name="adj1" fmla="val 106183"/>
              <a:gd name="adj2" fmla="val -5027"/>
              <a:gd name="adj3" fmla="val 181221"/>
              <a:gd name="adj4" fmla="val 2834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Redemption rate = Total redeems / Total stock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9DB879-043A-3AB5-12EE-7C0A5418DD2B}"/>
              </a:ext>
            </a:extLst>
          </p:cNvPr>
          <p:cNvCxnSpPr>
            <a:cxnSpLocks/>
          </p:cNvCxnSpPr>
          <p:nvPr/>
        </p:nvCxnSpPr>
        <p:spPr>
          <a:xfrm flipH="1" flipV="1">
            <a:off x="784544" y="2003807"/>
            <a:ext cx="3695475" cy="56084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3890E-6F94-D3C2-775B-4D60D2908D54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164260"/>
            <a:ext cx="2930318" cy="56084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F5990A-FCCC-0035-8006-9472821734CF}"/>
              </a:ext>
            </a:extLst>
          </p:cNvPr>
          <p:cNvSpPr txBox="1"/>
          <p:nvPr/>
        </p:nvSpPr>
        <p:spPr>
          <a:xfrm>
            <a:off x="37876" y="1664332"/>
            <a:ext cx="8270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Likely due to missing data</a:t>
            </a:r>
            <a:endParaRPr lang="en-SG" sz="1000" dirty="0"/>
          </a:p>
        </p:txBody>
      </p:sp>
      <p:sp>
        <p:nvSpPr>
          <p:cNvPr id="21" name="Callout: Line with Border and Accent Bar 20">
            <a:extLst>
              <a:ext uri="{FF2B5EF4-FFF2-40B4-BE49-F238E27FC236}">
                <a16:creationId xmlns:a16="http://schemas.microsoft.com/office/drawing/2014/main" id="{5A040238-123B-03D8-2DAC-A3898727EDB6}"/>
              </a:ext>
            </a:extLst>
          </p:cNvPr>
          <p:cNvSpPr/>
          <p:nvPr/>
        </p:nvSpPr>
        <p:spPr>
          <a:xfrm>
            <a:off x="10255375" y="896828"/>
            <a:ext cx="1898749" cy="1044503"/>
          </a:xfrm>
          <a:prstGeom prst="accentBorderCallout1">
            <a:avLst>
              <a:gd name="adj1" fmla="val 106183"/>
              <a:gd name="adj2" fmla="val -5027"/>
              <a:gd name="adj3" fmla="val 112870"/>
              <a:gd name="adj4" fmla="val -3251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Maybe best to use Total redeems / total claims. But seems the data contains some redeems without claims, making this impossible to calculate</a:t>
            </a:r>
            <a:endParaRPr lang="en-SG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0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1A59-FEA9-6E60-E9FF-7C7E3C41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Category, Sub-category, voucher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đang</a:t>
            </a:r>
            <a:r>
              <a:rPr lang="en-US" b="1" dirty="0"/>
              <a:t> perform </a:t>
            </a:r>
            <a:r>
              <a:rPr lang="en-US" b="1" dirty="0" err="1"/>
              <a:t>tốt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.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4936-9F83-580C-3B93-6CE62280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99" y="4779963"/>
            <a:ext cx="9688047" cy="191293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Historical data shows a strong favor towards </a:t>
            </a:r>
            <a:r>
              <a:rPr lang="en-US" sz="2400" u="sng" dirty="0" err="1"/>
              <a:t>Ẩm</a:t>
            </a:r>
            <a:r>
              <a:rPr lang="en-US" sz="2400" u="sng" dirty="0"/>
              <a:t> </a:t>
            </a:r>
            <a:r>
              <a:rPr lang="en-US" sz="2400" u="sng" dirty="0" err="1"/>
              <a:t>thực</a:t>
            </a:r>
            <a:r>
              <a:rPr lang="en-US" sz="2400" dirty="0"/>
              <a:t> with 64.48% contribution towards all voucher claims.</a:t>
            </a:r>
          </a:p>
          <a:p>
            <a:r>
              <a:rPr lang="en-US" sz="2400" u="sng" dirty="0" err="1"/>
              <a:t>Thời</a:t>
            </a:r>
            <a:r>
              <a:rPr lang="en-US" sz="2400" u="sng" dirty="0"/>
              <a:t> </a:t>
            </a:r>
            <a:r>
              <a:rPr lang="en-US" sz="2400" u="sng" dirty="0" err="1"/>
              <a:t>trang</a:t>
            </a:r>
            <a:r>
              <a:rPr lang="en-US" sz="2400" u="sng" dirty="0"/>
              <a:t> </a:t>
            </a:r>
            <a:r>
              <a:rPr lang="en-US" sz="2400" u="sng" dirty="0" err="1"/>
              <a:t>và</a:t>
            </a:r>
            <a:r>
              <a:rPr lang="en-US" sz="2400" u="sng" dirty="0"/>
              <a:t> Phong </a:t>
            </a:r>
            <a:r>
              <a:rPr lang="en-US" sz="2400" u="sng" dirty="0" err="1"/>
              <a:t>cách</a:t>
            </a:r>
            <a:r>
              <a:rPr lang="en-US" sz="2400" u="sng" dirty="0"/>
              <a:t> </a:t>
            </a:r>
            <a:r>
              <a:rPr lang="en-US" sz="2400" u="sng" dirty="0" err="1"/>
              <a:t>sống</a:t>
            </a:r>
            <a:r>
              <a:rPr lang="en-US" sz="2400" dirty="0"/>
              <a:t> ranks 2</a:t>
            </a:r>
            <a:r>
              <a:rPr lang="en-US" sz="2400" baseline="30000" dirty="0"/>
              <a:t>nd</a:t>
            </a:r>
            <a:r>
              <a:rPr lang="en-US" sz="2400" dirty="0"/>
              <a:t> at 12.23%, however this category performs much better in terms of redemption rate as compared to </a:t>
            </a:r>
            <a:r>
              <a:rPr lang="en-US" sz="2400" u="sng" dirty="0" err="1"/>
              <a:t>Ẩm</a:t>
            </a:r>
            <a:r>
              <a:rPr lang="en-US" sz="2400" u="sng" dirty="0"/>
              <a:t> </a:t>
            </a:r>
            <a:r>
              <a:rPr lang="en-US" sz="2400" u="sng" dirty="0" err="1"/>
              <a:t>thực</a:t>
            </a:r>
            <a:r>
              <a:rPr lang="en-US" sz="2400" u="sng" dirty="0"/>
              <a:t>.</a:t>
            </a:r>
            <a:endParaRPr lang="en-US" sz="2400" dirty="0"/>
          </a:p>
          <a:p>
            <a:endParaRPr lang="en-SG"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5CA562-FCF6-4A2A-A869-5F91DE8E8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139397"/>
              </p:ext>
            </p:extLst>
          </p:nvPr>
        </p:nvGraphicFramePr>
        <p:xfrm>
          <a:off x="1555436" y="1747837"/>
          <a:ext cx="4350064" cy="281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439C337-A898-4260-822C-05537EC42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796642"/>
              </p:ext>
            </p:extLst>
          </p:nvPr>
        </p:nvGraphicFramePr>
        <p:xfrm>
          <a:off x="6096000" y="1747837"/>
          <a:ext cx="4366747" cy="281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68B2BAA9-E795-65F0-1B4A-0A0A3EB397BC}"/>
              </a:ext>
            </a:extLst>
          </p:cNvPr>
          <p:cNvSpPr/>
          <p:nvPr/>
        </p:nvSpPr>
        <p:spPr>
          <a:xfrm>
            <a:off x="9004" y="1840614"/>
            <a:ext cx="1393718" cy="804719"/>
          </a:xfrm>
          <a:prstGeom prst="accentBorderCallout1">
            <a:avLst>
              <a:gd name="adj1" fmla="val 107739"/>
              <a:gd name="adj2" fmla="val 103254"/>
              <a:gd name="adj3" fmla="val 133423"/>
              <a:gd name="adj4" fmla="val 12615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Claims from vouchers associated with merchant’s category / Total claimed vouchers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98C58550-DFAA-0D71-2603-8E838DD2E48D}"/>
              </a:ext>
            </a:extLst>
          </p:cNvPr>
          <p:cNvSpPr/>
          <p:nvPr/>
        </p:nvSpPr>
        <p:spPr>
          <a:xfrm>
            <a:off x="10636564" y="1747837"/>
            <a:ext cx="1393718" cy="804719"/>
          </a:xfrm>
          <a:prstGeom prst="accentBorderCallout1">
            <a:avLst>
              <a:gd name="adj1" fmla="val 118786"/>
              <a:gd name="adj2" fmla="val -3360"/>
              <a:gd name="adj3" fmla="val 142892"/>
              <a:gd name="adj4" fmla="val -2738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Redeems from vouchers associated with merchant’s category / Total redeemed vouchers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5" name="Callout: Line with Border and Accent Bar 14">
            <a:extLst>
              <a:ext uri="{FF2B5EF4-FFF2-40B4-BE49-F238E27FC236}">
                <a16:creationId xmlns:a16="http://schemas.microsoft.com/office/drawing/2014/main" id="{38AF3685-B006-DB15-5649-5F0ED0696891}"/>
              </a:ext>
            </a:extLst>
          </p:cNvPr>
          <p:cNvSpPr/>
          <p:nvPr/>
        </p:nvSpPr>
        <p:spPr>
          <a:xfrm>
            <a:off x="6953564" y="943119"/>
            <a:ext cx="2907986" cy="747570"/>
          </a:xfrm>
          <a:prstGeom prst="accentBorderCallout1">
            <a:avLst>
              <a:gd name="adj1" fmla="val 79713"/>
              <a:gd name="adj2" fmla="val -2050"/>
              <a:gd name="adj3" fmla="val 91927"/>
              <a:gd name="adj4" fmla="val -2717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Note: since 1 merchant can be associated with multiple categories (and sub-categories), a simple linear attribution model is applied to attribute each claim/redemption </a:t>
            </a:r>
            <a:r>
              <a:rPr lang="en-US" sz="900" b="1" dirty="0">
                <a:solidFill>
                  <a:schemeClr val="tx1"/>
                </a:solidFill>
              </a:rPr>
              <a:t>evenly</a:t>
            </a:r>
            <a:r>
              <a:rPr lang="en-US" sz="900" dirty="0">
                <a:solidFill>
                  <a:schemeClr val="tx1"/>
                </a:solidFill>
              </a:rPr>
              <a:t> to all categories under the merchant.</a:t>
            </a:r>
          </a:p>
        </p:txBody>
      </p:sp>
    </p:spTree>
    <p:extLst>
      <p:ext uri="{BB962C8B-B14F-4D97-AF65-F5344CB8AC3E}">
        <p14:creationId xmlns:p14="http://schemas.microsoft.com/office/powerpoint/2010/main" val="296276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1A59-FEA9-6E60-E9FF-7C7E3C41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Category, Sub-category, voucher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đang</a:t>
            </a:r>
            <a:r>
              <a:rPr lang="en-US" b="1" dirty="0"/>
              <a:t> perform </a:t>
            </a:r>
            <a:r>
              <a:rPr lang="en-US" b="1" dirty="0" err="1"/>
              <a:t>tốt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.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4936-9F83-580C-3B93-6CE62280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533" y="4635501"/>
            <a:ext cx="5835213" cy="1622424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en-SG" sz="1800" dirty="0"/>
              <a:t>Sub-category wise, </a:t>
            </a:r>
            <a:r>
              <a:rPr lang="en-SG" sz="1800" u="sng" dirty="0" err="1"/>
              <a:t>Đồ</a:t>
            </a:r>
            <a:r>
              <a:rPr lang="en-SG" sz="1800" u="sng" dirty="0"/>
              <a:t> </a:t>
            </a:r>
            <a:r>
              <a:rPr lang="en-SG" sz="1800" u="sng" dirty="0" err="1"/>
              <a:t>uống</a:t>
            </a:r>
            <a:r>
              <a:rPr lang="en-SG" sz="1800" dirty="0"/>
              <a:t> under </a:t>
            </a:r>
            <a:r>
              <a:rPr lang="en-US" sz="1800" u="sng" dirty="0" err="1"/>
              <a:t>Ẩm</a:t>
            </a:r>
            <a:r>
              <a:rPr lang="en-US" sz="1800" u="sng" dirty="0"/>
              <a:t> </a:t>
            </a:r>
            <a:r>
              <a:rPr lang="en-US" sz="1800" u="sng" dirty="0" err="1"/>
              <a:t>thực</a:t>
            </a:r>
            <a:r>
              <a:rPr lang="en-US" sz="1800" dirty="0"/>
              <a:t> contributes the majority to the claim count at 48.97%.</a:t>
            </a:r>
          </a:p>
          <a:p>
            <a:r>
              <a:rPr lang="en-US" sz="1800" dirty="0"/>
              <a:t>This is followed by </a:t>
            </a:r>
            <a:r>
              <a:rPr lang="en-SG" sz="1800" u="sng" dirty="0" err="1"/>
              <a:t>Nhà</a:t>
            </a:r>
            <a:r>
              <a:rPr lang="en-SG" sz="1800" u="sng" dirty="0"/>
              <a:t> </a:t>
            </a:r>
            <a:r>
              <a:rPr lang="en-SG" sz="1800" u="sng" dirty="0" err="1"/>
              <a:t>hàng</a:t>
            </a:r>
            <a:r>
              <a:rPr lang="en-SG" sz="1800" u="sng" dirty="0"/>
              <a:t> - </a:t>
            </a:r>
            <a:r>
              <a:rPr lang="en-SG" sz="1800" u="sng" dirty="0" err="1"/>
              <a:t>Quán</a:t>
            </a:r>
            <a:r>
              <a:rPr lang="en-SG" sz="1800" u="sng" dirty="0"/>
              <a:t> </a:t>
            </a:r>
            <a:r>
              <a:rPr lang="en-SG" sz="1800" u="sng" dirty="0" err="1"/>
              <a:t>ăn</a:t>
            </a:r>
            <a:r>
              <a:rPr lang="en-SG" sz="1800" u="sng" dirty="0"/>
              <a:t> </a:t>
            </a:r>
            <a:r>
              <a:rPr lang="en-SG" sz="1800" dirty="0"/>
              <a:t>and </a:t>
            </a:r>
            <a:r>
              <a:rPr lang="en-SG" sz="1800" u="sng" dirty="0"/>
              <a:t>Trang </a:t>
            </a:r>
            <a:r>
              <a:rPr lang="en-SG" sz="1800" u="sng" dirty="0" err="1"/>
              <a:t>sức</a:t>
            </a:r>
            <a:r>
              <a:rPr lang="en-SG" sz="1800" u="sng" dirty="0"/>
              <a:t> - </a:t>
            </a:r>
            <a:r>
              <a:rPr lang="en-SG" sz="1800" u="sng" dirty="0" err="1"/>
              <a:t>Phụ</a:t>
            </a:r>
            <a:r>
              <a:rPr lang="en-SG" sz="1800" u="sng" dirty="0"/>
              <a:t> </a:t>
            </a:r>
            <a:r>
              <a:rPr lang="en-SG" sz="1800" u="sng" dirty="0" err="1"/>
              <a:t>kiện</a:t>
            </a:r>
            <a:r>
              <a:rPr lang="en-SG" sz="1800" dirty="0"/>
              <a:t> at 13.99% and 8.07% respectively.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A1F7CEB-C40F-45A8-8215-9A118D36843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9690747"/>
                  </p:ext>
                </p:extLst>
              </p:nvPr>
            </p:nvGraphicFramePr>
            <p:xfrm>
              <a:off x="4627533" y="1587036"/>
              <a:ext cx="5835213" cy="298387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A1F7CEB-C40F-45A8-8215-9A118D3684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7533" y="1587036"/>
                <a:ext cx="5835213" cy="2983872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012CF4D-995B-23E8-53F3-7336852E8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37" y="1587036"/>
            <a:ext cx="3585259" cy="46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8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1A59-FEA9-6E60-E9FF-7C7E3C41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Category, Sub-category, voucher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đang</a:t>
            </a:r>
            <a:r>
              <a:rPr lang="en-US" b="1" dirty="0"/>
              <a:t> perform </a:t>
            </a:r>
            <a:r>
              <a:rPr lang="en-US" b="1" dirty="0" err="1"/>
              <a:t>tốt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.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4936-9F83-580C-3B93-6CE62280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532" y="4753160"/>
            <a:ext cx="5835213" cy="1622424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A similar trend is observed under redemption rate.</a:t>
            </a:r>
            <a:endParaRPr lang="en-SG" sz="18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88B73123-7E0A-4C08-B6BE-5474CFCD2A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95371942"/>
                  </p:ext>
                </p:extLst>
              </p:nvPr>
            </p:nvGraphicFramePr>
            <p:xfrm>
              <a:off x="4627533" y="1585447"/>
              <a:ext cx="5835213" cy="311990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88B73123-7E0A-4C08-B6BE-5474CFCD2A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7533" y="1585447"/>
                <a:ext cx="5835213" cy="3119903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8A6B159-C143-7897-F65C-747D8A51F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85447"/>
            <a:ext cx="3689350" cy="47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1A59-FEA9-6E60-E9FF-7C7E3C41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Category, Sub-category, voucher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đang</a:t>
            </a:r>
            <a:r>
              <a:rPr lang="en-US" b="1" dirty="0"/>
              <a:t> perform </a:t>
            </a:r>
            <a:r>
              <a:rPr lang="en-US" b="1" dirty="0" err="1"/>
              <a:t>tốt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.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4936-9F83-580C-3B93-6CE62280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50" y="5188580"/>
            <a:ext cx="11231750" cy="1304295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The top performers with regards to claim rate belong mostly to </a:t>
            </a:r>
            <a:r>
              <a:rPr lang="en-US" sz="1800" u="sng" dirty="0"/>
              <a:t>Discount Fixed Amount</a:t>
            </a:r>
            <a:r>
              <a:rPr lang="en-US" sz="1800" dirty="0"/>
              <a:t>, </a:t>
            </a:r>
            <a:r>
              <a:rPr lang="en-US" sz="1800" u="sng" dirty="0"/>
              <a:t>Discount Percentage </a:t>
            </a:r>
            <a:r>
              <a:rPr lang="en-US" sz="1800" dirty="0"/>
              <a:t>and </a:t>
            </a:r>
            <a:r>
              <a:rPr lang="en-US" sz="1800" u="sng" dirty="0"/>
              <a:t>Buy 2 get 1</a:t>
            </a:r>
            <a:r>
              <a:rPr lang="en-US" sz="1800" dirty="0"/>
              <a:t> types.</a:t>
            </a:r>
          </a:p>
          <a:p>
            <a:r>
              <a:rPr lang="en-US" sz="1800" u="sng" dirty="0"/>
              <a:t>Cash Voucher </a:t>
            </a:r>
            <a:r>
              <a:rPr lang="en-US" sz="1800" dirty="0"/>
              <a:t>achieved the highest redemption rate however, despite a relatively lower claim rate.</a:t>
            </a:r>
            <a:endParaRPr lang="en-SG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6C819A-0E18-4B98-BD11-02A6E8935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6389"/>
              </p:ext>
            </p:extLst>
          </p:nvPr>
        </p:nvGraphicFramePr>
        <p:xfrm>
          <a:off x="528450" y="1748468"/>
          <a:ext cx="11231750" cy="3382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714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1A59-FEA9-6E60-E9FF-7C7E3C41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6" y="-133822"/>
            <a:ext cx="10620854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3. </a:t>
            </a:r>
            <a:r>
              <a:rPr lang="vi-VN" sz="2800" b="1" dirty="0"/>
              <a:t>Category, Sub-category, voucher phù hợp với tập người dùng nào.</a:t>
            </a:r>
            <a:endParaRPr lang="en-SG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4936-9F83-580C-3B93-6CE62280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50" y="5188580"/>
            <a:ext cx="11231750" cy="1304295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Users’ </a:t>
            </a:r>
            <a:r>
              <a:rPr lang="en-US" sz="1800" b="1" u="sng" dirty="0"/>
              <a:t>gender</a:t>
            </a:r>
            <a:r>
              <a:rPr lang="en-US" sz="1800" dirty="0"/>
              <a:t> tend to show relatively close correlation with </a:t>
            </a:r>
            <a:r>
              <a:rPr lang="en-US" sz="1800" u="sng" dirty="0" err="1"/>
              <a:t>Dịch</a:t>
            </a:r>
            <a:r>
              <a:rPr lang="en-US" sz="1800" u="sng" dirty="0"/>
              <a:t> </a:t>
            </a:r>
            <a:r>
              <a:rPr lang="en-US" sz="1800" u="sng" dirty="0" err="1"/>
              <a:t>vụ</a:t>
            </a:r>
            <a:r>
              <a:rPr lang="en-US" sz="1800" u="sng" dirty="0"/>
              <a:t> </a:t>
            </a:r>
            <a:r>
              <a:rPr lang="en-US" sz="1800" u="sng" dirty="0" err="1"/>
              <a:t>tài</a:t>
            </a:r>
            <a:r>
              <a:rPr lang="en-US" sz="1800" u="sng" dirty="0"/>
              <a:t> </a:t>
            </a:r>
            <a:r>
              <a:rPr lang="en-US" sz="1800" u="sng" dirty="0" err="1"/>
              <a:t>chính</a:t>
            </a:r>
            <a:r>
              <a:rPr lang="en-US" sz="1800" dirty="0"/>
              <a:t>, </a:t>
            </a:r>
            <a:r>
              <a:rPr lang="en-US" sz="1800" u="sng" dirty="0" err="1"/>
              <a:t>Vận</a:t>
            </a:r>
            <a:r>
              <a:rPr lang="en-US" sz="1800" u="sng" dirty="0"/>
              <a:t> </a:t>
            </a:r>
            <a:r>
              <a:rPr lang="en-US" sz="1800" u="sng" dirty="0" err="1"/>
              <a:t>tải</a:t>
            </a:r>
            <a:r>
              <a:rPr lang="en-US" sz="1800" u="sng" dirty="0"/>
              <a:t> - Giao </a:t>
            </a:r>
            <a:r>
              <a:rPr lang="en-US" sz="1800" u="sng" dirty="0" err="1"/>
              <a:t>vận</a:t>
            </a:r>
            <a:r>
              <a:rPr lang="en-US" sz="1800" u="sng" dirty="0"/>
              <a:t> </a:t>
            </a:r>
            <a:r>
              <a:rPr lang="en-US" sz="1800" u="sng" dirty="0" err="1"/>
              <a:t>khác</a:t>
            </a:r>
            <a:r>
              <a:rPr lang="en-US" sz="1800" dirty="0"/>
              <a:t> and </a:t>
            </a:r>
            <a:r>
              <a:rPr lang="en-US" sz="1800" u="sng" dirty="0"/>
              <a:t>Combo Bundle</a:t>
            </a:r>
            <a:r>
              <a:rPr lang="en-US" sz="1800" dirty="0"/>
              <a:t>.</a:t>
            </a:r>
            <a:endParaRPr lang="en-SG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67A0D-CC4C-50C9-373B-14AE8CB7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6" y="2513848"/>
            <a:ext cx="3350103" cy="2589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07CB2-2543-F573-E26F-EEEBE25BE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399" y="797771"/>
            <a:ext cx="2937412" cy="4305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485E4E-B0F3-91EC-D1B4-38FCD5B96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611" y="2382176"/>
            <a:ext cx="5032297" cy="272136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A37150C-B5D7-C4A1-F189-3CAD41DE05D1}"/>
              </a:ext>
            </a:extLst>
          </p:cNvPr>
          <p:cNvSpPr/>
          <p:nvPr/>
        </p:nvSpPr>
        <p:spPr>
          <a:xfrm>
            <a:off x="5915025" y="4536484"/>
            <a:ext cx="36195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FDA7DE-4B6F-64AE-5FD5-55F4B21E1D23}"/>
              </a:ext>
            </a:extLst>
          </p:cNvPr>
          <p:cNvCxnSpPr>
            <a:cxnSpLocks/>
          </p:cNvCxnSpPr>
          <p:nvPr/>
        </p:nvCxnSpPr>
        <p:spPr>
          <a:xfrm flipV="1">
            <a:off x="6179868" y="2048891"/>
            <a:ext cx="1059132" cy="2487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A99123-C133-5A80-D8E1-E2038DF565F6}"/>
              </a:ext>
            </a:extLst>
          </p:cNvPr>
          <p:cNvSpPr txBox="1"/>
          <p:nvPr/>
        </p:nvSpPr>
        <p:spPr>
          <a:xfrm>
            <a:off x="1682750" y="1310684"/>
            <a:ext cx="141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Shows a strong associations between gender and category 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C811-F123-262A-F162-D6F263BEF877}"/>
              </a:ext>
            </a:extLst>
          </p:cNvPr>
          <p:cNvSpPr txBox="1"/>
          <p:nvPr/>
        </p:nvSpPr>
        <p:spPr>
          <a:xfrm>
            <a:off x="7077610" y="1094784"/>
            <a:ext cx="174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Shows a strong associations between gender and sub-category 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9ECB5B-804C-7A0D-7CAE-D9E77891EA31}"/>
              </a:ext>
            </a:extLst>
          </p:cNvPr>
          <p:cNvSpPr txBox="1"/>
          <p:nvPr/>
        </p:nvSpPr>
        <p:spPr>
          <a:xfrm>
            <a:off x="9831654" y="1103718"/>
            <a:ext cx="174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Shows a strong associations between gender and discount-type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71F7A8-3D19-2FA0-FF9A-4EA67462C20F}"/>
              </a:ext>
            </a:extLst>
          </p:cNvPr>
          <p:cNvSpPr/>
          <p:nvPr/>
        </p:nvSpPr>
        <p:spPr>
          <a:xfrm>
            <a:off x="11100279" y="3453095"/>
            <a:ext cx="36195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8DC682-A288-7567-A46D-98C56C074D4C}"/>
              </a:ext>
            </a:extLst>
          </p:cNvPr>
          <p:cNvCxnSpPr>
            <a:cxnSpLocks/>
          </p:cNvCxnSpPr>
          <p:nvPr/>
        </p:nvCxnSpPr>
        <p:spPr>
          <a:xfrm flipH="1" flipV="1">
            <a:off x="10916665" y="2004463"/>
            <a:ext cx="339838" cy="1448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9986FD-6472-C7B5-C0C6-EE4BE02D3EF3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758962" y="2294227"/>
            <a:ext cx="443644" cy="749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2F11318-7F1D-2EC0-54D6-DD0F0463CCE3}"/>
              </a:ext>
            </a:extLst>
          </p:cNvPr>
          <p:cNvSpPr/>
          <p:nvPr/>
        </p:nvSpPr>
        <p:spPr>
          <a:xfrm>
            <a:off x="3149600" y="2991465"/>
            <a:ext cx="36195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7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1A59-FEA9-6E60-E9FF-7C7E3C41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67" y="-133822"/>
            <a:ext cx="10665483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3. </a:t>
            </a:r>
            <a:r>
              <a:rPr lang="vi-VN" sz="2800" b="1" dirty="0"/>
              <a:t>Category, Sub-category, voucher phù hợp với tập người dùng nào.</a:t>
            </a:r>
            <a:endParaRPr lang="en-SG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4936-9F83-580C-3B93-6CE62280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50" y="5188580"/>
            <a:ext cx="11231750" cy="1304295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A very similar observation is made with regards to users’ </a:t>
            </a:r>
            <a:r>
              <a:rPr lang="en-US" sz="1800" b="1" u="sng" dirty="0"/>
              <a:t>age</a:t>
            </a:r>
            <a:r>
              <a:rPr lang="en-US" sz="1800" dirty="0"/>
              <a:t> and category, sub-category and discount type.</a:t>
            </a:r>
            <a:endParaRPr lang="en-SG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B7841-8D15-32A4-3100-16FE34E9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50" y="2284335"/>
            <a:ext cx="3528216" cy="2772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310618-7770-ABEA-0291-54094A4F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94" y="801040"/>
            <a:ext cx="2721456" cy="42560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E83DE8-991F-46DE-073F-ED0C7F9A4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578" y="2401094"/>
            <a:ext cx="4798158" cy="265596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2EFE08B-2F14-E345-3393-0C5E44331320}"/>
              </a:ext>
            </a:extLst>
          </p:cNvPr>
          <p:cNvSpPr/>
          <p:nvPr/>
        </p:nvSpPr>
        <p:spPr>
          <a:xfrm>
            <a:off x="3276600" y="2768801"/>
            <a:ext cx="36195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1CC561-DE13-54E7-CA2B-020AB32073B0}"/>
              </a:ext>
            </a:extLst>
          </p:cNvPr>
          <p:cNvSpPr/>
          <p:nvPr/>
        </p:nvSpPr>
        <p:spPr>
          <a:xfrm>
            <a:off x="6035183" y="4483301"/>
            <a:ext cx="36195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C58E95-FD97-E42C-AB1C-8323F107CE84}"/>
              </a:ext>
            </a:extLst>
          </p:cNvPr>
          <p:cNvSpPr/>
          <p:nvPr/>
        </p:nvSpPr>
        <p:spPr>
          <a:xfrm>
            <a:off x="10880233" y="3429000"/>
            <a:ext cx="36195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11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536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OneU Use  Case Voucher Analysis</vt:lpstr>
      <vt:lpstr>1. Tình hình hoạt động của use case Voucher trên OneU</vt:lpstr>
      <vt:lpstr>1. Tình hình hoạt động của use case Voucher trên OneU</vt:lpstr>
      <vt:lpstr>2. Category, Sub-category, voucher nào đang perform tốt trên ứng dụng.</vt:lpstr>
      <vt:lpstr>2. Category, Sub-category, voucher nào đang perform tốt trên ứng dụng.</vt:lpstr>
      <vt:lpstr>2. Category, Sub-category, voucher nào đang perform tốt trên ứng dụng.</vt:lpstr>
      <vt:lpstr>2. Category, Sub-category, voucher nào đang perform tốt trên ứng dụng.</vt:lpstr>
      <vt:lpstr>3. Category, Sub-category, voucher phù hợp với tập người dùng nào.</vt:lpstr>
      <vt:lpstr>3. Category, Sub-category, voucher phù hợp với tập người dùng nào.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Evelyne Le</dc:creator>
  <cp:lastModifiedBy>Evelyne Le</cp:lastModifiedBy>
  <cp:revision>43</cp:revision>
  <dcterms:created xsi:type="dcterms:W3CDTF">2024-09-26T07:46:08Z</dcterms:created>
  <dcterms:modified xsi:type="dcterms:W3CDTF">2024-09-26T09:22:37Z</dcterms:modified>
</cp:coreProperties>
</file>