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5" r:id="rId4"/>
  </p:sldMasterIdLst>
  <p:sldIdLst>
    <p:sldId id="295" r:id="rId5"/>
    <p:sldId id="351" r:id="rId6"/>
    <p:sldId id="353" r:id="rId7"/>
    <p:sldId id="355" r:id="rId8"/>
    <p:sldId id="354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34" autoAdjust="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10" name="Freeform 9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 descr="C:\Users\ipihu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2276" y="4472120"/>
            <a:ext cx="8892396" cy="852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/>
              <a:t>Presentatsiooni Pealkiri</a:t>
            </a:r>
            <a:endParaRPr lang="et-EE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64578" y="5791200"/>
            <a:ext cx="4738535" cy="7827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/>
              <a:t>Nimi </a:t>
            </a:r>
            <a:r>
              <a:rPr lang="et-EE" sz="1800" dirty="0" err="1"/>
              <a:t>Nimeste</a:t>
            </a:r>
            <a:br>
              <a:rPr lang="et-EE" sz="1800" dirty="0"/>
            </a:br>
            <a:r>
              <a:rPr lang="et-EE" sz="1800" dirty="0"/>
              <a:t>Teaduskond / instituut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Tallinna</a:t>
            </a:r>
            <a:r>
              <a:rPr lang="en-US" sz="1800" dirty="0"/>
              <a:t> </a:t>
            </a:r>
            <a:r>
              <a:rPr lang="en-US" sz="1800" dirty="0" err="1"/>
              <a:t>Tehnikaülikool</a:t>
            </a:r>
            <a:endParaRPr lang="et-EE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656883" y="6257244"/>
            <a:ext cx="26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>
                <a:solidFill>
                  <a:srgbClr val="332B60"/>
                </a:solidFill>
                <a:latin typeface="+mn-lt"/>
              </a:rPr>
              <a:t>26.03.2020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42276" y="4961733"/>
            <a:ext cx="8892396" cy="481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>
                <a:solidFill>
                  <a:schemeClr val="accent1"/>
                </a:solidFill>
              </a:rPr>
              <a:t>vajadusel kahel real</a:t>
            </a:r>
          </a:p>
        </p:txBody>
      </p:sp>
    </p:spTree>
    <p:extLst>
      <p:ext uri="{BB962C8B-B14F-4D97-AF65-F5344CB8AC3E}">
        <p14:creationId xmlns:p14="http://schemas.microsoft.com/office/powerpoint/2010/main" val="90551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656886" cy="84441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5"/>
            <a:ext cx="8964612" cy="627315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491176"/>
            <a:ext cx="8964611" cy="32778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7" name="Freeform 6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99612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>
                <a:solidFill>
                  <a:schemeClr val="tx2"/>
                </a:solidFill>
              </a:rPr>
              <a:t>VaheSLAIDI</a:t>
            </a:r>
            <a:r>
              <a:rPr lang="et-EE" altLang="en-US" sz="2900" dirty="0">
                <a:solidFill>
                  <a:schemeClr val="tx2"/>
                </a:solidFill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5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man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-1" y="3312687"/>
            <a:ext cx="12192000" cy="3545313"/>
          </a:xfrm>
          <a:custGeom>
            <a:avLst/>
            <a:gdLst>
              <a:gd name="connsiteX0" fmla="*/ 986101 w 12192000"/>
              <a:gd name="connsiteY0" fmla="*/ 0 h 3545313"/>
              <a:gd name="connsiteX1" fmla="*/ 12192000 w 12192000"/>
              <a:gd name="connsiteY1" fmla="*/ 0 h 3545313"/>
              <a:gd name="connsiteX2" fmla="*/ 12192000 w 12192000"/>
              <a:gd name="connsiteY2" fmla="*/ 510802 h 3545313"/>
              <a:gd name="connsiteX3" fmla="*/ 12192000 w 12192000"/>
              <a:gd name="connsiteY3" fmla="*/ 1543258 h 3545313"/>
              <a:gd name="connsiteX4" fmla="*/ 12192000 w 12192000"/>
              <a:gd name="connsiteY4" fmla="*/ 3545313 h 3545313"/>
              <a:gd name="connsiteX5" fmla="*/ 986101 w 12192000"/>
              <a:gd name="connsiteY5" fmla="*/ 3545313 h 3545313"/>
              <a:gd name="connsiteX6" fmla="*/ 475299 w 12192000"/>
              <a:gd name="connsiteY6" fmla="*/ 3545313 h 3545313"/>
              <a:gd name="connsiteX7" fmla="*/ 0 w 12192000"/>
              <a:gd name="connsiteY7" fmla="*/ 3545313 h 3545313"/>
              <a:gd name="connsiteX8" fmla="*/ 0 w 12192000"/>
              <a:gd name="connsiteY8" fmla="*/ 1543258 h 3545313"/>
              <a:gd name="connsiteX9" fmla="*/ 475299 w 12192000"/>
              <a:gd name="connsiteY9" fmla="*/ 1543258 h 3545313"/>
              <a:gd name="connsiteX10" fmla="*/ 475299 w 12192000"/>
              <a:gd name="connsiteY10" fmla="*/ 510802 h 3545313"/>
              <a:gd name="connsiteX11" fmla="*/ 986101 w 12192000"/>
              <a:gd name="connsiteY11" fmla="*/ 510802 h 35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545313">
                <a:moveTo>
                  <a:pt x="986101" y="0"/>
                </a:moveTo>
                <a:lnTo>
                  <a:pt x="12192000" y="0"/>
                </a:lnTo>
                <a:lnTo>
                  <a:pt x="12192000" y="510802"/>
                </a:lnTo>
                <a:lnTo>
                  <a:pt x="12192000" y="1543258"/>
                </a:lnTo>
                <a:lnTo>
                  <a:pt x="12192000" y="3545313"/>
                </a:lnTo>
                <a:lnTo>
                  <a:pt x="986101" y="3545313"/>
                </a:lnTo>
                <a:lnTo>
                  <a:pt x="475299" y="3545313"/>
                </a:lnTo>
                <a:lnTo>
                  <a:pt x="0" y="3545313"/>
                </a:lnTo>
                <a:lnTo>
                  <a:pt x="0" y="1543258"/>
                </a:lnTo>
                <a:lnTo>
                  <a:pt x="475299" y="1543258"/>
                </a:lnTo>
                <a:lnTo>
                  <a:pt x="475299" y="510802"/>
                </a:lnTo>
                <a:lnTo>
                  <a:pt x="986101" y="510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3884" y="1958640"/>
            <a:ext cx="2447645" cy="1370681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6389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rgbClr val="332B60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n-US" altLang="en-US" dirty="0"/>
              <a:t>TALLINN</a:t>
            </a:r>
            <a:r>
              <a:rPr lang="et-EE" altLang="en-US" dirty="0"/>
              <a:t>A</a:t>
            </a:r>
            <a:r>
              <a:rPr lang="en-US" altLang="en-US" dirty="0"/>
              <a:t> </a:t>
            </a:r>
            <a:r>
              <a:rPr lang="et-EE" altLang="en-US" dirty="0"/>
              <a:t>TEHNIKAÜLIKOOL</a:t>
            </a:r>
            <a:endParaRPr lang="en-US" altLang="en-US" dirty="0"/>
          </a:p>
          <a:p>
            <a:r>
              <a:rPr lang="en-US" altLang="en-US" sz="1700" b="0" cap="none" dirty="0" err="1">
                <a:solidFill>
                  <a:schemeClr val="accent2"/>
                </a:solidFill>
              </a:rPr>
              <a:t>Ehitajate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tee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5, 19086 Tallinn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, </a:t>
            </a:r>
          </a:p>
          <a:p>
            <a:r>
              <a:rPr lang="et-EE" altLang="en-US" sz="1700" b="0" cap="none" dirty="0">
                <a:solidFill>
                  <a:schemeClr val="accent2"/>
                </a:solidFill>
              </a:rPr>
              <a:t>Tel 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620 2002 (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E-R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8.30–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17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.00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)</a:t>
            </a:r>
            <a:endParaRPr lang="en-US" altLang="en-US" sz="1700" cap="none" dirty="0">
              <a:solidFill>
                <a:schemeClr val="accent2"/>
              </a:solidFill>
            </a:endParaRPr>
          </a:p>
          <a:p>
            <a:r>
              <a:rPr lang="en-US" altLang="en-US" sz="1700" cap="none" dirty="0">
                <a:solidFill>
                  <a:schemeClr val="accent2"/>
                </a:solidFill>
                <a:latin typeface="Verdana" panose="020B0604030504040204" pitchFamily="34" charset="0"/>
              </a:rPr>
              <a:t>t</a:t>
            </a:r>
            <a:r>
              <a:rPr lang="et-EE" altLang="en-US" sz="1700" cap="none" dirty="0" err="1">
                <a:solidFill>
                  <a:schemeClr val="accent2"/>
                </a:solidFill>
                <a:latin typeface="Verdana" panose="020B0604030504040204" pitchFamily="34" charset="0"/>
              </a:rPr>
              <a:t>altech</a:t>
            </a:r>
            <a:r>
              <a:rPr lang="en-US" altLang="en-US" sz="1700" cap="none" dirty="0">
                <a:solidFill>
                  <a:schemeClr val="accent2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700" cap="none" dirty="0" err="1">
                <a:solidFill>
                  <a:schemeClr val="accent2"/>
                </a:solidFill>
                <a:latin typeface="Verdana" panose="020B0604030504040204" pitchFamily="34" charset="0"/>
              </a:rPr>
              <a:t>ee</a:t>
            </a:r>
            <a:endParaRPr lang="en-US" altLang="en-US" sz="1700" cap="non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6"/>
            <a:ext cx="8802242" cy="414020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smtClean="0">
                <a:solidFill>
                  <a:srgbClr val="332B60"/>
                </a:solidFill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>
              <a:defRPr sz="1800">
                <a:solidFill>
                  <a:srgbClr val="332B60"/>
                </a:solidFill>
              </a:defRPr>
            </a:lvl4pPr>
            <a:lvl5pPr marL="17716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>
              <a:defRPr sz="1800">
                <a:solidFill>
                  <a:srgbClr val="332B60"/>
                </a:solidFill>
              </a:defRPr>
            </a:lvl7pPr>
          </a:lstStyle>
          <a:p>
            <a:pPr>
              <a:buClr>
                <a:srgbClr val="E4067E"/>
              </a:buClr>
            </a:pP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Vivamus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lacus.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>
                <a:solidFill>
                  <a:srgbClr val="332B60"/>
                </a:solidFill>
              </a:rPr>
              <a:t>nunc</a:t>
            </a:r>
            <a:r>
              <a:rPr lang="en-US" altLang="en-US" sz="1800" dirty="0">
                <a:solidFill>
                  <a:srgbClr val="332B60"/>
                </a:solidFill>
              </a:rPr>
              <a:t> non </a:t>
            </a:r>
            <a:r>
              <a:rPr lang="en-US" altLang="en-US" sz="1800" dirty="0" err="1">
                <a:solidFill>
                  <a:srgbClr val="332B60"/>
                </a:solidFill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tristique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Aliquam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imperdiet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vel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justo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Quisque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porttitor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imperiandiet</a:t>
            </a:r>
            <a:r>
              <a:rPr lang="en-US" altLang="en-US" sz="1800" dirty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  <a:endParaRPr lang="en-US" altLang="en-US" dirty="0">
              <a:solidFill>
                <a:srgbClr val="332B60"/>
              </a:solidFill>
            </a:endParaRPr>
          </a:p>
          <a:p>
            <a:pPr>
              <a:buClr>
                <a:srgbClr val="E4067E"/>
              </a:buClr>
            </a:pPr>
            <a:r>
              <a:rPr lang="et-EE" altLang="en-US" sz="1800" dirty="0">
                <a:solidFill>
                  <a:srgbClr val="332B60"/>
                </a:solidFill>
                <a:latin typeface="+mn-lt"/>
              </a:rPr>
              <a:t>B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ibendum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rutrum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turpis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velit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semper </a:t>
            </a:r>
            <a:r>
              <a:rPr lang="en-US" altLang="en-US" sz="1800" dirty="0" err="1">
                <a:solidFill>
                  <a:srgbClr val="332B60"/>
                </a:solidFill>
              </a:rPr>
              <a:t>augue</a:t>
            </a:r>
            <a:r>
              <a:rPr lang="en-US" altLang="en-US" sz="1800" dirty="0">
                <a:solidFill>
                  <a:srgbClr val="332B60"/>
                </a:solidFill>
              </a:rPr>
              <a:t>.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  <a:p>
            <a:pPr lvl="2"/>
            <a:endParaRPr lang="et-EE" dirty="0"/>
          </a:p>
          <a:p>
            <a:pPr lvl="0"/>
            <a:endParaRPr lang="et-EE" dirty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26">
          <p15:clr>
            <a:srgbClr val="FBAE40"/>
          </p15:clr>
        </p15:guide>
        <p15:guide id="3" pos="13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494517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2183498" y="3244275"/>
            <a:ext cx="8790444" cy="253088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171700" y="2144993"/>
            <a:ext cx="8790444" cy="90180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lvl="2"/>
            <a:endParaRPr lang="et-EE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171700" y="1628776"/>
            <a:ext cx="8790444" cy="41366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6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732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26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656887" cy="81088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171700" y="1628776"/>
            <a:ext cx="8964612" cy="388032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196270"/>
            <a:ext cx="8964613" cy="357270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6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7">
          <p15:clr>
            <a:srgbClr val="FBAE40"/>
          </p15:clr>
        </p15:guide>
        <p15:guide id="3" orient="horz" pos="102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549275"/>
            <a:ext cx="6109380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888163" y="549276"/>
            <a:ext cx="4248151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28776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 </a:t>
            </a:r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72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6044006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200" b="1" i="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888163" y="549276"/>
            <a:ext cx="4248151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28776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 </a:t>
            </a:r>
          </a:p>
        </p:txBody>
      </p:sp>
    </p:spTree>
    <p:extLst>
      <p:ext uri="{BB962C8B-B14F-4D97-AF65-F5344CB8AC3E}">
        <p14:creationId xmlns:p14="http://schemas.microsoft.com/office/powerpoint/2010/main" val="2226332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71700" y="5204389"/>
            <a:ext cx="4351731" cy="57076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8471"/>
            <a:ext cx="10656888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888164" y="5204389"/>
            <a:ext cx="4248542" cy="57076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2171701" y="1628776"/>
            <a:ext cx="4351338" cy="33363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888163" y="1628775"/>
            <a:ext cx="4248150" cy="33363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7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1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171700" y="549276"/>
            <a:ext cx="5109317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7511753" y="3459344"/>
            <a:ext cx="3624561" cy="23096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7511753" y="549275"/>
            <a:ext cx="3624561" cy="270956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15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1545"/>
            <a:ext cx="10656888" cy="83666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 b="1" i="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3"/>
          </p:nvPr>
        </p:nvSpPr>
        <p:spPr>
          <a:xfrm>
            <a:off x="2171700" y="1628776"/>
            <a:ext cx="8964613" cy="414020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noProof="0" dirty="0"/>
              <a:t>Tabeli lisamiseks klõpsake ikooni</a:t>
            </a:r>
            <a:endParaRPr lang="en-US" noProof="0" dirty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/>
              <a:t>TALLINNA TEHNIKAÜLIKOOL</a:t>
            </a:r>
            <a:endParaRPr lang="en-US" altLang="en-US" sz="1200" b="0" dirty="0"/>
          </a:p>
        </p:txBody>
      </p:sp>
      <p:cxnSp>
        <p:nvCxnSpPr>
          <p:cNvPr id="5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0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19052" r="15651" b="26172"/>
          <a:stretch/>
        </p:blipFill>
        <p:spPr>
          <a:xfrm>
            <a:off x="462334" y="5732251"/>
            <a:ext cx="1085205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4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302">
          <p15:clr>
            <a:srgbClr val="F26B43"/>
          </p15:clr>
        </p15:guide>
        <p15:guide id="3" pos="1368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orient="horz" pos="1026">
          <p15:clr>
            <a:srgbClr val="F26B43"/>
          </p15:clr>
        </p15:guide>
        <p15:guide id="6" orient="horz" pos="3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ijkstra.cs.ttu.ee/~jajaki/esm-vs-2017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dijkstra.cs.ttu.ee/~jaja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 kohatäide 4"/>
          <p:cNvSpPr>
            <a:spLocks noGrp="1"/>
          </p:cNvSpPr>
          <p:nvPr>
            <p:ph type="body" sz="quarter" idx="12"/>
          </p:nvPr>
        </p:nvSpPr>
        <p:spPr>
          <a:xfrm>
            <a:off x="4961467" y="3948330"/>
            <a:ext cx="6056145" cy="301938"/>
          </a:xfrm>
        </p:spPr>
        <p:txBody>
          <a:bodyPr/>
          <a:lstStyle/>
          <a:p>
            <a:r>
              <a:rPr lang="et-EE" altLang="en-US" sz="2900" dirty="0">
                <a:solidFill>
                  <a:schemeClr val="tx2"/>
                </a:solidFill>
              </a:rPr>
              <a:t>VEEBIRAKENDUSE LOOMINE</a:t>
            </a:r>
          </a:p>
          <a:p>
            <a:r>
              <a:rPr lang="et-EE" altLang="en-US" sz="2900" dirty="0" err="1">
                <a:solidFill>
                  <a:schemeClr val="tx2"/>
                </a:solidFill>
              </a:rPr>
              <a:t>TarkVARATEHNOLOOGIAd</a:t>
            </a:r>
            <a:endParaRPr lang="et-EE" altLang="en-US" sz="2900" dirty="0">
              <a:solidFill>
                <a:schemeClr val="tx2"/>
              </a:solidFill>
            </a:endParaRPr>
          </a:p>
          <a:p>
            <a:r>
              <a:rPr lang="et-EE" altLang="en-US" sz="2900" dirty="0">
                <a:solidFill>
                  <a:schemeClr val="tx2"/>
                </a:solidFill>
              </a:rPr>
              <a:t>IADM18B</a:t>
            </a:r>
          </a:p>
          <a:p>
            <a:endParaRPr lang="et-EE" altLang="en-US" sz="2900" dirty="0">
              <a:solidFill>
                <a:schemeClr val="tx2"/>
              </a:solidFill>
            </a:endParaRPr>
          </a:p>
          <a:p>
            <a:r>
              <a:rPr lang="et-EE" altLang="en-US" sz="2900" dirty="0">
                <a:solidFill>
                  <a:schemeClr val="tx2"/>
                </a:solidFill>
              </a:rPr>
              <a:t>JAANUS JAKIMENKO</a:t>
            </a:r>
          </a:p>
        </p:txBody>
      </p:sp>
    </p:spTree>
    <p:extLst>
      <p:ext uri="{BB962C8B-B14F-4D97-AF65-F5344CB8AC3E}">
        <p14:creationId xmlns:p14="http://schemas.microsoft.com/office/powerpoint/2010/main" val="138328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A1B07-62A9-45B4-A008-3980BE9F3E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err="1"/>
              <a:t>eSIMENE</a:t>
            </a:r>
            <a:r>
              <a:rPr lang="et-EE" dirty="0"/>
              <a:t> PRAKTIKUM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9FA2-A7C4-4EC4-B08C-355E571799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t-EE" dirty="0"/>
          </a:p>
          <a:p>
            <a:r>
              <a:rPr lang="et-EE" dirty="0"/>
              <a:t>Tehtud ligipääs </a:t>
            </a:r>
            <a:r>
              <a:rPr lang="et-EE" dirty="0" err="1"/>
              <a:t>Githubi</a:t>
            </a:r>
            <a:endParaRPr lang="et-EE" dirty="0"/>
          </a:p>
          <a:p>
            <a:r>
              <a:rPr lang="et-EE" dirty="0" err="1"/>
              <a:t>Github</a:t>
            </a:r>
            <a:r>
              <a:rPr lang="et-EE" dirty="0"/>
              <a:t> </a:t>
            </a:r>
            <a:r>
              <a:rPr lang="et-EE" dirty="0" err="1"/>
              <a:t>education</a:t>
            </a:r>
            <a:r>
              <a:rPr lang="et-EE" dirty="0"/>
              <a:t> </a:t>
            </a:r>
            <a:r>
              <a:rPr lang="et-EE" dirty="0" err="1"/>
              <a:t>pack</a:t>
            </a:r>
            <a:r>
              <a:rPr lang="et-EE" dirty="0"/>
              <a:t> TTÜ üliõpilaspiletit ei tunnista</a:t>
            </a:r>
          </a:p>
          <a:p>
            <a:r>
              <a:rPr lang="et-EE" dirty="0"/>
              <a:t>Leitud andmestik: </a:t>
            </a:r>
            <a:r>
              <a:rPr lang="et-EE" dirty="0">
                <a:hlinkClick r:id="rId2"/>
              </a:rPr>
              <a:t>http://dijkstra.cs.ttu.ee/~jajaki/esm-vs-2017.csv</a:t>
            </a:r>
            <a:r>
              <a:rPr lang="et-EE" dirty="0"/>
              <a:t>, ~1245 rida.</a:t>
            </a:r>
          </a:p>
          <a:p>
            <a:r>
              <a:rPr lang="et-EE" dirty="0"/>
              <a:t>Andmestikust valitud, et otsitavad veerud on: Liik, Tüüp, </a:t>
            </a:r>
            <a:r>
              <a:rPr lang="et-EE" dirty="0" err="1"/>
              <a:t>Kategooria,Mark</a:t>
            </a:r>
            <a:r>
              <a:rPr lang="et-EE" dirty="0"/>
              <a:t> Mudel, Ehitusaasta, Kere materjal, Pikkus</a:t>
            </a:r>
          </a:p>
          <a:p>
            <a:r>
              <a:rPr lang="et-EE" dirty="0"/>
              <a:t>Notepad ++ arvutis olemas, </a:t>
            </a:r>
            <a:r>
              <a:rPr lang="et-EE" dirty="0" err="1"/>
              <a:t>MAC-is</a:t>
            </a:r>
            <a:r>
              <a:rPr lang="et-EE" dirty="0"/>
              <a:t> kasutusel </a:t>
            </a:r>
            <a:r>
              <a:rPr lang="et-EE" dirty="0" err="1"/>
              <a:t>TextWrangler</a:t>
            </a:r>
            <a:r>
              <a:rPr lang="et-EE" dirty="0"/>
              <a:t> ja </a:t>
            </a:r>
            <a:r>
              <a:rPr lang="et-EE" dirty="0" err="1"/>
              <a:t>BBedit</a:t>
            </a:r>
            <a:endParaRPr lang="et-EE" dirty="0"/>
          </a:p>
          <a:p>
            <a:r>
              <a:rPr lang="et-EE" dirty="0" err="1"/>
              <a:t>Filezilla</a:t>
            </a:r>
            <a:r>
              <a:rPr lang="et-EE" dirty="0"/>
              <a:t> asendab </a:t>
            </a:r>
            <a:r>
              <a:rPr lang="et-EE" dirty="0" err="1"/>
              <a:t>WinSCP</a:t>
            </a:r>
            <a:r>
              <a:rPr lang="et-EE" dirty="0"/>
              <a:t>-d</a:t>
            </a:r>
          </a:p>
          <a:p>
            <a:r>
              <a:rPr lang="et-EE" dirty="0"/>
              <a:t>Sai proovitud ka andmete sorteerimist otse </a:t>
            </a:r>
            <a:r>
              <a:rPr lang="et-EE" dirty="0" err="1"/>
              <a:t>javascriptis</a:t>
            </a:r>
            <a:r>
              <a:rPr lang="et-EE" dirty="0"/>
              <a:t>.</a:t>
            </a:r>
          </a:p>
          <a:p>
            <a:endParaRPr lang="et-EE" dirty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2678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561356-F4DC-480B-9AF8-399394CE9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/>
              <a:t>JÄRGNEVAD Praktikumid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E1592-FEF0-4DB1-B39E-50DD6401C0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t-EE" dirty="0"/>
          </a:p>
          <a:p>
            <a:r>
              <a:rPr lang="et-EE" dirty="0" err="1"/>
              <a:t>Dijkstra</a:t>
            </a:r>
            <a:r>
              <a:rPr lang="et-EE" dirty="0"/>
              <a:t> serverisse proovifailid laetud ja töötab</a:t>
            </a:r>
          </a:p>
          <a:p>
            <a:r>
              <a:rPr lang="et-EE" dirty="0" err="1"/>
              <a:t>Pythoni</a:t>
            </a:r>
            <a:r>
              <a:rPr lang="et-EE" dirty="0"/>
              <a:t> abil CSV konverteeritud </a:t>
            </a:r>
            <a:r>
              <a:rPr lang="et-EE" dirty="0" err="1"/>
              <a:t>SQl</a:t>
            </a:r>
            <a:r>
              <a:rPr lang="et-EE" dirty="0"/>
              <a:t> andmebaas </a:t>
            </a:r>
            <a:r>
              <a:rPr lang="et-EE" dirty="0" err="1"/>
              <a:t>data.db</a:t>
            </a:r>
            <a:endParaRPr lang="et-EE" dirty="0"/>
          </a:p>
          <a:p>
            <a:r>
              <a:rPr lang="et-EE" dirty="0"/>
              <a:t>Andmebaasi imporditud eelpool mainitud data.csv andmestik</a:t>
            </a:r>
          </a:p>
          <a:p>
            <a:r>
              <a:rPr lang="et-EE" dirty="0"/>
              <a:t>Esmalt proovitud aine lehel toodud </a:t>
            </a:r>
            <a:r>
              <a:rPr lang="et-EE" dirty="0" err="1"/>
              <a:t>javascripti</a:t>
            </a:r>
            <a:r>
              <a:rPr lang="et-EE" dirty="0"/>
              <a:t> otsingut – töötas </a:t>
            </a:r>
          </a:p>
          <a:p>
            <a:r>
              <a:rPr lang="et-EE" dirty="0"/>
              <a:t>Index.html muudetud serve.py abil otsinguks väikelaeva tootja nime alusel. </a:t>
            </a:r>
          </a:p>
          <a:p>
            <a:r>
              <a:rPr lang="et-EE" dirty="0"/>
              <a:t>Otsing töötab – vajalik on otsingunupu vajutamine, </a:t>
            </a:r>
            <a:r>
              <a:rPr lang="et-EE" dirty="0" err="1"/>
              <a:t>enter</a:t>
            </a:r>
            <a:r>
              <a:rPr lang="et-EE" dirty="0"/>
              <a:t>-klahv ei tööta.</a:t>
            </a:r>
          </a:p>
          <a:p>
            <a:r>
              <a:rPr lang="et-EE" dirty="0"/>
              <a:t>Eksperimendid kujundusega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6575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5F3FA-19F7-4C40-990C-367C7831FA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/>
              <a:t>Võimalikud EDASIARENDUSED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D8C2-3BC9-4766-916E-90A731807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t-EE" dirty="0"/>
          </a:p>
          <a:p>
            <a:r>
              <a:rPr lang="et-EE" dirty="0"/>
              <a:t>Uute andmebaaside automaatne import Maanteeameti lehelt</a:t>
            </a:r>
          </a:p>
          <a:p>
            <a:r>
              <a:rPr lang="et-EE" dirty="0"/>
              <a:t>Pildiotsing Google Image otsingust andmebaasist leitud nime alusel</a:t>
            </a:r>
          </a:p>
          <a:p>
            <a:r>
              <a:rPr lang="et-EE" dirty="0"/>
              <a:t>Otsingule täiendavate väljade lisamine</a:t>
            </a:r>
          </a:p>
          <a:p>
            <a:r>
              <a:rPr lang="et-EE" dirty="0"/>
              <a:t>Lehe kujundamine ja täiendavate funktsioonide lisamine</a:t>
            </a:r>
          </a:p>
          <a:p>
            <a:r>
              <a:rPr lang="et-EE" dirty="0"/>
              <a:t>Arvutusfunktsioonid – mitu sarnast paati registreeritud jne</a:t>
            </a:r>
          </a:p>
          <a:p>
            <a:r>
              <a:rPr lang="et-EE" dirty="0"/>
              <a:t>Äriline rakendatavus suhteliselt piiratud, </a:t>
            </a:r>
            <a:r>
              <a:rPr lang="et-EE" dirty="0" err="1"/>
              <a:t>hobiline</a:t>
            </a:r>
            <a:r>
              <a:rPr lang="et-EE" dirty="0"/>
              <a:t> rakendus võimalik</a:t>
            </a:r>
          </a:p>
        </p:txBody>
      </p:sp>
    </p:spTree>
    <p:extLst>
      <p:ext uri="{BB962C8B-B14F-4D97-AF65-F5344CB8AC3E}">
        <p14:creationId xmlns:p14="http://schemas.microsoft.com/office/powerpoint/2010/main" val="26157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D4C106-442C-4367-ABED-E7B7A46676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/>
              <a:t>ÕPPETUNNID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31122-95FC-48B2-A116-5E617D7294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t-EE" dirty="0"/>
          </a:p>
          <a:p>
            <a:r>
              <a:rPr lang="et-EE" dirty="0"/>
              <a:t>Tarkvara arendamisel on vajalik </a:t>
            </a:r>
            <a:r>
              <a:rPr lang="et-EE" dirty="0" err="1"/>
              <a:t>admin</a:t>
            </a:r>
            <a:r>
              <a:rPr lang="et-EE" dirty="0"/>
              <a:t>-õigustega arvuti</a:t>
            </a:r>
          </a:p>
          <a:p>
            <a:r>
              <a:rPr lang="et-EE" dirty="0"/>
              <a:t>Enamus näiteid on veebis olemas, kasuta otsingut</a:t>
            </a:r>
          </a:p>
          <a:p>
            <a:r>
              <a:rPr lang="et-EE" dirty="0"/>
              <a:t>Andmebaasi kodeering on oluline - täpitähed</a:t>
            </a:r>
          </a:p>
          <a:p>
            <a:r>
              <a:rPr lang="et-EE" dirty="0"/>
              <a:t>Andmebaasi kuvades on oluline õige veergude arv</a:t>
            </a:r>
          </a:p>
          <a:p>
            <a:r>
              <a:rPr lang="et-EE" dirty="0" err="1"/>
              <a:t>Python</a:t>
            </a:r>
            <a:r>
              <a:rPr lang="et-EE" dirty="0"/>
              <a:t> ei olegi nii keeruline ja et see jookseb ka veebiserveris</a:t>
            </a:r>
          </a:p>
          <a:p>
            <a:r>
              <a:rPr lang="et-EE" dirty="0"/>
              <a:t>Keerulisemad funktsioonid eeldavad oskusi ja aega programmeerimiseks</a:t>
            </a:r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384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00EFD-B008-4B1F-812F-6369813380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err="1"/>
              <a:t>LõpPtulemus</a:t>
            </a:r>
            <a:endParaRPr lang="et-E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547B-7003-47DC-9EB7-50B785C7A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5256" y="1822340"/>
            <a:ext cx="8802242" cy="4140200"/>
          </a:xfrm>
        </p:spPr>
        <p:txBody>
          <a:bodyPr/>
          <a:lstStyle/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>
                <a:hlinkClick r:id="rId2"/>
              </a:rPr>
              <a:t>http://dijkstra.cs.ttu.ee/~jajaki</a:t>
            </a:r>
            <a:endParaRPr lang="et-EE" dirty="0"/>
          </a:p>
        </p:txBody>
      </p:sp>
      <p:pic>
        <p:nvPicPr>
          <p:cNvPr id="7" name="Picture 6" descr="A small boat in a body of water&#10;&#10;Description automatically generated">
            <a:extLst>
              <a:ext uri="{FF2B5EF4-FFF2-40B4-BE49-F238E27FC236}">
                <a16:creationId xmlns:a16="http://schemas.microsoft.com/office/drawing/2014/main" id="{FDFA9003-3BE2-459B-8185-A65F746BA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" y="1011452"/>
            <a:ext cx="4953000" cy="401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F215C7-9E4E-42E7-987D-29D4DC42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637" y="1011452"/>
            <a:ext cx="5623611" cy="4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TÜ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246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Office'i kujundus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2020-03-26T14:34:16Z</dcterms:created>
  <dcterms:modified xsi:type="dcterms:W3CDTF">2020-03-26T17:32:23Z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