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31"/>
    <a:srgbClr val="FC0019"/>
    <a:srgbClr val="2797C2"/>
    <a:srgbClr val="1D3D4D"/>
    <a:srgbClr val="B2DBF7"/>
    <a:srgbClr val="FFFFFF"/>
    <a:srgbClr val="396EBC"/>
    <a:srgbClr val="E2A139"/>
    <a:srgbClr val="379982"/>
    <a:srgbClr val="B02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CD7F-31AD-40C0-B2B7-8FC79686C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A2D9E-762E-4032-9799-7B992CDE9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C82FD-4703-45D6-B333-97A7DB71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1969-6462-4284-8007-9841FCC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B5F87-7FD5-4C07-8FC6-EAF04098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95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76CD-EF17-4AA2-A49A-2D202849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2C893-CEF8-4B00-BB95-56DC945F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A398-FE17-4545-B28B-6123648E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CF27C-6565-4AC1-AA8C-13465FC5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6F03-CC3D-4F7D-BAA0-7E292D7A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2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0E4FA-C0B3-40D1-B41D-4FD658456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EDEBF-F083-4E08-A565-AD352C4EC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712B5-10C8-47F6-B689-8F14FB63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9EC7-57D9-4883-9A0E-355ADEEE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71E5-A84C-43DE-8EBD-74702A7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4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FB99-DC5E-45B8-AAA7-C39A785C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4625-43E6-4094-BEA1-58FC47DAE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6C59-3971-471C-9BA5-82E27CDA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2679-C257-4C1B-84A2-B9E64B37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FCA6-291A-4B38-B903-ED845CA8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38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86C1-96B1-42FA-B3AC-51E8C129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E0457-5CAF-42EB-9CE6-F75C676F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673E-70B8-4B7D-83ED-70033027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16C-308F-486E-B914-26E70B8C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426EE-5E1A-49DB-89A6-034B2E52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64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7769-438A-414C-BD18-82F5FC74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CA65-6326-4901-91A6-93F52CB6D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11FA1-F183-4F7C-B670-B0611401B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C2F4A-47B0-4F11-A3B5-9AC6A1FC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A480-7225-4FF6-9C12-EBA87EC0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7FFDD-39FC-42AE-B22B-E211140B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02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DCC1-C7D4-478E-B871-D07B8DBB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230B-DEA7-47C3-9EB0-77DAAF80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E00C7-771E-4C54-96B8-D01278C3F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D7D20-14B8-4326-9CB7-A271ACF8C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14CF1-5B41-4DFE-85EF-05F64F5F7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B5EA7-46AF-47AD-861D-83A152AF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D9321-FA89-4BB4-A196-6E275AEE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AEC76-65A9-4464-812E-A1D3193A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1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EB0F-B521-4EB2-8C55-5B83756A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C2714-9B32-4C89-829C-655601CC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EDCE4-53A9-46DD-8AB2-6AE0D7F8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D206D-5633-434F-A23C-3CA16BB9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2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F17B8-1F08-48BC-8196-55B0B2F5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88AD5-2609-4124-802E-B3062D91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418DF-4D8D-4233-AB2E-EBD6FAD5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62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3471-DEDF-4E09-B033-E72B1457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56DE-E85D-4814-B65C-65063D3B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E3F72-0DF3-43CC-B654-49AE51EE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D6C3-EACF-4757-AFE5-084BB030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A92FA-BE4E-4487-AF1F-EE9637ED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4EC4-3165-42DE-ABBB-4BC93672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8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A83E-6452-4528-9B4A-E8027C55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DCA61-A4F2-4D83-9EE9-21344102C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ED2C1-0370-4516-8350-AF22C4A26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DEBFF-800F-472C-928A-E50D332A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3218-9B1C-4AD7-9BF5-FDDB21A5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B8AC5-0B7A-4BFF-8C8E-EC40AA6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58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03A61-0E6D-41A5-AB1C-71A7EE7F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A42CC-AA39-4D97-91ED-218D3A8B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D3FEB-18F8-47A8-869B-28E50A3EE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217F-FDEF-429B-8E6B-5A5F278A4482}" type="datetimeFigureOut">
              <a:rPr lang="fr-FR" smtClean="0"/>
              <a:t>16/04/2018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E4195-D478-485D-A640-2FB6CC665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FB5D-33A2-4928-A135-4FF66A882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B6CE-76B8-4BC8-8B0E-823ADEFD6B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90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0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E520-D29D-4ECB-84DC-D60B2216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9776" y="1859957"/>
            <a:ext cx="9144000" cy="2387600"/>
          </a:xfrm>
        </p:spPr>
        <p:txBody>
          <a:bodyPr>
            <a:normAutofit/>
          </a:bodyPr>
          <a:lstStyle/>
          <a:p>
            <a:r>
              <a:rPr lang="fr-FR" sz="6600" b="1" dirty="0">
                <a:solidFill>
                  <a:schemeClr val="bg1"/>
                </a:solidFill>
                <a:latin typeface="Arial Black" panose="020B0A04020102020204" pitchFamily="34" charset="0"/>
              </a:rPr>
              <a:t>ESIGN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0BB13-0252-41B3-A9A3-18FEB5A26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0508"/>
            <a:ext cx="9144000" cy="563955"/>
          </a:xfrm>
        </p:spPr>
        <p:txBody>
          <a:bodyPr>
            <a:normAutofit lnSpcReduction="10000"/>
          </a:bodyPr>
          <a:lstStyle/>
          <a:p>
            <a:r>
              <a:rPr lang="fr-FR" sz="3600" dirty="0">
                <a:solidFill>
                  <a:schemeClr val="bg1"/>
                </a:solidFill>
              </a:rPr>
              <a:t>LEAN UX &amp; DESIGN SPRINT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5EBF42-D2A4-4382-A390-A8CC74BDD2B6}"/>
              </a:ext>
            </a:extLst>
          </p:cNvPr>
          <p:cNvSpPr/>
          <p:nvPr/>
        </p:nvSpPr>
        <p:spPr>
          <a:xfrm>
            <a:off x="4853907" y="4669797"/>
            <a:ext cx="220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VITE FAIT, BIEN FAIT 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E96809-8ECB-441D-8028-8985FFB4473F}"/>
              </a:ext>
            </a:extLst>
          </p:cNvPr>
          <p:cNvGrpSpPr/>
          <p:nvPr/>
        </p:nvGrpSpPr>
        <p:grpSpPr>
          <a:xfrm>
            <a:off x="1814361" y="3173111"/>
            <a:ext cx="890737" cy="893158"/>
            <a:chOff x="8324850" y="2639616"/>
            <a:chExt cx="3067050" cy="307538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3091AF-E7CE-41BB-B460-E6AA7B61BD44}"/>
                </a:ext>
              </a:extLst>
            </p:cNvPr>
            <p:cNvSpPr/>
            <p:nvPr/>
          </p:nvSpPr>
          <p:spPr>
            <a:xfrm>
              <a:off x="9401175" y="4800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BA29DA-D0AA-44D2-A9C7-5CF32ED109F4}"/>
                </a:ext>
              </a:extLst>
            </p:cNvPr>
            <p:cNvSpPr/>
            <p:nvPr/>
          </p:nvSpPr>
          <p:spPr>
            <a:xfrm>
              <a:off x="8324850" y="263961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939FE5-163C-4C1D-9577-B587B9EEDBD6}"/>
                </a:ext>
              </a:extLst>
            </p:cNvPr>
            <p:cNvSpPr/>
            <p:nvPr/>
          </p:nvSpPr>
          <p:spPr>
            <a:xfrm>
              <a:off x="10477500" y="369808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E5BB89A-F931-4881-A74A-D7E575A71D79}"/>
                </a:ext>
              </a:extLst>
            </p:cNvPr>
            <p:cNvSpPr/>
            <p:nvPr/>
          </p:nvSpPr>
          <p:spPr>
            <a:xfrm>
              <a:off x="9401175" y="263961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6F98F5-9807-4375-8785-419F373FCCA0}"/>
                </a:ext>
              </a:extLst>
            </p:cNvPr>
            <p:cNvSpPr/>
            <p:nvPr/>
          </p:nvSpPr>
          <p:spPr>
            <a:xfrm>
              <a:off x="10477500" y="263961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5F02CA0-8B73-4B34-8989-97F7A3BEF88E}"/>
                </a:ext>
              </a:extLst>
            </p:cNvPr>
            <p:cNvSpPr/>
            <p:nvPr/>
          </p:nvSpPr>
          <p:spPr>
            <a:xfrm>
              <a:off x="8324850" y="4800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2484BE-2DD2-4A02-9937-1C28B4B9E8A5}"/>
                </a:ext>
              </a:extLst>
            </p:cNvPr>
            <p:cNvSpPr/>
            <p:nvPr/>
          </p:nvSpPr>
          <p:spPr>
            <a:xfrm>
              <a:off x="8324850" y="369808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37ECB1-885C-46D0-97CB-1C73F1F7FAB2}"/>
              </a:ext>
            </a:extLst>
          </p:cNvPr>
          <p:cNvGrpSpPr/>
          <p:nvPr/>
        </p:nvGrpSpPr>
        <p:grpSpPr>
          <a:xfrm rot="21421045">
            <a:off x="4733926" y="663294"/>
            <a:ext cx="914398" cy="916883"/>
            <a:chOff x="8324850" y="2639616"/>
            <a:chExt cx="3067050" cy="30753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783A67-F89A-44E9-A655-E3795B546F11}"/>
                </a:ext>
              </a:extLst>
            </p:cNvPr>
            <p:cNvSpPr/>
            <p:nvPr/>
          </p:nvSpPr>
          <p:spPr>
            <a:xfrm>
              <a:off x="9401175" y="4800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BA96DF-92E4-4AA0-94EB-6F60A654BDFC}"/>
                </a:ext>
              </a:extLst>
            </p:cNvPr>
            <p:cNvSpPr/>
            <p:nvPr/>
          </p:nvSpPr>
          <p:spPr>
            <a:xfrm>
              <a:off x="8324850" y="263961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ACE03D-4FEA-4587-8B9F-6B5F6B2A4739}"/>
                </a:ext>
              </a:extLst>
            </p:cNvPr>
            <p:cNvSpPr/>
            <p:nvPr/>
          </p:nvSpPr>
          <p:spPr>
            <a:xfrm>
              <a:off x="10477500" y="369808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8A4D3F-145C-4CA2-9C08-3EA6564EE7CC}"/>
                </a:ext>
              </a:extLst>
            </p:cNvPr>
            <p:cNvSpPr/>
            <p:nvPr/>
          </p:nvSpPr>
          <p:spPr>
            <a:xfrm>
              <a:off x="9401175" y="263961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172CEA-5279-4C72-AEC6-37D89C8C21A1}"/>
                </a:ext>
              </a:extLst>
            </p:cNvPr>
            <p:cNvSpPr/>
            <p:nvPr/>
          </p:nvSpPr>
          <p:spPr>
            <a:xfrm>
              <a:off x="10477500" y="263961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FBC3ACE-9EB4-4525-B146-EC2F33AF98B7}"/>
                </a:ext>
              </a:extLst>
            </p:cNvPr>
            <p:cNvSpPr/>
            <p:nvPr/>
          </p:nvSpPr>
          <p:spPr>
            <a:xfrm>
              <a:off x="8324850" y="4800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83B03D-17EC-4A80-B308-FA1A208D9251}"/>
                </a:ext>
              </a:extLst>
            </p:cNvPr>
            <p:cNvSpPr/>
            <p:nvPr/>
          </p:nvSpPr>
          <p:spPr>
            <a:xfrm>
              <a:off x="8324850" y="369808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590CB65A-6E23-486D-AC33-DCA7D947A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95" y="972255"/>
            <a:ext cx="2260346" cy="103128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4E92548-FDFC-4E56-BA1F-D488C880724D}"/>
              </a:ext>
            </a:extLst>
          </p:cNvPr>
          <p:cNvSpPr/>
          <p:nvPr/>
        </p:nvSpPr>
        <p:spPr>
          <a:xfrm rot="21129521">
            <a:off x="5418107" y="1057031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cap="all" dirty="0">
                <a:solidFill>
                  <a:schemeClr val="bg1"/>
                </a:solidFill>
              </a:rPr>
              <a:t>DIGITAL FACTORY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E8E192-7FA3-4A3D-A080-451E104D1CFA}"/>
              </a:ext>
            </a:extLst>
          </p:cNvPr>
          <p:cNvCxnSpPr>
            <a:cxnSpLocks/>
          </p:cNvCxnSpPr>
          <p:nvPr/>
        </p:nvCxnSpPr>
        <p:spPr>
          <a:xfrm>
            <a:off x="-200693" y="214460"/>
            <a:ext cx="2648704" cy="67387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3C2271-2C97-4154-B027-B6605EAC5588}"/>
              </a:ext>
            </a:extLst>
          </p:cNvPr>
          <p:cNvCxnSpPr>
            <a:cxnSpLocks/>
          </p:cNvCxnSpPr>
          <p:nvPr/>
        </p:nvCxnSpPr>
        <p:spPr>
          <a:xfrm flipH="1">
            <a:off x="3971925" y="999441"/>
            <a:ext cx="9115425" cy="63035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8FEAB8-A1C1-4F63-933C-1AF6726304E8}"/>
              </a:ext>
            </a:extLst>
          </p:cNvPr>
          <p:cNvCxnSpPr>
            <a:cxnSpLocks/>
          </p:cNvCxnSpPr>
          <p:nvPr/>
        </p:nvCxnSpPr>
        <p:spPr>
          <a:xfrm>
            <a:off x="10134075" y="-417134"/>
            <a:ext cx="1355730" cy="87012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FB6C37-48EA-469F-BD81-8E7777C1C13D}"/>
              </a:ext>
            </a:extLst>
          </p:cNvPr>
          <p:cNvCxnSpPr>
            <a:cxnSpLocks/>
          </p:cNvCxnSpPr>
          <p:nvPr/>
        </p:nvCxnSpPr>
        <p:spPr>
          <a:xfrm>
            <a:off x="2886667" y="-263944"/>
            <a:ext cx="7379176" cy="74172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2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A258F0-4CA6-403F-A79C-06347348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64" y="320026"/>
            <a:ext cx="1841977" cy="282755"/>
          </a:xfrm>
          <a:prstGeom prst="rect">
            <a:avLst/>
          </a:prstGeom>
        </p:spPr>
      </p:pic>
      <p:pic>
        <p:nvPicPr>
          <p:cNvPr id="5122" name="Picture 2" descr="https://cdn-images-1.medium.com/max/1600/1*ZsS_rk6mvoR9th467coktg.png">
            <a:extLst>
              <a:ext uri="{FF2B5EF4-FFF2-40B4-BE49-F238E27FC236}">
                <a16:creationId xmlns:a16="http://schemas.microsoft.com/office/drawing/2014/main" id="{3D4E2067-20B3-484E-AC8A-3EC1DD8E9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9" t="6423" r="12310" b="4242"/>
          <a:stretch/>
        </p:blipFill>
        <p:spPr bwMode="auto">
          <a:xfrm>
            <a:off x="3990975" y="2746195"/>
            <a:ext cx="73437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49ECE6A-3BB5-4BEF-A06C-3B882198E0B9}"/>
              </a:ext>
            </a:extLst>
          </p:cNvPr>
          <p:cNvSpPr/>
          <p:nvPr/>
        </p:nvSpPr>
        <p:spPr>
          <a:xfrm>
            <a:off x="6519344" y="4470459"/>
            <a:ext cx="2287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i="0" dirty="0">
                <a:effectLst/>
                <a:latin typeface="medium-content-sans-serif-font"/>
              </a:rPr>
              <a:t>Mauro </a:t>
            </a:r>
            <a:r>
              <a:rPr lang="fr-FR" sz="2800" b="1" i="0" dirty="0" err="1">
                <a:effectLst/>
                <a:latin typeface="medium-content-sans-serif-font"/>
              </a:rPr>
              <a:t>Porcini</a:t>
            </a:r>
            <a:endParaRPr lang="fr-FR" sz="2800" b="1" i="0" dirty="0">
              <a:effectLst/>
              <a:latin typeface="medium-content-sans-serif-font"/>
            </a:endParaRPr>
          </a:p>
          <a:p>
            <a:pPr algn="ctr"/>
            <a:r>
              <a:rPr lang="fr-FR" sz="2000" dirty="0">
                <a:latin typeface="medium-content-sans-serif-font"/>
              </a:rPr>
              <a:t>CDO @PepsiCo</a:t>
            </a:r>
            <a:endParaRPr lang="fr-FR" sz="2000" i="0" dirty="0">
              <a:effectLst/>
              <a:latin typeface="medium-content-sans-serif-fon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5F3965-2DBA-410B-85F8-41F121E9403B}"/>
              </a:ext>
            </a:extLst>
          </p:cNvPr>
          <p:cNvGrpSpPr/>
          <p:nvPr/>
        </p:nvGrpSpPr>
        <p:grpSpPr>
          <a:xfrm>
            <a:off x="341825" y="5670831"/>
            <a:ext cx="2100556" cy="1026227"/>
            <a:chOff x="9914450" y="5727981"/>
            <a:chExt cx="2100556" cy="10262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FB79C14-181A-467E-92CF-BD23878E4A36}"/>
                </a:ext>
              </a:extLst>
            </p:cNvPr>
            <p:cNvGrpSpPr/>
            <p:nvPr/>
          </p:nvGrpSpPr>
          <p:grpSpPr>
            <a:xfrm rot="21287258">
              <a:off x="9914450" y="5727981"/>
              <a:ext cx="803316" cy="805499"/>
              <a:chOff x="8324850" y="2639616"/>
              <a:chExt cx="3067050" cy="3075384"/>
            </a:xfrm>
            <a:solidFill>
              <a:srgbClr val="EE0031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C5AB314-11D4-4305-888A-7EE9DB2F05A6}"/>
                  </a:ext>
                </a:extLst>
              </p:cNvPr>
              <p:cNvSpPr/>
              <p:nvPr/>
            </p:nvSpPr>
            <p:spPr>
              <a:xfrm>
                <a:off x="9401175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F72AACB-13CF-4455-B30E-31B2D1EEC20F}"/>
                  </a:ext>
                </a:extLst>
              </p:cNvPr>
              <p:cNvSpPr/>
              <p:nvPr/>
            </p:nvSpPr>
            <p:spPr>
              <a:xfrm>
                <a:off x="832485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AE5C8C4-052C-4B5F-A811-34F73FF5CD45}"/>
                  </a:ext>
                </a:extLst>
              </p:cNvPr>
              <p:cNvSpPr/>
              <p:nvPr/>
            </p:nvSpPr>
            <p:spPr>
              <a:xfrm>
                <a:off x="1047750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78F6F8E-D7FE-4A4E-9307-C0DE6A97AD12}"/>
                  </a:ext>
                </a:extLst>
              </p:cNvPr>
              <p:cNvSpPr/>
              <p:nvPr/>
            </p:nvSpPr>
            <p:spPr>
              <a:xfrm>
                <a:off x="9401175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711CF4D-9B1B-498F-A29E-A38E356EAB83}"/>
                  </a:ext>
                </a:extLst>
              </p:cNvPr>
              <p:cNvSpPr/>
              <p:nvPr/>
            </p:nvSpPr>
            <p:spPr>
              <a:xfrm>
                <a:off x="1047750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4C4981F-15A0-43DC-BD79-E6C05CE089E0}"/>
                  </a:ext>
                </a:extLst>
              </p:cNvPr>
              <p:cNvSpPr/>
              <p:nvPr/>
            </p:nvSpPr>
            <p:spPr>
              <a:xfrm>
                <a:off x="8324850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6F618EF-5EC9-4D48-9CF4-9A17F1171C21}"/>
                  </a:ext>
                </a:extLst>
              </p:cNvPr>
              <p:cNvSpPr/>
              <p:nvPr/>
            </p:nvSpPr>
            <p:spPr>
              <a:xfrm>
                <a:off x="832485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3A0A484-2B10-4201-9C5D-46D2773D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450" y="6098229"/>
              <a:ext cx="1437762" cy="655979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1275CD8-9246-41D2-BA73-9401CF593FD5}"/>
                </a:ext>
              </a:extLst>
            </p:cNvPr>
            <p:cNvSpPr/>
            <p:nvPr/>
          </p:nvSpPr>
          <p:spPr>
            <a:xfrm rot="21129521">
              <a:off x="10168026" y="6136128"/>
              <a:ext cx="18469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cap="all" dirty="0">
                  <a:solidFill>
                    <a:schemeClr val="bg1"/>
                  </a:solidFill>
                </a:rPr>
                <a:t>DIGITAL 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764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0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static1.squarespace.com/static/59283aa83e00be0f440d3e9a/t/5a7827fd0d929789ff3a6418/1518453563914/Design+Thinking+%26+Innovation.png?format=2500w">
            <a:extLst>
              <a:ext uri="{FF2B5EF4-FFF2-40B4-BE49-F238E27FC236}">
                <a16:creationId xmlns:a16="http://schemas.microsoft.com/office/drawing/2014/main" id="{1DBEDE6B-C25C-407A-91CA-167C2BBAA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680" b="73257" l="600" r="22640">
                        <a14:backgroundMark x1="16640" y1="41465" x2="16640" y2="41465"/>
                        <a14:backgroundMark x1="17440" y1="50071" x2="17440" y2="50071"/>
                        <a14:backgroundMark x1="17400" y1="57752" x2="17400" y2="57752"/>
                        <a14:backgroundMark x1="16120" y1="61166" x2="16120" y2="61166"/>
                        <a14:backgroundMark x1="16400" y1="67141" x2="16400" y2="671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45" r="75617" b="24232"/>
          <a:stretch/>
        </p:blipFill>
        <p:spPr bwMode="auto">
          <a:xfrm>
            <a:off x="1943747" y="1725055"/>
            <a:ext cx="3706208" cy="436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858091F9-896F-4019-99A9-A238CEAD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2" y="461403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DESIGN THINKING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FD8EF6-2596-4180-BC92-C50B0BB86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209261"/>
            <a:ext cx="593319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Centré sur l’humain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 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 méthodologie met l’humain au centre de la réflexion et des décisions.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Un dessin vaut mille mots 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Au lieu d’en parler comme une fonctionnalité, il est plus rapide de la dessiner et de la tester.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Exploration (divergence) 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Avec le Design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Thinking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, la première phase est l’exploration du problème avant de chercher à générer une solution.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D5E688-9822-4F8F-99ED-DC17ED8C2E59}"/>
              </a:ext>
            </a:extLst>
          </p:cNvPr>
          <p:cNvSpPr/>
          <p:nvPr/>
        </p:nvSpPr>
        <p:spPr>
          <a:xfrm>
            <a:off x="1787589" y="1257955"/>
            <a:ext cx="29939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800" dirty="0">
                <a:solidFill>
                  <a:schemeClr val="bg1"/>
                </a:solidFill>
              </a:rPr>
              <a:t>Pourquoi l’utiliser 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D27B14-7F3E-425B-8329-0DE9B1084906}"/>
              </a:ext>
            </a:extLst>
          </p:cNvPr>
          <p:cNvGrpSpPr/>
          <p:nvPr/>
        </p:nvGrpSpPr>
        <p:grpSpPr>
          <a:xfrm rot="21311939">
            <a:off x="320273" y="5510637"/>
            <a:ext cx="835244" cy="837514"/>
            <a:chOff x="8324850" y="2639616"/>
            <a:chExt cx="3067050" cy="307538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7007B3-5404-4109-AA1D-9725814AACA8}"/>
                </a:ext>
              </a:extLst>
            </p:cNvPr>
            <p:cNvSpPr/>
            <p:nvPr/>
          </p:nvSpPr>
          <p:spPr>
            <a:xfrm>
              <a:off x="9401175" y="4800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0CC8C1-028F-4F89-A543-594527BD4249}"/>
                </a:ext>
              </a:extLst>
            </p:cNvPr>
            <p:cNvSpPr/>
            <p:nvPr/>
          </p:nvSpPr>
          <p:spPr>
            <a:xfrm>
              <a:off x="8324850" y="263961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93334E-F3F2-49F4-A651-C38C7C255EFE}"/>
                </a:ext>
              </a:extLst>
            </p:cNvPr>
            <p:cNvSpPr/>
            <p:nvPr/>
          </p:nvSpPr>
          <p:spPr>
            <a:xfrm>
              <a:off x="10477500" y="369808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DAECA0-7790-45D7-ABB8-ACA5786D95AA}"/>
                </a:ext>
              </a:extLst>
            </p:cNvPr>
            <p:cNvSpPr/>
            <p:nvPr/>
          </p:nvSpPr>
          <p:spPr>
            <a:xfrm>
              <a:off x="9401175" y="263961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0A37FF-7EFB-4201-B489-7489754B1BCC}"/>
                </a:ext>
              </a:extLst>
            </p:cNvPr>
            <p:cNvSpPr/>
            <p:nvPr/>
          </p:nvSpPr>
          <p:spPr>
            <a:xfrm>
              <a:off x="10477500" y="2639616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C8B851-9FA3-4363-AF29-0C4B76E26CCA}"/>
                </a:ext>
              </a:extLst>
            </p:cNvPr>
            <p:cNvSpPr/>
            <p:nvPr/>
          </p:nvSpPr>
          <p:spPr>
            <a:xfrm>
              <a:off x="8324850" y="4800600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A6B8045-5B6A-4A52-964C-1B9CDBE58D43}"/>
                </a:ext>
              </a:extLst>
            </p:cNvPr>
            <p:cNvSpPr/>
            <p:nvPr/>
          </p:nvSpPr>
          <p:spPr>
            <a:xfrm>
              <a:off x="8324850" y="3698082"/>
              <a:ext cx="914400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DC6C2260-B006-4EFE-875E-D5BCFFD76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8" y="5863266"/>
            <a:ext cx="1873816" cy="85492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482864D-8AB2-44AD-A02E-12E8DC9E2140}"/>
              </a:ext>
            </a:extLst>
          </p:cNvPr>
          <p:cNvSpPr/>
          <p:nvPr/>
        </p:nvSpPr>
        <p:spPr>
          <a:xfrm rot="21129521">
            <a:off x="1010085" y="5950689"/>
            <a:ext cx="16870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cap="all" dirty="0">
                <a:solidFill>
                  <a:schemeClr val="bg1"/>
                </a:solidFill>
              </a:rPr>
              <a:t>DIGITAL FACTORY</a:t>
            </a:r>
          </a:p>
        </p:txBody>
      </p:sp>
    </p:spTree>
    <p:extLst>
      <p:ext uri="{BB962C8B-B14F-4D97-AF65-F5344CB8AC3E}">
        <p14:creationId xmlns:p14="http://schemas.microsoft.com/office/powerpoint/2010/main" val="308102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C258559-6FC9-4605-B902-79EBFD7C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2" y="461403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DESIGN THINKING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258F0-4CA6-403F-A79C-06347348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64" y="320026"/>
            <a:ext cx="1841977" cy="28275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F5049F8-BCA4-41C2-AC4A-E4906BCA6613}"/>
              </a:ext>
            </a:extLst>
          </p:cNvPr>
          <p:cNvGrpSpPr/>
          <p:nvPr/>
        </p:nvGrpSpPr>
        <p:grpSpPr>
          <a:xfrm>
            <a:off x="2016418" y="1257955"/>
            <a:ext cx="10033757" cy="5360314"/>
            <a:chOff x="1879514" y="1247711"/>
            <a:chExt cx="10033757" cy="536031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246C82-3803-4AAD-95AB-A7ABA11BEAB0}"/>
                </a:ext>
              </a:extLst>
            </p:cNvPr>
            <p:cNvGrpSpPr/>
            <p:nvPr/>
          </p:nvGrpSpPr>
          <p:grpSpPr>
            <a:xfrm>
              <a:off x="1879514" y="1247711"/>
              <a:ext cx="9199238" cy="4877635"/>
              <a:chOff x="2568404" y="1660339"/>
              <a:chExt cx="9199238" cy="487763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F5A059A-7CC4-4756-9BB6-FF7EB94FF7A1}"/>
                  </a:ext>
                </a:extLst>
              </p:cNvPr>
              <p:cNvGrpSpPr/>
              <p:nvPr/>
            </p:nvGrpSpPr>
            <p:grpSpPr>
              <a:xfrm>
                <a:off x="2568404" y="2091705"/>
                <a:ext cx="8432972" cy="4446269"/>
                <a:chOff x="742950" y="2114550"/>
                <a:chExt cx="7096125" cy="3741419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31D7659B-6B2F-4BFA-BE23-C46D3B352A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999" t="13252" r="5238"/>
                <a:stretch/>
              </p:blipFill>
              <p:spPr>
                <a:xfrm>
                  <a:off x="742950" y="2114550"/>
                  <a:ext cx="7096125" cy="3741419"/>
                </a:xfrm>
                <a:prstGeom prst="rect">
                  <a:avLst/>
                </a:prstGeom>
              </p:spPr>
            </p:pic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2BFE30E-708B-415F-B263-E07101381E74}"/>
                    </a:ext>
                  </a:extLst>
                </p:cNvPr>
                <p:cNvSpPr/>
                <p:nvPr/>
              </p:nvSpPr>
              <p:spPr>
                <a:xfrm>
                  <a:off x="3919537" y="2390775"/>
                  <a:ext cx="74295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F77ED79-8043-4237-9DA9-4F88FB73D208}"/>
                    </a:ext>
                  </a:extLst>
                </p:cNvPr>
                <p:cNvSpPr/>
                <p:nvPr/>
              </p:nvSpPr>
              <p:spPr>
                <a:xfrm>
                  <a:off x="6338887" y="2619375"/>
                  <a:ext cx="742950" cy="209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763796-B238-4AEE-86FF-B5670197126D}"/>
                    </a:ext>
                  </a:extLst>
                </p:cNvPr>
                <p:cNvSpPr/>
                <p:nvPr/>
              </p:nvSpPr>
              <p:spPr>
                <a:xfrm>
                  <a:off x="4948236" y="5381625"/>
                  <a:ext cx="1147763" cy="171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E4E7A29-FA99-4FD9-BBD9-228F5258AEF1}"/>
                    </a:ext>
                  </a:extLst>
                </p:cNvPr>
                <p:cNvSpPr/>
                <p:nvPr/>
              </p:nvSpPr>
              <p:spPr>
                <a:xfrm>
                  <a:off x="1062036" y="2657475"/>
                  <a:ext cx="1147763" cy="171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C954A47-185D-4055-894C-AAE9CBE35E99}"/>
                    </a:ext>
                  </a:extLst>
                </p:cNvPr>
                <p:cNvSpPr/>
                <p:nvPr/>
              </p:nvSpPr>
              <p:spPr>
                <a:xfrm>
                  <a:off x="2271712" y="5381625"/>
                  <a:ext cx="1147763" cy="1714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E946364-DFD1-4FA4-B4E0-8BB5E4BD38FA}"/>
                  </a:ext>
                </a:extLst>
              </p:cNvPr>
              <p:cNvSpPr txBox="1"/>
              <p:nvPr/>
            </p:nvSpPr>
            <p:spPr>
              <a:xfrm>
                <a:off x="2679810" y="1998709"/>
                <a:ext cx="1270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>
                    <a:solidFill>
                      <a:srgbClr val="B02C80"/>
                    </a:solidFill>
                  </a:rPr>
                  <a:t>EMPATHIE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1A5FE87-EF41-41D5-8BF1-952A63269D8C}"/>
                  </a:ext>
                </a:extLst>
              </p:cNvPr>
              <p:cNvSpPr txBox="1"/>
              <p:nvPr/>
            </p:nvSpPr>
            <p:spPr>
              <a:xfrm>
                <a:off x="6662845" y="1660339"/>
                <a:ext cx="14318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>
                    <a:solidFill>
                      <a:srgbClr val="379982"/>
                    </a:solidFill>
                  </a:rPr>
                  <a:t>DÉFINITION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EDD2CE-FBE1-4071-8626-E318F4804859}"/>
                  </a:ext>
                </a:extLst>
              </p:cNvPr>
              <p:cNvSpPr txBox="1"/>
              <p:nvPr/>
            </p:nvSpPr>
            <p:spPr>
              <a:xfrm>
                <a:off x="10557824" y="2638732"/>
                <a:ext cx="1209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>
                    <a:solidFill>
                      <a:srgbClr val="E2A139"/>
                    </a:solidFill>
                  </a:rPr>
                  <a:t>IDÉATION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993647B-390D-4941-A9A5-7CCC4A770912}"/>
                  </a:ext>
                </a:extLst>
              </p:cNvPr>
              <p:cNvSpPr txBox="1"/>
              <p:nvPr/>
            </p:nvSpPr>
            <p:spPr>
              <a:xfrm>
                <a:off x="7892117" y="5876088"/>
                <a:ext cx="18381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>
                    <a:solidFill>
                      <a:srgbClr val="396EBC"/>
                    </a:solidFill>
                  </a:rPr>
                  <a:t>MODÉLISATION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E429D1-D680-4B82-BABB-F6831C41ABB0}"/>
                  </a:ext>
                </a:extLst>
              </p:cNvPr>
              <p:cNvSpPr txBox="1"/>
              <p:nvPr/>
            </p:nvSpPr>
            <p:spPr>
              <a:xfrm>
                <a:off x="4330424" y="5840114"/>
                <a:ext cx="6798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b="1" dirty="0">
                    <a:solidFill>
                      <a:srgbClr val="1D3D4D"/>
                    </a:solidFill>
                  </a:rPr>
                  <a:t>TEST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0AEF16-750E-406E-BEB9-EB2BBC115B87}"/>
                </a:ext>
              </a:extLst>
            </p:cNvPr>
            <p:cNvSpPr txBox="1"/>
            <p:nvPr/>
          </p:nvSpPr>
          <p:spPr>
            <a:xfrm>
              <a:off x="1998420" y="1908785"/>
              <a:ext cx="2275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2">
                      <a:lumMod val="50000"/>
                    </a:schemeClr>
                  </a:solidFill>
                </a:rPr>
                <a:t>Mieux connaître l’audience pour qui nous concevons le produit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B1082D-719C-46C7-BE3D-127CABEDD325}"/>
                </a:ext>
              </a:extLst>
            </p:cNvPr>
            <p:cNvSpPr txBox="1"/>
            <p:nvPr/>
          </p:nvSpPr>
          <p:spPr>
            <a:xfrm>
              <a:off x="6741001" y="5777028"/>
              <a:ext cx="2275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dirty="0">
                  <a:solidFill>
                    <a:schemeClr val="bg2">
                      <a:lumMod val="50000"/>
                    </a:schemeClr>
                  </a:solidFill>
                </a:rPr>
                <a:t>Construire une représentation d’une ou plusieurs de vos idées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27037A-44AC-43B5-9095-6AD1D8206A92}"/>
                </a:ext>
              </a:extLst>
            </p:cNvPr>
            <p:cNvSpPr txBox="1"/>
            <p:nvPr/>
          </p:nvSpPr>
          <p:spPr>
            <a:xfrm>
              <a:off x="5973126" y="1546678"/>
              <a:ext cx="2542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2">
                      <a:lumMod val="50000"/>
                    </a:schemeClr>
                  </a:solidFill>
                </a:rPr>
                <a:t>Définir un raisonnement d’après les éléments issus de l’étape « EMPATHIE »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345052-838F-45CA-B8C5-43FE2B190A16}"/>
                </a:ext>
              </a:extLst>
            </p:cNvPr>
            <p:cNvSpPr txBox="1"/>
            <p:nvPr/>
          </p:nvSpPr>
          <p:spPr>
            <a:xfrm>
              <a:off x="9859451" y="2566719"/>
              <a:ext cx="20538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2">
                      <a:lumMod val="50000"/>
                    </a:schemeClr>
                  </a:solidFill>
                </a:rPr>
                <a:t>Mettre en commun des idées et générer des solutions créatives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F4ACCEC-E5F2-4754-8A93-588A92094C7C}"/>
                </a:ext>
              </a:extLst>
            </p:cNvPr>
            <p:cNvSpPr txBox="1"/>
            <p:nvPr/>
          </p:nvSpPr>
          <p:spPr>
            <a:xfrm>
              <a:off x="3645580" y="5765390"/>
              <a:ext cx="22759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chemeClr val="bg2">
                      <a:lumMod val="50000"/>
                    </a:schemeClr>
                  </a:solidFill>
                </a:rPr>
                <a:t>Échanger avec les autres et tester les idées de chacun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082DCC4-CF1D-469C-9060-8741D400C3A9}"/>
              </a:ext>
            </a:extLst>
          </p:cNvPr>
          <p:cNvGrpSpPr/>
          <p:nvPr/>
        </p:nvGrpSpPr>
        <p:grpSpPr>
          <a:xfrm>
            <a:off x="341825" y="5670831"/>
            <a:ext cx="2100556" cy="1026227"/>
            <a:chOff x="9914450" y="5727981"/>
            <a:chExt cx="2100556" cy="102622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4C65EAC-735C-4712-9B28-C4FFB7316B90}"/>
                </a:ext>
              </a:extLst>
            </p:cNvPr>
            <p:cNvGrpSpPr/>
            <p:nvPr/>
          </p:nvGrpSpPr>
          <p:grpSpPr>
            <a:xfrm rot="21287258">
              <a:off x="9914450" y="5727981"/>
              <a:ext cx="803316" cy="805499"/>
              <a:chOff x="8324850" y="2639616"/>
              <a:chExt cx="3067050" cy="3075384"/>
            </a:xfrm>
            <a:solidFill>
              <a:srgbClr val="EE0031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077C1F8-02AA-408E-9588-A4E0F6BC8959}"/>
                  </a:ext>
                </a:extLst>
              </p:cNvPr>
              <p:cNvSpPr/>
              <p:nvPr/>
            </p:nvSpPr>
            <p:spPr>
              <a:xfrm>
                <a:off x="9401175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CE75955-6878-46FE-90F1-35D8ED8F68B3}"/>
                  </a:ext>
                </a:extLst>
              </p:cNvPr>
              <p:cNvSpPr/>
              <p:nvPr/>
            </p:nvSpPr>
            <p:spPr>
              <a:xfrm>
                <a:off x="832485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0C476A0-3C10-412D-93B1-97C9017D4BC4}"/>
                  </a:ext>
                </a:extLst>
              </p:cNvPr>
              <p:cNvSpPr/>
              <p:nvPr/>
            </p:nvSpPr>
            <p:spPr>
              <a:xfrm>
                <a:off x="1047750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A1FD395-3820-4F0B-8CDB-7525BF8FF210}"/>
                  </a:ext>
                </a:extLst>
              </p:cNvPr>
              <p:cNvSpPr/>
              <p:nvPr/>
            </p:nvSpPr>
            <p:spPr>
              <a:xfrm>
                <a:off x="9401175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34184BC-22C6-444D-BB20-47D33FF14FBE}"/>
                  </a:ext>
                </a:extLst>
              </p:cNvPr>
              <p:cNvSpPr/>
              <p:nvPr/>
            </p:nvSpPr>
            <p:spPr>
              <a:xfrm>
                <a:off x="1047750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A91741D-E39B-4A6A-A2D1-10A71E8301E1}"/>
                  </a:ext>
                </a:extLst>
              </p:cNvPr>
              <p:cNvSpPr/>
              <p:nvPr/>
            </p:nvSpPr>
            <p:spPr>
              <a:xfrm>
                <a:off x="8324850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6C5A067-099A-4D09-BFB9-7C49F3F081D9}"/>
                  </a:ext>
                </a:extLst>
              </p:cNvPr>
              <p:cNvSpPr/>
              <p:nvPr/>
            </p:nvSpPr>
            <p:spPr>
              <a:xfrm>
                <a:off x="832485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95FF201-55A5-442D-974E-A68089248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450" y="6098229"/>
              <a:ext cx="1437762" cy="655979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8E80FD-585C-4B21-9C48-E81AB805AAE5}"/>
                </a:ext>
              </a:extLst>
            </p:cNvPr>
            <p:cNvSpPr/>
            <p:nvPr/>
          </p:nvSpPr>
          <p:spPr>
            <a:xfrm rot="21129521">
              <a:off x="10168026" y="6136128"/>
              <a:ext cx="18469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cap="all" dirty="0">
                  <a:solidFill>
                    <a:schemeClr val="bg1"/>
                  </a:solidFill>
                </a:rPr>
                <a:t>DIGITAL FACTORY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FC9D5C5-3CA0-4724-9829-E0CFE2A9C99D}"/>
              </a:ext>
            </a:extLst>
          </p:cNvPr>
          <p:cNvSpPr/>
          <p:nvPr/>
        </p:nvSpPr>
        <p:spPr>
          <a:xfrm>
            <a:off x="1787589" y="1257955"/>
            <a:ext cx="337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2800" dirty="0">
                <a:solidFill>
                  <a:srgbClr val="EE0031"/>
                </a:solidFill>
              </a:rPr>
              <a:t>Comment ça marche?</a:t>
            </a:r>
          </a:p>
        </p:txBody>
      </p:sp>
    </p:spTree>
    <p:extLst>
      <p:ext uri="{BB962C8B-B14F-4D97-AF65-F5344CB8AC3E}">
        <p14:creationId xmlns:p14="http://schemas.microsoft.com/office/powerpoint/2010/main" val="428886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7CFEA9-39A8-404D-ABEE-CF57551DC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64" y="320026"/>
            <a:ext cx="1841977" cy="282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F5BD11-199B-4B92-8837-EA2C148C1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75" y="927749"/>
            <a:ext cx="5715000" cy="5610225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E5632533-DDE8-41C3-A816-B57EDC87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2" y="461403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LEAN UX</a:t>
            </a:r>
          </a:p>
        </p:txBody>
      </p:sp>
      <p:pic>
        <p:nvPicPr>
          <p:cNvPr id="2050" name="Picture 2" descr="http://newflux.fr/wp-content/uploads/2017/02/lean-ux-design-guide-startup-methode.png">
            <a:extLst>
              <a:ext uri="{FF2B5EF4-FFF2-40B4-BE49-F238E27FC236}">
                <a16:creationId xmlns:a16="http://schemas.microsoft.com/office/drawing/2014/main" id="{5CAEADCE-C35D-4607-9156-BD30E5475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4" b="30043"/>
          <a:stretch/>
        </p:blipFill>
        <p:spPr bwMode="auto">
          <a:xfrm>
            <a:off x="333374" y="1507438"/>
            <a:ext cx="7400925" cy="74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A372D61-3683-4F8B-A25C-1E0F5BB52BD8}"/>
              </a:ext>
            </a:extLst>
          </p:cNvPr>
          <p:cNvSpPr/>
          <p:nvPr/>
        </p:nvSpPr>
        <p:spPr>
          <a:xfrm>
            <a:off x="1496602" y="2833001"/>
            <a:ext cx="48565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fr-FR" sz="2000" b="0" i="0" dirty="0">
                <a:solidFill>
                  <a:srgbClr val="111114"/>
                </a:solidFill>
                <a:effectLst/>
                <a:latin typeface="+mj-lt"/>
              </a:rPr>
              <a:t>Quels sont les besoins business ?</a:t>
            </a:r>
            <a:br>
              <a:rPr lang="fr-FR" sz="2000" b="0" i="0" dirty="0">
                <a:solidFill>
                  <a:srgbClr val="111114"/>
                </a:solidFill>
                <a:effectLst/>
                <a:latin typeface="+mj-lt"/>
              </a:rPr>
            </a:br>
            <a:endParaRPr lang="fr-FR" sz="2000" b="0" i="0" dirty="0">
              <a:solidFill>
                <a:srgbClr val="111114"/>
              </a:solidFill>
              <a:effectLst/>
              <a:latin typeface="+mj-lt"/>
            </a:endParaRPr>
          </a:p>
          <a:p>
            <a:pPr fontAlgn="t"/>
            <a:r>
              <a:rPr lang="fr-FR" sz="2000" b="0" i="0" dirty="0">
                <a:solidFill>
                  <a:srgbClr val="111114"/>
                </a:solidFill>
                <a:effectLst/>
                <a:latin typeface="+mj-lt"/>
              </a:rPr>
              <a:t>Qui sont nos utilisateurs ? Quels sont leurs besoins ? Leurs attentes ?</a:t>
            </a:r>
            <a:br>
              <a:rPr lang="fr-FR" sz="2000" b="0" i="0" dirty="0">
                <a:solidFill>
                  <a:srgbClr val="111114"/>
                </a:solidFill>
                <a:effectLst/>
                <a:latin typeface="+mj-lt"/>
              </a:rPr>
            </a:br>
            <a:endParaRPr lang="fr-FR" sz="2000" b="0" i="0" dirty="0">
              <a:solidFill>
                <a:srgbClr val="111114"/>
              </a:solidFill>
              <a:effectLst/>
              <a:latin typeface="+mj-lt"/>
            </a:endParaRPr>
          </a:p>
          <a:p>
            <a:pPr fontAlgn="t"/>
            <a:r>
              <a:rPr lang="fr-FR" sz="2000" b="0" i="0" dirty="0">
                <a:solidFill>
                  <a:srgbClr val="111114"/>
                </a:solidFill>
                <a:effectLst/>
                <a:latin typeface="+mj-lt"/>
              </a:rPr>
              <a:t>Quels chemins allons-nous leur proposer ?</a:t>
            </a:r>
            <a:br>
              <a:rPr lang="fr-FR" sz="2000" b="0" i="0" dirty="0">
                <a:solidFill>
                  <a:srgbClr val="111114"/>
                </a:solidFill>
                <a:effectLst/>
                <a:latin typeface="+mj-lt"/>
              </a:rPr>
            </a:br>
            <a:endParaRPr lang="fr-FR" sz="2000" b="0" i="0" dirty="0">
              <a:solidFill>
                <a:srgbClr val="111114"/>
              </a:solidFill>
              <a:effectLst/>
              <a:latin typeface="+mj-lt"/>
            </a:endParaRPr>
          </a:p>
          <a:p>
            <a:pPr fontAlgn="t"/>
            <a:r>
              <a:rPr lang="fr-FR" sz="2000" b="0" i="0" dirty="0">
                <a:solidFill>
                  <a:srgbClr val="111114"/>
                </a:solidFill>
                <a:effectLst/>
                <a:latin typeface="+mj-lt"/>
              </a:rPr>
              <a:t>Comment pouvons nous répondre à leur demande 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32F8DD-FE07-4D5C-A038-DA899B2B0B66}"/>
              </a:ext>
            </a:extLst>
          </p:cNvPr>
          <p:cNvGrpSpPr/>
          <p:nvPr/>
        </p:nvGrpSpPr>
        <p:grpSpPr>
          <a:xfrm>
            <a:off x="341825" y="5670831"/>
            <a:ext cx="2100556" cy="1026227"/>
            <a:chOff x="9914450" y="5727981"/>
            <a:chExt cx="2100556" cy="102622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456F208-45B4-4C49-B81A-146CC324A3B2}"/>
                </a:ext>
              </a:extLst>
            </p:cNvPr>
            <p:cNvGrpSpPr/>
            <p:nvPr/>
          </p:nvGrpSpPr>
          <p:grpSpPr>
            <a:xfrm rot="21287258">
              <a:off x="9914450" y="5727981"/>
              <a:ext cx="803316" cy="805499"/>
              <a:chOff x="8324850" y="2639616"/>
              <a:chExt cx="3067050" cy="3075384"/>
            </a:xfrm>
            <a:solidFill>
              <a:srgbClr val="EE0031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F4D0DC-DE20-4D5F-8B47-866D00A09233}"/>
                  </a:ext>
                </a:extLst>
              </p:cNvPr>
              <p:cNvSpPr/>
              <p:nvPr/>
            </p:nvSpPr>
            <p:spPr>
              <a:xfrm>
                <a:off x="9401175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086C89C-5018-4E7B-9BD7-17FEBC2873EF}"/>
                  </a:ext>
                </a:extLst>
              </p:cNvPr>
              <p:cNvSpPr/>
              <p:nvPr/>
            </p:nvSpPr>
            <p:spPr>
              <a:xfrm>
                <a:off x="832485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72917C-A5FE-4FBA-8147-E68BB269699A}"/>
                  </a:ext>
                </a:extLst>
              </p:cNvPr>
              <p:cNvSpPr/>
              <p:nvPr/>
            </p:nvSpPr>
            <p:spPr>
              <a:xfrm>
                <a:off x="1047750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70CEC1-75E1-45FE-904A-02D5D8952187}"/>
                  </a:ext>
                </a:extLst>
              </p:cNvPr>
              <p:cNvSpPr/>
              <p:nvPr/>
            </p:nvSpPr>
            <p:spPr>
              <a:xfrm>
                <a:off x="9401175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BDFCAA2-BDA0-4947-9DB8-B7DE26C88CF0}"/>
                  </a:ext>
                </a:extLst>
              </p:cNvPr>
              <p:cNvSpPr/>
              <p:nvPr/>
            </p:nvSpPr>
            <p:spPr>
              <a:xfrm>
                <a:off x="1047750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EA1D95D-9FE5-4847-886D-0331D98F6C42}"/>
                  </a:ext>
                </a:extLst>
              </p:cNvPr>
              <p:cNvSpPr/>
              <p:nvPr/>
            </p:nvSpPr>
            <p:spPr>
              <a:xfrm>
                <a:off x="8324850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9B8559F-290D-4762-9C31-B9DA5FE5405E}"/>
                  </a:ext>
                </a:extLst>
              </p:cNvPr>
              <p:cNvSpPr/>
              <p:nvPr/>
            </p:nvSpPr>
            <p:spPr>
              <a:xfrm>
                <a:off x="832485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457F682-B3F3-4831-880B-F58875526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450" y="6098229"/>
              <a:ext cx="1437762" cy="655979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308EB8-5DC9-43D0-BB98-9CA2EF0912AE}"/>
                </a:ext>
              </a:extLst>
            </p:cNvPr>
            <p:cNvSpPr/>
            <p:nvPr/>
          </p:nvSpPr>
          <p:spPr>
            <a:xfrm rot="21129521">
              <a:off x="10168026" y="6136128"/>
              <a:ext cx="18469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cap="all" dirty="0">
                  <a:solidFill>
                    <a:schemeClr val="bg1"/>
                  </a:solidFill>
                </a:rPr>
                <a:t>DIGITAL 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73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7CFEA9-39A8-404D-ABEE-CF57551DC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64" y="320026"/>
            <a:ext cx="1841977" cy="28275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899703C4-910A-4645-9379-7AC1E6D8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2" y="461403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DESIGN SPRINT</a:t>
            </a:r>
          </a:p>
        </p:txBody>
      </p:sp>
      <p:pic>
        <p:nvPicPr>
          <p:cNvPr id="1026" name="Picture 2" descr="https://uxmastery.com/wp-content/uploads/2016/06/Agile-lean.jpg">
            <a:extLst>
              <a:ext uri="{FF2B5EF4-FFF2-40B4-BE49-F238E27FC236}">
                <a16:creationId xmlns:a16="http://schemas.microsoft.com/office/drawing/2014/main" id="{84E32939-B7D5-418F-81B7-0A172451D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378" y="1786966"/>
            <a:ext cx="59436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7470BC-E894-413F-AB8A-66EBAA36648F}"/>
              </a:ext>
            </a:extLst>
          </p:cNvPr>
          <p:cNvGrpSpPr/>
          <p:nvPr/>
        </p:nvGrpSpPr>
        <p:grpSpPr>
          <a:xfrm>
            <a:off x="341825" y="5670831"/>
            <a:ext cx="2100556" cy="1026227"/>
            <a:chOff x="9914450" y="5727981"/>
            <a:chExt cx="2100556" cy="102622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BFB910-54B7-4D66-8858-12D78CE4C536}"/>
                </a:ext>
              </a:extLst>
            </p:cNvPr>
            <p:cNvGrpSpPr/>
            <p:nvPr/>
          </p:nvGrpSpPr>
          <p:grpSpPr>
            <a:xfrm rot="21287258">
              <a:off x="9914450" y="5727981"/>
              <a:ext cx="803316" cy="805499"/>
              <a:chOff x="8324850" y="2639616"/>
              <a:chExt cx="3067050" cy="3075384"/>
            </a:xfrm>
            <a:solidFill>
              <a:srgbClr val="EE0031"/>
            </a:solidFill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8AF30CE-2665-4BC5-B127-C0FAAD18D167}"/>
                  </a:ext>
                </a:extLst>
              </p:cNvPr>
              <p:cNvSpPr/>
              <p:nvPr/>
            </p:nvSpPr>
            <p:spPr>
              <a:xfrm>
                <a:off x="9401175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C58FBD9-F204-4DAB-A8F1-452B63981347}"/>
                  </a:ext>
                </a:extLst>
              </p:cNvPr>
              <p:cNvSpPr/>
              <p:nvPr/>
            </p:nvSpPr>
            <p:spPr>
              <a:xfrm>
                <a:off x="832485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6B6D2E-D504-4114-A4FA-0054EB65EA6A}"/>
                  </a:ext>
                </a:extLst>
              </p:cNvPr>
              <p:cNvSpPr/>
              <p:nvPr/>
            </p:nvSpPr>
            <p:spPr>
              <a:xfrm>
                <a:off x="1047750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8C8C03-74B8-41F6-8E09-3E316DC2BE54}"/>
                  </a:ext>
                </a:extLst>
              </p:cNvPr>
              <p:cNvSpPr/>
              <p:nvPr/>
            </p:nvSpPr>
            <p:spPr>
              <a:xfrm>
                <a:off x="9401175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656E2D2-51E5-4E74-B14E-E6D03A59B9A5}"/>
                  </a:ext>
                </a:extLst>
              </p:cNvPr>
              <p:cNvSpPr/>
              <p:nvPr/>
            </p:nvSpPr>
            <p:spPr>
              <a:xfrm>
                <a:off x="1047750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08C6026-DF9A-4F25-982E-55DE3DFBFADF}"/>
                  </a:ext>
                </a:extLst>
              </p:cNvPr>
              <p:cNvSpPr/>
              <p:nvPr/>
            </p:nvSpPr>
            <p:spPr>
              <a:xfrm>
                <a:off x="8324850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001D20-1440-468E-84B1-C55C8F508047}"/>
                  </a:ext>
                </a:extLst>
              </p:cNvPr>
              <p:cNvSpPr/>
              <p:nvPr/>
            </p:nvSpPr>
            <p:spPr>
              <a:xfrm>
                <a:off x="832485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CF0ABBB-91AF-45BF-9EEE-E5A9B1B66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450" y="6098229"/>
              <a:ext cx="1437762" cy="6559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B5FE87-DC0E-409C-8321-B05691474978}"/>
                </a:ext>
              </a:extLst>
            </p:cNvPr>
            <p:cNvSpPr/>
            <p:nvPr/>
          </p:nvSpPr>
          <p:spPr>
            <a:xfrm rot="21129521">
              <a:off x="10168026" y="6136128"/>
              <a:ext cx="18469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cap="all" dirty="0">
                  <a:solidFill>
                    <a:schemeClr val="bg1"/>
                  </a:solidFill>
                </a:rPr>
                <a:t>DIGITAL 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36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37CFEA9-39A8-404D-ABEE-CF57551DC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764" y="320026"/>
            <a:ext cx="1841977" cy="28275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899703C4-910A-4645-9379-7AC1E6D8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152" y="461403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EE0031"/>
                </a:solidFill>
              </a:rPr>
              <a:t>QUI SUIS-JE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B97356-516F-4317-AF6F-83661F5B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575" r="41981"/>
          <a:stretch/>
        </p:blipFill>
        <p:spPr>
          <a:xfrm>
            <a:off x="8474405" y="5268956"/>
            <a:ext cx="542925" cy="628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BB5FF4-17F3-44DD-B8EA-CE50119BF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61" r="56132"/>
          <a:stretch/>
        </p:blipFill>
        <p:spPr>
          <a:xfrm>
            <a:off x="8445830" y="5897606"/>
            <a:ext cx="533400" cy="6286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B3F47B-C31B-4532-9AFC-22C70B8CB9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534"/>
          <a:stretch/>
        </p:blipFill>
        <p:spPr>
          <a:xfrm>
            <a:off x="8445830" y="4630801"/>
            <a:ext cx="664990" cy="6286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25DF497-B4D5-4023-9987-9C614393DFF6}"/>
              </a:ext>
            </a:extLst>
          </p:cNvPr>
          <p:cNvSpPr/>
          <p:nvPr/>
        </p:nvSpPr>
        <p:spPr>
          <a:xfrm>
            <a:off x="9017330" y="4760460"/>
            <a:ext cx="286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>
                <a:solidFill>
                  <a:schemeClr val="bg2">
                    <a:lumMod val="25000"/>
                  </a:schemeClr>
                </a:solidFill>
              </a:rPr>
              <a:t>jaouad.tamim@socgen.com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3268E-C734-4C5C-89AC-5D7AF4D74484}"/>
              </a:ext>
            </a:extLst>
          </p:cNvPr>
          <p:cNvSpPr/>
          <p:nvPr/>
        </p:nvSpPr>
        <p:spPr>
          <a:xfrm>
            <a:off x="9017330" y="6027265"/>
            <a:ext cx="170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>
                <a:solidFill>
                  <a:schemeClr val="bg2">
                    <a:lumMod val="25000"/>
                  </a:schemeClr>
                </a:solidFill>
              </a:rPr>
              <a:t>@</a:t>
            </a:r>
            <a:r>
              <a:rPr lang="fr-FR" altLang="fr-FR" dirty="0" err="1">
                <a:solidFill>
                  <a:schemeClr val="bg2">
                    <a:lumMod val="25000"/>
                  </a:schemeClr>
                </a:solidFill>
              </a:rPr>
              <a:t>JaouadTamim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0F9DFC-8B41-43B9-ABAF-4417E6AF2899}"/>
              </a:ext>
            </a:extLst>
          </p:cNvPr>
          <p:cNvSpPr/>
          <p:nvPr/>
        </p:nvSpPr>
        <p:spPr>
          <a:xfrm>
            <a:off x="9017330" y="5385356"/>
            <a:ext cx="2861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dirty="0">
                <a:solidFill>
                  <a:schemeClr val="bg2">
                    <a:lumMod val="25000"/>
                  </a:schemeClr>
                </a:solidFill>
              </a:rPr>
              <a:t>Linkedin.com/</a:t>
            </a:r>
            <a:r>
              <a:rPr lang="fr-FR" altLang="fr-FR" dirty="0" err="1">
                <a:solidFill>
                  <a:schemeClr val="bg2">
                    <a:lumMod val="25000"/>
                  </a:schemeClr>
                </a:solidFill>
              </a:rPr>
              <a:t>JaouadTamim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44BE07-2B1D-45CF-8B58-AE86FF688BB0}"/>
              </a:ext>
            </a:extLst>
          </p:cNvPr>
          <p:cNvSpPr/>
          <p:nvPr/>
        </p:nvSpPr>
        <p:spPr>
          <a:xfrm>
            <a:off x="895350" y="205954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2">
                    <a:lumMod val="25000"/>
                  </a:schemeClr>
                </a:solidFill>
              </a:rPr>
              <a:t>Jaouad | UX DESIGNER</a:t>
            </a:r>
            <a:br>
              <a:rPr lang="fr-FR" altLang="fr-FR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FR" altLang="fr-FR" b="1" dirty="0">
                <a:solidFill>
                  <a:schemeClr val="bg2">
                    <a:lumMod val="25000"/>
                  </a:schemeClr>
                </a:solidFill>
              </a:rPr>
              <a:t>@Digital-</a:t>
            </a:r>
            <a:r>
              <a:rPr lang="fr-FR" altLang="fr-FR" b="1" dirty="0" err="1">
                <a:solidFill>
                  <a:schemeClr val="bg2">
                    <a:lumMod val="25000"/>
                  </a:schemeClr>
                </a:solidFill>
              </a:rPr>
              <a:t>Factory_SGMA</a:t>
            </a:r>
            <a:br>
              <a:rPr lang="fr-FR" altLang="fr-FR" b="1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fr-FR" altLang="fr-FR" dirty="0">
                <a:solidFill>
                  <a:schemeClr val="bg2">
                    <a:lumMod val="25000"/>
                  </a:schemeClr>
                </a:solidFill>
              </a:rPr>
            </a:br>
            <a:endParaRPr lang="fr-FR" alt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073D710-8351-46B5-A93B-49676F1A7EFE}"/>
              </a:ext>
            </a:extLst>
          </p:cNvPr>
          <p:cNvGrpSpPr/>
          <p:nvPr/>
        </p:nvGrpSpPr>
        <p:grpSpPr>
          <a:xfrm>
            <a:off x="341825" y="5670831"/>
            <a:ext cx="2100556" cy="1026227"/>
            <a:chOff x="9914450" y="5727981"/>
            <a:chExt cx="2100556" cy="102622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9A11459-531E-4888-A420-6F5F3191072A}"/>
                </a:ext>
              </a:extLst>
            </p:cNvPr>
            <p:cNvGrpSpPr/>
            <p:nvPr/>
          </p:nvGrpSpPr>
          <p:grpSpPr>
            <a:xfrm rot="21287258">
              <a:off x="9914450" y="5727981"/>
              <a:ext cx="803316" cy="805499"/>
              <a:chOff x="8324850" y="2639616"/>
              <a:chExt cx="3067050" cy="3075384"/>
            </a:xfrm>
            <a:solidFill>
              <a:srgbClr val="EE0031"/>
            </a:solidFill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E1D1BBF-B534-4F2A-85C7-D01102EE5A57}"/>
                  </a:ext>
                </a:extLst>
              </p:cNvPr>
              <p:cNvSpPr/>
              <p:nvPr/>
            </p:nvSpPr>
            <p:spPr>
              <a:xfrm>
                <a:off x="9401175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825CE57-C220-4C35-AFE1-23EB4DD0462F}"/>
                  </a:ext>
                </a:extLst>
              </p:cNvPr>
              <p:cNvSpPr/>
              <p:nvPr/>
            </p:nvSpPr>
            <p:spPr>
              <a:xfrm>
                <a:off x="832485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F0F4B0-16AF-4469-A5C5-3C05EDB6A940}"/>
                  </a:ext>
                </a:extLst>
              </p:cNvPr>
              <p:cNvSpPr/>
              <p:nvPr/>
            </p:nvSpPr>
            <p:spPr>
              <a:xfrm>
                <a:off x="1047750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8DF8E4E-2B72-4956-9529-50BB9A31304F}"/>
                  </a:ext>
                </a:extLst>
              </p:cNvPr>
              <p:cNvSpPr/>
              <p:nvPr/>
            </p:nvSpPr>
            <p:spPr>
              <a:xfrm>
                <a:off x="9401175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8F553B-6B0A-4872-9DDE-74853E45EA9B}"/>
                  </a:ext>
                </a:extLst>
              </p:cNvPr>
              <p:cNvSpPr/>
              <p:nvPr/>
            </p:nvSpPr>
            <p:spPr>
              <a:xfrm>
                <a:off x="10477500" y="2639616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86B4EE0-AC31-4113-9FBD-48378B1FBE62}"/>
                  </a:ext>
                </a:extLst>
              </p:cNvPr>
              <p:cNvSpPr/>
              <p:nvPr/>
            </p:nvSpPr>
            <p:spPr>
              <a:xfrm>
                <a:off x="8324850" y="4800600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94B95D5-9331-4614-812C-235758BC2B0A}"/>
                  </a:ext>
                </a:extLst>
              </p:cNvPr>
              <p:cNvSpPr/>
              <p:nvPr/>
            </p:nvSpPr>
            <p:spPr>
              <a:xfrm>
                <a:off x="8324850" y="3698082"/>
                <a:ext cx="914400" cy="914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E97DB9-40C3-4AAB-82EE-9D946017C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8450" y="6098229"/>
              <a:ext cx="1437762" cy="65597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C8C72A-2242-47E4-9CEE-52477A955A87}"/>
                </a:ext>
              </a:extLst>
            </p:cNvPr>
            <p:cNvSpPr/>
            <p:nvPr/>
          </p:nvSpPr>
          <p:spPr>
            <a:xfrm rot="21129521">
              <a:off x="10168026" y="6136128"/>
              <a:ext cx="184698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200" b="1" cap="all" dirty="0">
                  <a:solidFill>
                    <a:schemeClr val="bg1"/>
                  </a:solidFill>
                </a:rPr>
                <a:t>DIGITAL 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62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490B83-33D8-4DD0-919B-5A84D5731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042826"/>
            <a:ext cx="5372100" cy="4619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FB0DB6F-C55C-4815-B49D-840CE4040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218" y="5779353"/>
            <a:ext cx="875523" cy="875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D1CF-6F99-4645-83EE-C0603231C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217" y="6138517"/>
            <a:ext cx="875523" cy="399457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6347E8C-516A-4E88-AC7C-9E778D38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2792" y="520333"/>
            <a:ext cx="4046948" cy="1325563"/>
          </a:xfrm>
        </p:spPr>
        <p:txBody>
          <a:bodyPr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DESIGN SPRINT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2F089-A9D1-460E-8B10-E420DBF4BD5A}"/>
              </a:ext>
            </a:extLst>
          </p:cNvPr>
          <p:cNvSpPr/>
          <p:nvPr/>
        </p:nvSpPr>
        <p:spPr>
          <a:xfrm>
            <a:off x="503453" y="231608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3200" b="1" i="0" dirty="0">
                <a:solidFill>
                  <a:schemeClr val="bg1"/>
                </a:solidFill>
                <a:effectLst/>
                <a:latin typeface="Cabin"/>
              </a:rPr>
              <a:t>Un process de conception habituel et convention se présente en 4 étapes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D83F0-542D-48BE-9D28-48F36009BE42}"/>
              </a:ext>
            </a:extLst>
          </p:cNvPr>
          <p:cNvSpPr/>
          <p:nvPr/>
        </p:nvSpPr>
        <p:spPr>
          <a:xfrm>
            <a:off x="1484528" y="4084602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abin"/>
              </a:rPr>
              <a:t>On réfléchit à une idée</a:t>
            </a:r>
          </a:p>
          <a:p>
            <a:r>
              <a:rPr lang="fr-FR" sz="2800" dirty="0">
                <a:solidFill>
                  <a:schemeClr val="bg1"/>
                </a:solidFill>
                <a:latin typeface="Cabin"/>
              </a:rPr>
              <a:t>On construit le produit</a:t>
            </a:r>
          </a:p>
          <a:p>
            <a:r>
              <a:rPr lang="fr-FR" sz="2800" dirty="0">
                <a:solidFill>
                  <a:schemeClr val="bg1"/>
                </a:solidFill>
                <a:latin typeface="Cabin"/>
              </a:rPr>
              <a:t>On le lance</a:t>
            </a:r>
          </a:p>
          <a:p>
            <a:r>
              <a:rPr lang="fr-FR" sz="2800" dirty="0">
                <a:solidFill>
                  <a:schemeClr val="bg1"/>
                </a:solidFill>
                <a:latin typeface="Cabin"/>
              </a:rPr>
              <a:t>On apprend et on améliore</a:t>
            </a:r>
          </a:p>
        </p:txBody>
      </p:sp>
    </p:spTree>
    <p:extLst>
      <p:ext uri="{BB962C8B-B14F-4D97-AF65-F5344CB8AC3E}">
        <p14:creationId xmlns:p14="http://schemas.microsoft.com/office/powerpoint/2010/main" val="379950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Cabin</vt:lpstr>
      <vt:lpstr>Calibri</vt:lpstr>
      <vt:lpstr>Calibri Light</vt:lpstr>
      <vt:lpstr>medium-content-sans-serif-font</vt:lpstr>
      <vt:lpstr>Office Theme</vt:lpstr>
      <vt:lpstr>ESIGN PROCESS</vt:lpstr>
      <vt:lpstr>PowerPoint Presentation</vt:lpstr>
      <vt:lpstr>DESIGN THINKING</vt:lpstr>
      <vt:lpstr>DESIGN THINKING</vt:lpstr>
      <vt:lpstr>LEAN UX</vt:lpstr>
      <vt:lpstr>DESIGN SPRINT</vt:lpstr>
      <vt:lpstr>QUI SUIS-JE ?</vt:lpstr>
      <vt:lpstr>DESIGN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PROCESS</dc:title>
  <dc:creator>Jaouad Tamim</dc:creator>
  <cp:lastModifiedBy>Jaouad Tamim</cp:lastModifiedBy>
  <cp:revision>14</cp:revision>
  <dcterms:created xsi:type="dcterms:W3CDTF">2018-04-16T09:01:40Z</dcterms:created>
  <dcterms:modified xsi:type="dcterms:W3CDTF">2018-04-16T13:05:08Z</dcterms:modified>
</cp:coreProperties>
</file>