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0" r:id="rId4"/>
    <p:sldId id="269" r:id="rId5"/>
    <p:sldId id="27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3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26600" y="3457453"/>
            <a:ext cx="4404633" cy="1991912"/>
          </a:xfrm>
        </p:spPr>
        <p:txBody>
          <a:bodyPr anchor="b">
            <a:noAutofit/>
          </a:bodyPr>
          <a:lstStyle>
            <a:lvl1pPr algn="ctr">
              <a:defRPr lang="fr-FR" sz="6000" kern="1200" cap="all" spc="300" baseline="12500" dirty="0">
                <a:solidFill>
                  <a:srgbClr val="36526E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26601" y="5541440"/>
            <a:ext cx="4142872" cy="1655762"/>
          </a:xfrm>
        </p:spPr>
        <p:txBody>
          <a:bodyPr>
            <a:noAutofit/>
          </a:bodyPr>
          <a:lstStyle>
            <a:lvl1pPr marL="0" indent="0" algn="ctr">
              <a:buNone/>
              <a:defRPr lang="fr-FR" sz="3200" kern="1200" cap="all" spc="300" baseline="125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Montserrat-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-208756" y="-1695450"/>
            <a:ext cx="10744994" cy="10279063"/>
            <a:chOff x="-208756" y="-1695450"/>
            <a:chExt cx="10744994" cy="10279063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76F8C13-5837-47B2-9D81-D18E6625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485" y="3100578"/>
              <a:ext cx="3081013" cy="2233519"/>
            </a:xfrm>
            <a:custGeom>
              <a:avLst/>
              <a:gdLst>
                <a:gd name="T0" fmla="+- 0 10906 366"/>
                <a:gd name="T1" fmla="*/ T0 w 21081"/>
                <a:gd name="T2" fmla="*/ 10547 h 21095"/>
                <a:gd name="T3" fmla="+- 0 10906 366"/>
                <a:gd name="T4" fmla="*/ T3 w 21081"/>
                <a:gd name="T5" fmla="*/ 10547 h 21095"/>
                <a:gd name="T6" fmla="+- 0 10906 366"/>
                <a:gd name="T7" fmla="*/ T6 w 21081"/>
                <a:gd name="T8" fmla="*/ 10547 h 21095"/>
                <a:gd name="T9" fmla="+- 0 10906 366"/>
                <a:gd name="T10" fmla="*/ T9 w 21081"/>
                <a:gd name="T11" fmla="*/ 10547 h 210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81" h="21095">
                  <a:moveTo>
                    <a:pt x="3463" y="0"/>
                  </a:moveTo>
                  <a:cubicBezTo>
                    <a:pt x="3113" y="0"/>
                    <a:pt x="2762" y="184"/>
                    <a:pt x="2495" y="553"/>
                  </a:cubicBezTo>
                  <a:cubicBezTo>
                    <a:pt x="2136" y="1048"/>
                    <a:pt x="2024" y="1749"/>
                    <a:pt x="2148" y="2380"/>
                  </a:cubicBezTo>
                  <a:cubicBezTo>
                    <a:pt x="1768" y="2627"/>
                    <a:pt x="1411" y="2963"/>
                    <a:pt x="1097" y="3396"/>
                  </a:cubicBezTo>
                  <a:cubicBezTo>
                    <a:pt x="-366" y="5415"/>
                    <a:pt x="-366" y="8688"/>
                    <a:pt x="1097" y="10707"/>
                  </a:cubicBezTo>
                  <a:cubicBezTo>
                    <a:pt x="1933" y="11862"/>
                    <a:pt x="3067" y="12354"/>
                    <a:pt x="4158" y="12187"/>
                  </a:cubicBezTo>
                  <a:cubicBezTo>
                    <a:pt x="4200" y="12649"/>
                    <a:pt x="4342" y="13096"/>
                    <a:pt x="4598" y="13451"/>
                  </a:cubicBezTo>
                  <a:cubicBezTo>
                    <a:pt x="4954" y="13942"/>
                    <a:pt x="5438" y="14138"/>
                    <a:pt x="5902" y="14058"/>
                  </a:cubicBezTo>
                  <a:cubicBezTo>
                    <a:pt x="5766" y="15006"/>
                    <a:pt x="5963" y="16027"/>
                    <a:pt x="6495" y="16762"/>
                  </a:cubicBezTo>
                  <a:cubicBezTo>
                    <a:pt x="7292" y="17862"/>
                    <a:pt x="8554" y="17929"/>
                    <a:pt x="9407" y="16963"/>
                  </a:cubicBezTo>
                  <a:cubicBezTo>
                    <a:pt x="9512" y="17357"/>
                    <a:pt x="9672" y="17729"/>
                    <a:pt x="9902" y="18046"/>
                  </a:cubicBezTo>
                  <a:cubicBezTo>
                    <a:pt x="10583" y="18986"/>
                    <a:pt x="11601" y="19158"/>
                    <a:pt x="12416" y="18588"/>
                  </a:cubicBezTo>
                  <a:cubicBezTo>
                    <a:pt x="12570" y="18940"/>
                    <a:pt x="12754" y="19277"/>
                    <a:pt x="12974" y="19581"/>
                  </a:cubicBezTo>
                  <a:cubicBezTo>
                    <a:pt x="14437" y="21600"/>
                    <a:pt x="16808" y="21600"/>
                    <a:pt x="18271" y="19581"/>
                  </a:cubicBezTo>
                  <a:cubicBezTo>
                    <a:pt x="19037" y="18524"/>
                    <a:pt x="19397" y="17122"/>
                    <a:pt x="19361" y="15737"/>
                  </a:cubicBezTo>
                  <a:cubicBezTo>
                    <a:pt x="19811" y="15798"/>
                    <a:pt x="20277" y="15601"/>
                    <a:pt x="20622" y="15124"/>
                  </a:cubicBezTo>
                  <a:cubicBezTo>
                    <a:pt x="21234" y="14280"/>
                    <a:pt x="21234" y="12910"/>
                    <a:pt x="20622" y="12066"/>
                  </a:cubicBezTo>
                  <a:cubicBezTo>
                    <a:pt x="20010" y="11221"/>
                    <a:pt x="19018" y="11221"/>
                    <a:pt x="18406" y="12066"/>
                  </a:cubicBezTo>
                  <a:cubicBezTo>
                    <a:pt x="18358" y="12133"/>
                    <a:pt x="18320" y="12208"/>
                    <a:pt x="18279" y="12281"/>
                  </a:cubicBezTo>
                  <a:cubicBezTo>
                    <a:pt x="18276" y="12277"/>
                    <a:pt x="18273" y="12274"/>
                    <a:pt x="18271" y="12270"/>
                  </a:cubicBezTo>
                  <a:cubicBezTo>
                    <a:pt x="16808" y="10251"/>
                    <a:pt x="14437" y="10251"/>
                    <a:pt x="12974" y="12270"/>
                  </a:cubicBezTo>
                  <a:cubicBezTo>
                    <a:pt x="12754" y="12574"/>
                    <a:pt x="12570" y="12909"/>
                    <a:pt x="12416" y="13261"/>
                  </a:cubicBezTo>
                  <a:cubicBezTo>
                    <a:pt x="11902" y="12902"/>
                    <a:pt x="11310" y="12843"/>
                    <a:pt x="10769" y="13085"/>
                  </a:cubicBezTo>
                  <a:cubicBezTo>
                    <a:pt x="10799" y="12701"/>
                    <a:pt x="10835" y="12319"/>
                    <a:pt x="10890" y="11940"/>
                  </a:cubicBezTo>
                  <a:cubicBezTo>
                    <a:pt x="11299" y="9092"/>
                    <a:pt x="12385" y="6515"/>
                    <a:pt x="13976" y="4616"/>
                  </a:cubicBezTo>
                  <a:lnTo>
                    <a:pt x="12579" y="3508"/>
                  </a:lnTo>
                  <a:cubicBezTo>
                    <a:pt x="12290" y="6435"/>
                    <a:pt x="11189" y="9094"/>
                    <a:pt x="9511" y="10926"/>
                  </a:cubicBezTo>
                  <a:cubicBezTo>
                    <a:pt x="9227" y="11236"/>
                    <a:pt x="8926" y="11514"/>
                    <a:pt x="8616" y="11768"/>
                  </a:cubicBezTo>
                  <a:cubicBezTo>
                    <a:pt x="8172" y="11597"/>
                    <a:pt x="7701" y="11616"/>
                    <a:pt x="7268" y="11841"/>
                  </a:cubicBezTo>
                  <a:cubicBezTo>
                    <a:pt x="7253" y="11315"/>
                    <a:pt x="7105" y="10794"/>
                    <a:pt x="6814" y="10392"/>
                  </a:cubicBezTo>
                  <a:cubicBezTo>
                    <a:pt x="6774" y="10337"/>
                    <a:pt x="6729" y="10295"/>
                    <a:pt x="6686" y="10248"/>
                  </a:cubicBezTo>
                  <a:cubicBezTo>
                    <a:pt x="7846" y="8219"/>
                    <a:pt x="7751" y="5269"/>
                    <a:pt x="6395" y="3396"/>
                  </a:cubicBezTo>
                  <a:cubicBezTo>
                    <a:pt x="5939" y="2767"/>
                    <a:pt x="5394" y="2332"/>
                    <a:pt x="4817" y="2095"/>
                  </a:cubicBezTo>
                  <a:cubicBezTo>
                    <a:pt x="4861" y="1545"/>
                    <a:pt x="4735" y="974"/>
                    <a:pt x="4430" y="553"/>
                  </a:cubicBezTo>
                  <a:cubicBezTo>
                    <a:pt x="4163" y="184"/>
                    <a:pt x="3813" y="0"/>
                    <a:pt x="3463" y="0"/>
                  </a:cubicBezTo>
                  <a:close/>
                </a:path>
              </a:pathLst>
            </a:custGeom>
            <a:solidFill>
              <a:srgbClr val="EAED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34BF779C-F3F4-4268-A4FD-DBC60819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821" y="3171219"/>
              <a:ext cx="2865290" cy="2092561"/>
            </a:xfrm>
            <a:custGeom>
              <a:avLst/>
              <a:gdLst>
                <a:gd name="T0" fmla="+- 0 10799 150"/>
                <a:gd name="T1" fmla="*/ T0 w 21299"/>
                <a:gd name="T2" fmla="*/ 10642 h 21285"/>
                <a:gd name="T3" fmla="+- 0 10799 150"/>
                <a:gd name="T4" fmla="*/ T3 w 21299"/>
                <a:gd name="T5" fmla="*/ 10642 h 21285"/>
                <a:gd name="T6" fmla="+- 0 10799 150"/>
                <a:gd name="T7" fmla="*/ T6 w 21299"/>
                <a:gd name="T8" fmla="*/ 10642 h 21285"/>
                <a:gd name="T9" fmla="+- 0 10799 150"/>
                <a:gd name="T10" fmla="*/ T9 w 21299"/>
                <a:gd name="T11" fmla="*/ 10642 h 2128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99" h="21285">
                  <a:moveTo>
                    <a:pt x="1540" y="0"/>
                  </a:moveTo>
                  <a:cubicBezTo>
                    <a:pt x="1146" y="0"/>
                    <a:pt x="752" y="204"/>
                    <a:pt x="452" y="616"/>
                  </a:cubicBezTo>
                  <a:cubicBezTo>
                    <a:pt x="-150" y="1439"/>
                    <a:pt x="-150" y="2775"/>
                    <a:pt x="452" y="3599"/>
                  </a:cubicBezTo>
                  <a:cubicBezTo>
                    <a:pt x="549" y="3731"/>
                    <a:pt x="657" y="3834"/>
                    <a:pt x="770" y="3924"/>
                  </a:cubicBezTo>
                  <a:cubicBezTo>
                    <a:pt x="-136" y="5186"/>
                    <a:pt x="-131" y="7213"/>
                    <a:pt x="785" y="8467"/>
                  </a:cubicBezTo>
                  <a:cubicBezTo>
                    <a:pt x="1707" y="9728"/>
                    <a:pt x="3201" y="9728"/>
                    <a:pt x="4123" y="8467"/>
                  </a:cubicBezTo>
                  <a:cubicBezTo>
                    <a:pt x="5045" y="7206"/>
                    <a:pt x="5045" y="5163"/>
                    <a:pt x="4123" y="3901"/>
                  </a:cubicBezTo>
                  <a:cubicBezTo>
                    <a:pt x="3782" y="3435"/>
                    <a:pt x="3362" y="3143"/>
                    <a:pt x="2922" y="3021"/>
                  </a:cubicBezTo>
                  <a:cubicBezTo>
                    <a:pt x="3199" y="2236"/>
                    <a:pt x="3106" y="1267"/>
                    <a:pt x="2630" y="616"/>
                  </a:cubicBezTo>
                  <a:cubicBezTo>
                    <a:pt x="2329" y="204"/>
                    <a:pt x="1935" y="0"/>
                    <a:pt x="1540" y="0"/>
                  </a:cubicBezTo>
                  <a:close/>
                  <a:moveTo>
                    <a:pt x="14116" y="12181"/>
                  </a:moveTo>
                  <a:cubicBezTo>
                    <a:pt x="13512" y="12181"/>
                    <a:pt x="12907" y="12497"/>
                    <a:pt x="12447" y="13127"/>
                  </a:cubicBezTo>
                  <a:cubicBezTo>
                    <a:pt x="11991" y="13750"/>
                    <a:pt x="11763" y="14563"/>
                    <a:pt x="11758" y="15380"/>
                  </a:cubicBezTo>
                  <a:cubicBezTo>
                    <a:pt x="10840" y="14529"/>
                    <a:pt x="9581" y="14659"/>
                    <a:pt x="8768" y="15771"/>
                  </a:cubicBezTo>
                  <a:cubicBezTo>
                    <a:pt x="7846" y="17032"/>
                    <a:pt x="7846" y="19078"/>
                    <a:pt x="8768" y="20339"/>
                  </a:cubicBezTo>
                  <a:cubicBezTo>
                    <a:pt x="9690" y="21600"/>
                    <a:pt x="11184" y="21600"/>
                    <a:pt x="12106" y="20339"/>
                  </a:cubicBezTo>
                  <a:cubicBezTo>
                    <a:pt x="12561" y="19717"/>
                    <a:pt x="12789" y="18902"/>
                    <a:pt x="12795" y="18086"/>
                  </a:cubicBezTo>
                  <a:cubicBezTo>
                    <a:pt x="13713" y="18937"/>
                    <a:pt x="14971" y="18805"/>
                    <a:pt x="15785" y="17693"/>
                  </a:cubicBezTo>
                  <a:cubicBezTo>
                    <a:pt x="16706" y="16432"/>
                    <a:pt x="16706" y="14388"/>
                    <a:pt x="15785" y="13127"/>
                  </a:cubicBezTo>
                  <a:cubicBezTo>
                    <a:pt x="15324" y="12497"/>
                    <a:pt x="14720" y="12181"/>
                    <a:pt x="14116" y="12181"/>
                  </a:cubicBezTo>
                  <a:close/>
                  <a:moveTo>
                    <a:pt x="19760" y="12181"/>
                  </a:moveTo>
                  <a:cubicBezTo>
                    <a:pt x="19365" y="12181"/>
                    <a:pt x="18971" y="12387"/>
                    <a:pt x="18670" y="12798"/>
                  </a:cubicBezTo>
                  <a:cubicBezTo>
                    <a:pt x="18068" y="13622"/>
                    <a:pt x="18068" y="14956"/>
                    <a:pt x="18670" y="15779"/>
                  </a:cubicBezTo>
                  <a:cubicBezTo>
                    <a:pt x="19271" y="16603"/>
                    <a:pt x="20247" y="16603"/>
                    <a:pt x="20848" y="15779"/>
                  </a:cubicBezTo>
                  <a:cubicBezTo>
                    <a:pt x="21450" y="14956"/>
                    <a:pt x="21450" y="13622"/>
                    <a:pt x="20848" y="12798"/>
                  </a:cubicBezTo>
                  <a:cubicBezTo>
                    <a:pt x="20548" y="12387"/>
                    <a:pt x="20154" y="12181"/>
                    <a:pt x="19760" y="12181"/>
                  </a:cubicBezTo>
                  <a:close/>
                </a:path>
              </a:pathLst>
            </a:custGeom>
            <a:solidFill>
              <a:srgbClr val="FFFFFF">
                <a:alpha val="4131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38E872C0-353D-465D-8794-AE31B9F9D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8756" y="-1695450"/>
              <a:ext cx="10744994" cy="10279063"/>
              <a:chOff x="0" y="0"/>
              <a:chExt cx="21490864" cy="20558989"/>
            </a:xfrm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6BC84871-57C1-4D44-BBCE-2584F818E017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1355">
                <a:off x="13766539" y="3811969"/>
                <a:ext cx="6712216" cy="67122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" name="AutoShape 6">
                <a:extLst>
                  <a:ext uri="{FF2B5EF4-FFF2-40B4-BE49-F238E27FC236}">
                    <a16:creationId xmlns:a16="http://schemas.microsoft.com/office/drawing/2014/main" id="{71495581-FCAA-4925-ABBC-8BDE32419C6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753571">
                <a:off x="2828366" y="14510751"/>
                <a:ext cx="5464673" cy="54646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295D0D68-AA88-4CAD-A8CD-5B41BF2E286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640417" y="10999158"/>
                <a:ext cx="4386357" cy="43863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2" name="AutoShape 8">
                <a:extLst>
                  <a:ext uri="{FF2B5EF4-FFF2-40B4-BE49-F238E27FC236}">
                    <a16:creationId xmlns:a16="http://schemas.microsoft.com/office/drawing/2014/main" id="{BAA797B2-309F-411D-8845-A1FAC49792B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11687479" y="640417"/>
                <a:ext cx="4386357" cy="43863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grpSp>
            <p:nvGrpSpPr>
              <p:cNvPr id="33" name="Group 9">
                <a:extLst>
                  <a:ext uri="{FF2B5EF4-FFF2-40B4-BE49-F238E27FC236}">
                    <a16:creationId xmlns:a16="http://schemas.microsoft.com/office/drawing/2014/main" id="{25392287-8CB7-4928-8AF1-56604F2B8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256" y="4485471"/>
                <a:ext cx="11528426" cy="11528426"/>
                <a:chOff x="0" y="0"/>
                <a:chExt cx="11528425" cy="11528425"/>
              </a:xfrm>
            </p:grpSpPr>
            <p:sp>
              <p:nvSpPr>
                <p:cNvPr id="34" name="AutoShape 10">
                  <a:extLst>
                    <a:ext uri="{FF2B5EF4-FFF2-40B4-BE49-F238E27FC236}">
                      <a16:creationId xmlns:a16="http://schemas.microsoft.com/office/drawing/2014/main" id="{95D3722D-7FC2-4904-B629-98E37ABBD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1528425" cy="115284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9763" y="0"/>
                        <a:pt x="8922" y="842"/>
                        <a:pt x="8922" y="1879"/>
                      </a:cubicBezTo>
                      <a:lnTo>
                        <a:pt x="8922" y="2999"/>
                      </a:lnTo>
                      <a:cubicBezTo>
                        <a:pt x="8117" y="3192"/>
                        <a:pt x="7338" y="3511"/>
                        <a:pt x="6613" y="3956"/>
                      </a:cubicBezTo>
                      <a:lnTo>
                        <a:pt x="5820" y="3163"/>
                      </a:lnTo>
                      <a:cubicBezTo>
                        <a:pt x="5453" y="2796"/>
                        <a:pt x="4973" y="2613"/>
                        <a:pt x="4492" y="2613"/>
                      </a:cubicBezTo>
                      <a:cubicBezTo>
                        <a:pt x="4011" y="2613"/>
                        <a:pt x="3530" y="2796"/>
                        <a:pt x="3163" y="3163"/>
                      </a:cubicBezTo>
                      <a:cubicBezTo>
                        <a:pt x="2430" y="3897"/>
                        <a:pt x="2430" y="5087"/>
                        <a:pt x="3163" y="5820"/>
                      </a:cubicBezTo>
                      <a:lnTo>
                        <a:pt x="3956" y="6613"/>
                      </a:lnTo>
                      <a:cubicBezTo>
                        <a:pt x="3512" y="7338"/>
                        <a:pt x="3192" y="8117"/>
                        <a:pt x="2999" y="8922"/>
                      </a:cubicBezTo>
                      <a:lnTo>
                        <a:pt x="1879" y="8922"/>
                      </a:lnTo>
                      <a:cubicBezTo>
                        <a:pt x="842" y="8922"/>
                        <a:pt x="0" y="9763"/>
                        <a:pt x="0" y="10800"/>
                      </a:cubicBezTo>
                      <a:cubicBezTo>
                        <a:pt x="0" y="11837"/>
                        <a:pt x="842" y="12678"/>
                        <a:pt x="1879" y="12678"/>
                      </a:cubicBezTo>
                      <a:lnTo>
                        <a:pt x="2999" y="12678"/>
                      </a:lnTo>
                      <a:cubicBezTo>
                        <a:pt x="3192" y="13483"/>
                        <a:pt x="3512" y="14262"/>
                        <a:pt x="3956" y="14987"/>
                      </a:cubicBezTo>
                      <a:lnTo>
                        <a:pt x="3163" y="15780"/>
                      </a:lnTo>
                      <a:cubicBezTo>
                        <a:pt x="2430" y="16513"/>
                        <a:pt x="2430" y="17703"/>
                        <a:pt x="3163" y="18437"/>
                      </a:cubicBezTo>
                      <a:cubicBezTo>
                        <a:pt x="3897" y="19170"/>
                        <a:pt x="5087" y="19170"/>
                        <a:pt x="5820" y="18437"/>
                      </a:cubicBezTo>
                      <a:lnTo>
                        <a:pt x="6613" y="17644"/>
                      </a:lnTo>
                      <a:cubicBezTo>
                        <a:pt x="7338" y="18088"/>
                        <a:pt x="8117" y="18408"/>
                        <a:pt x="8922" y="18601"/>
                      </a:cubicBezTo>
                      <a:lnTo>
                        <a:pt x="8922" y="19721"/>
                      </a:lnTo>
                      <a:cubicBezTo>
                        <a:pt x="8922" y="20758"/>
                        <a:pt x="9763" y="21600"/>
                        <a:pt x="10800" y="21600"/>
                      </a:cubicBezTo>
                      <a:cubicBezTo>
                        <a:pt x="11837" y="21600"/>
                        <a:pt x="12678" y="20758"/>
                        <a:pt x="12678" y="19721"/>
                      </a:cubicBezTo>
                      <a:lnTo>
                        <a:pt x="12678" y="18601"/>
                      </a:lnTo>
                      <a:cubicBezTo>
                        <a:pt x="13483" y="18408"/>
                        <a:pt x="14262" y="18088"/>
                        <a:pt x="14987" y="17644"/>
                      </a:cubicBezTo>
                      <a:lnTo>
                        <a:pt x="15780" y="18437"/>
                      </a:lnTo>
                      <a:cubicBezTo>
                        <a:pt x="16513" y="19170"/>
                        <a:pt x="17703" y="19170"/>
                        <a:pt x="18437" y="18437"/>
                      </a:cubicBezTo>
                      <a:cubicBezTo>
                        <a:pt x="19170" y="17703"/>
                        <a:pt x="19170" y="16513"/>
                        <a:pt x="18437" y="15780"/>
                      </a:cubicBezTo>
                      <a:lnTo>
                        <a:pt x="17644" y="14987"/>
                      </a:lnTo>
                      <a:cubicBezTo>
                        <a:pt x="18088" y="14262"/>
                        <a:pt x="18408" y="13483"/>
                        <a:pt x="18601" y="12678"/>
                      </a:cubicBezTo>
                      <a:lnTo>
                        <a:pt x="19721" y="12678"/>
                      </a:lnTo>
                      <a:cubicBezTo>
                        <a:pt x="20758" y="12678"/>
                        <a:pt x="21600" y="11837"/>
                        <a:pt x="21600" y="10800"/>
                      </a:cubicBezTo>
                      <a:cubicBezTo>
                        <a:pt x="21600" y="9763"/>
                        <a:pt x="20758" y="8922"/>
                        <a:pt x="19721" y="8922"/>
                      </a:cubicBezTo>
                      <a:lnTo>
                        <a:pt x="18601" y="8922"/>
                      </a:lnTo>
                      <a:cubicBezTo>
                        <a:pt x="18408" y="8117"/>
                        <a:pt x="18088" y="7338"/>
                        <a:pt x="17644" y="6613"/>
                      </a:cubicBezTo>
                      <a:lnTo>
                        <a:pt x="18437" y="5820"/>
                      </a:lnTo>
                      <a:cubicBezTo>
                        <a:pt x="19170" y="5087"/>
                        <a:pt x="19170" y="3897"/>
                        <a:pt x="18437" y="3163"/>
                      </a:cubicBezTo>
                      <a:cubicBezTo>
                        <a:pt x="18070" y="2796"/>
                        <a:pt x="17590" y="2613"/>
                        <a:pt x="17109" y="2613"/>
                      </a:cubicBezTo>
                      <a:cubicBezTo>
                        <a:pt x="16628" y="2613"/>
                        <a:pt x="16147" y="2796"/>
                        <a:pt x="15780" y="3163"/>
                      </a:cubicBezTo>
                      <a:lnTo>
                        <a:pt x="14987" y="3956"/>
                      </a:lnTo>
                      <a:cubicBezTo>
                        <a:pt x="14262" y="3511"/>
                        <a:pt x="13483" y="3192"/>
                        <a:pt x="12678" y="2999"/>
                      </a:cubicBezTo>
                      <a:lnTo>
                        <a:pt x="12678" y="1879"/>
                      </a:lnTo>
                      <a:cubicBezTo>
                        <a:pt x="12678" y="842"/>
                        <a:pt x="11837" y="0"/>
                        <a:pt x="10800" y="0"/>
                      </a:cubicBezTo>
                      <a:close/>
                      <a:moveTo>
                        <a:pt x="10800" y="5398"/>
                      </a:moveTo>
                      <a:cubicBezTo>
                        <a:pt x="12183" y="5398"/>
                        <a:pt x="13565" y="5925"/>
                        <a:pt x="14620" y="6980"/>
                      </a:cubicBezTo>
                      <a:cubicBezTo>
                        <a:pt x="16729" y="9090"/>
                        <a:pt x="16729" y="12510"/>
                        <a:pt x="14620" y="14620"/>
                      </a:cubicBezTo>
                      <a:cubicBezTo>
                        <a:pt x="12510" y="16729"/>
                        <a:pt x="9090" y="16729"/>
                        <a:pt x="6980" y="14620"/>
                      </a:cubicBezTo>
                      <a:cubicBezTo>
                        <a:pt x="4871" y="12510"/>
                        <a:pt x="4871" y="9090"/>
                        <a:pt x="6980" y="6980"/>
                      </a:cubicBezTo>
                      <a:cubicBezTo>
                        <a:pt x="8035" y="5925"/>
                        <a:pt x="9417" y="5398"/>
                        <a:pt x="10800" y="5398"/>
                      </a:cubicBezTo>
                      <a:close/>
                    </a:path>
                  </a:pathLst>
                </a:cu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5" name="Oval 11">
                  <a:extLst>
                    <a:ext uri="{FF2B5EF4-FFF2-40B4-BE49-F238E27FC236}">
                      <a16:creationId xmlns:a16="http://schemas.microsoft.com/office/drawing/2014/main" id="{4702FD9B-6896-4B59-9960-61C449DDD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34955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6" name="Oval 12">
                  <a:extLst>
                    <a:ext uri="{FF2B5EF4-FFF2-40B4-BE49-F238E27FC236}">
                      <a16:creationId xmlns:a16="http://schemas.microsoft.com/office/drawing/2014/main" id="{5961742D-FD47-4B3D-AE05-0FF405E1A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986324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7" name="Oval 13">
                  <a:extLst>
                    <a:ext uri="{FF2B5EF4-FFF2-40B4-BE49-F238E27FC236}">
                      <a16:creationId xmlns:a16="http://schemas.microsoft.com/office/drawing/2014/main" id="{3FED7DAE-2E10-4B01-B4E9-04D27D7BA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9847995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8" name="Oval 14">
                  <a:extLst>
                    <a:ext uri="{FF2B5EF4-FFF2-40B4-BE49-F238E27FC236}">
                      <a16:creationId xmlns:a16="http://schemas.microsoft.com/office/drawing/2014/main" id="{661794BE-E077-43E1-A66C-5923C38F0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34306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9" name="Oval 15">
                  <a:extLst>
                    <a:ext uri="{FF2B5EF4-FFF2-40B4-BE49-F238E27FC236}">
                      <a16:creationId xmlns:a16="http://schemas.microsoft.com/office/drawing/2014/main" id="{DBC95FD6-3C17-4FF9-9A71-10D3D07C0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8456981" y="1740573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0" name="Oval 16">
                  <a:extLst>
                    <a:ext uri="{FF2B5EF4-FFF2-40B4-BE49-F238E27FC236}">
                      <a16:creationId xmlns:a16="http://schemas.microsoft.com/office/drawing/2014/main" id="{803D1856-DAE4-4D14-BB97-D04FF047F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729787" y="8467767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1" name="Oval 17">
                  <a:extLst>
                    <a:ext uri="{FF2B5EF4-FFF2-40B4-BE49-F238E27FC236}">
                      <a16:creationId xmlns:a16="http://schemas.microsoft.com/office/drawing/2014/main" id="{4201EBFE-9A2E-4434-8471-46FEE1AA38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456983" y="8456982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2" name="Oval 18">
                  <a:extLst>
                    <a:ext uri="{FF2B5EF4-FFF2-40B4-BE49-F238E27FC236}">
                      <a16:creationId xmlns:a16="http://schemas.microsoft.com/office/drawing/2014/main" id="{3BDC6AD1-25BE-4BEA-AF41-A697BE002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729788" y="1729787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3" name="Oval 19">
                  <a:extLst>
                    <a:ext uri="{FF2B5EF4-FFF2-40B4-BE49-F238E27FC236}">
                      <a16:creationId xmlns:a16="http://schemas.microsoft.com/office/drawing/2014/main" id="{33569D57-0D50-4840-8351-6CD529BAE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192036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4" name="Oval 20">
                  <a:extLst>
                    <a:ext uri="{FF2B5EF4-FFF2-40B4-BE49-F238E27FC236}">
                      <a16:creationId xmlns:a16="http://schemas.microsoft.com/office/drawing/2014/main" id="{A4C5870A-E3B9-487D-AA2D-E16B351F5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540132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5" name="Oval 21">
                  <a:extLst>
                    <a:ext uri="{FF2B5EF4-FFF2-40B4-BE49-F238E27FC236}">
                      <a16:creationId xmlns:a16="http://schemas.microsoft.com/office/drawing/2014/main" id="{ECD2DDA2-BDBB-4280-8E00-C4B3E1680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1931146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6" name="Oval 22">
                  <a:extLst>
                    <a:ext uri="{FF2B5EF4-FFF2-40B4-BE49-F238E27FC236}">
                      <a16:creationId xmlns:a16="http://schemas.microsoft.com/office/drawing/2014/main" id="{9A2C7AB1-C0DA-4315-89DE-7859AB826A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0038569" y="5289351"/>
                  <a:ext cx="949723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7" name="Oval 23">
                  <a:extLst>
                    <a:ext uri="{FF2B5EF4-FFF2-40B4-BE49-F238E27FC236}">
                      <a16:creationId xmlns:a16="http://schemas.microsoft.com/office/drawing/2014/main" id="{761AF088-431B-4906-A96F-FDD3D758F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8658341"/>
                  <a:ext cx="949724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8" name="Oval 24">
                  <a:extLst>
                    <a:ext uri="{FF2B5EF4-FFF2-40B4-BE49-F238E27FC236}">
                      <a16:creationId xmlns:a16="http://schemas.microsoft.com/office/drawing/2014/main" id="{0F2C3B86-E9E1-45C9-AFE6-1E46AC402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4879" y="5289351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9" name="Oval 25">
                  <a:extLst>
                    <a:ext uri="{FF2B5EF4-FFF2-40B4-BE49-F238E27FC236}">
                      <a16:creationId xmlns:a16="http://schemas.microsoft.com/office/drawing/2014/main" id="{0B135808-1A25-47A5-B1C9-B8B3D132B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865834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0" name="Oval 26">
                  <a:extLst>
                    <a:ext uri="{FF2B5EF4-FFF2-40B4-BE49-F238E27FC236}">
                      <a16:creationId xmlns:a16="http://schemas.microsoft.com/office/drawing/2014/main" id="{47896582-87B3-4ED5-B8F1-44835C9A6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10053823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</p:grpSp>
        </p:grpSp>
        <p:sp>
          <p:nvSpPr>
            <p:cNvPr id="11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2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3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6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7" name="AutoShape 33">
              <a:extLst>
                <a:ext uri="{FF2B5EF4-FFF2-40B4-BE49-F238E27FC236}">
                  <a16:creationId xmlns:a16="http://schemas.microsoft.com/office/drawing/2014/main" id="{82AFC2DA-5797-4F1B-A57A-FCFC997D9FE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029421" y="3243269"/>
              <a:ext cx="686653" cy="1089776"/>
            </a:xfrm>
            <a:custGeom>
              <a:avLst/>
              <a:gdLst>
                <a:gd name="T0" fmla="+- 0 10795 577"/>
                <a:gd name="T1" fmla="*/ T0 w 20436"/>
                <a:gd name="T2" fmla="*/ 10800 h 21600"/>
                <a:gd name="T3" fmla="+- 0 10795 577"/>
                <a:gd name="T4" fmla="*/ T3 w 20436"/>
                <a:gd name="T5" fmla="*/ 10800 h 21600"/>
                <a:gd name="T6" fmla="+- 0 10795 577"/>
                <a:gd name="T7" fmla="*/ T6 w 20436"/>
                <a:gd name="T8" fmla="*/ 10800 h 21600"/>
                <a:gd name="T9" fmla="+- 0 10795 57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2564" y="0"/>
                  </a:moveTo>
                  <a:cubicBezTo>
                    <a:pt x="161" y="3391"/>
                    <a:pt x="-577" y="7200"/>
                    <a:pt x="453" y="10887"/>
                  </a:cubicBezTo>
                  <a:cubicBezTo>
                    <a:pt x="1634" y="15111"/>
                    <a:pt x="5047" y="18912"/>
                    <a:pt x="10080" y="21600"/>
                  </a:cubicBezTo>
                  <a:cubicBezTo>
                    <a:pt x="15233" y="18954"/>
                    <a:pt x="18750" y="15143"/>
                    <a:pt x="19968" y="10887"/>
                  </a:cubicBezTo>
                  <a:cubicBezTo>
                    <a:pt x="21023" y="7201"/>
                    <a:pt x="20284" y="3387"/>
                    <a:pt x="17858" y="0"/>
                  </a:cubicBezTo>
                  <a:lnTo>
                    <a:pt x="2564" y="0"/>
                  </a:lnTo>
                  <a:close/>
                </a:path>
              </a:pathLst>
            </a:custGeom>
            <a:solidFill>
              <a:srgbClr val="DB60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8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9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0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1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2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4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5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6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7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59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04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2A178F-E19B-4A9E-86BF-C76660BA15E8}" type="datetime1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33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53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5333819" cy="1460182"/>
          </a:xfrm>
        </p:spPr>
        <p:txBody>
          <a:bodyPr anchor="b">
            <a:normAutofit/>
          </a:bodyPr>
          <a:lstStyle>
            <a:lvl1pPr>
              <a:defRPr lang="fr-FR" sz="6000" kern="0" cap="all" baseline="12500" dirty="0">
                <a:solidFill>
                  <a:srgbClr val="36526E"/>
                </a:solidFill>
                <a:latin typeface="Montserrat-Bold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3306894"/>
            <a:ext cx="53338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8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3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4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5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4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8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4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2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9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2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20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20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Shape 378">
              <a:extLst>
                <a:ext uri="{FF2B5EF4-FFF2-40B4-BE49-F238E27FC236}">
                  <a16:creationId xmlns:a16="http://schemas.microsoft.com/office/drawing/2014/main" id="{5CE357DC-086B-48EC-8068-E6836B8F9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6905" y="4423578"/>
              <a:ext cx="248901" cy="22859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9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8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89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8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4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29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58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14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1" t="6410" r="70211" b="28820"/>
          <a:stretch/>
        </p:blipFill>
        <p:spPr>
          <a:xfrm rot="10800000">
            <a:off x="9535886" y="4218408"/>
            <a:ext cx="3096792" cy="309679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72440" y="199663"/>
            <a:ext cx="10515600" cy="566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71041" y="6448425"/>
            <a:ext cx="520959" cy="409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36526E"/>
                </a:solidFill>
              </a:defRPr>
            </a:lvl1pPr>
          </a:lstStyle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0436" y="6550090"/>
            <a:ext cx="1404559" cy="17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692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fr-FR" sz="6000" kern="1200" cap="all" baseline="12500" dirty="0">
          <a:solidFill>
            <a:srgbClr val="17222C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2000" kern="1200" spc="300" dirty="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2857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tabLst>
          <a:tab pos="539750" algn="l"/>
        </a:tabLst>
        <a:defRPr lang="fr-FR" sz="1800" kern="1200" dirty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809625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›"/>
        <a:defRPr lang="fr-FR" sz="1050" kern="1200" dirty="0">
          <a:solidFill>
            <a:srgbClr val="95A5A6"/>
          </a:solidFill>
          <a:latin typeface="Montserrat Ligh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94519" y="3466079"/>
            <a:ext cx="4814633" cy="1991912"/>
          </a:xfrm>
        </p:spPr>
        <p:txBody>
          <a:bodyPr/>
          <a:lstStyle/>
          <a:p>
            <a:r>
              <a:rPr lang="fr-FR" dirty="0"/>
              <a:t>RESTITUTION </a:t>
            </a:r>
            <a:br>
              <a:rPr lang="fr-FR" dirty="0"/>
            </a:br>
            <a:r>
              <a:rPr lang="fr-FR" dirty="0"/>
              <a:t>Digital Corner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99519" y="5627704"/>
            <a:ext cx="4404632" cy="738590"/>
          </a:xfrm>
        </p:spPr>
        <p:txBody>
          <a:bodyPr/>
          <a:lstStyle/>
          <a:p>
            <a:r>
              <a:rPr lang="fr-FR" dirty="0"/>
              <a:t>DIGITAL FACTORY SGMA</a:t>
            </a:r>
          </a:p>
        </p:txBody>
      </p:sp>
    </p:spTree>
    <p:extLst>
      <p:ext uri="{BB962C8B-B14F-4D97-AF65-F5344CB8AC3E}">
        <p14:creationId xmlns:p14="http://schemas.microsoft.com/office/powerpoint/2010/main" val="31834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82F3C48-FDDD-4A21-A78A-3876F6AF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040" y="382421"/>
            <a:ext cx="10479616" cy="561975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>
                <a:solidFill>
                  <a:srgbClr val="CC0000"/>
                </a:solidFill>
              </a:rPr>
              <a:t>LEAN CANVAS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5D57F558-1D8E-4BB1-854E-044ADB6C258E}"/>
              </a:ext>
            </a:extLst>
          </p:cNvPr>
          <p:cNvSpPr/>
          <p:nvPr/>
        </p:nvSpPr>
        <p:spPr>
          <a:xfrm>
            <a:off x="1567962" y="5062016"/>
            <a:ext cx="4398041" cy="1338408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Moyens</a:t>
            </a:r>
            <a:endParaRPr lang="en-US" sz="12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E47513E8-ADBB-4E5B-A82D-5E65DDA5535D}"/>
              </a:ext>
            </a:extLst>
          </p:cNvPr>
          <p:cNvSpPr/>
          <p:nvPr/>
        </p:nvSpPr>
        <p:spPr>
          <a:xfrm>
            <a:off x="5966003" y="5062016"/>
            <a:ext cx="4398041" cy="1338408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Gains</a:t>
            </a:r>
            <a:endParaRPr lang="en-US" sz="12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7C00BABA-1617-4D48-A7D7-A0996E4B279E}"/>
              </a:ext>
            </a:extLst>
          </p:cNvPr>
          <p:cNvSpPr/>
          <p:nvPr/>
        </p:nvSpPr>
        <p:spPr>
          <a:xfrm>
            <a:off x="1567962" y="1086156"/>
            <a:ext cx="1764792" cy="397585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Besoins</a:t>
            </a:r>
            <a:endParaRPr lang="en-US" sz="14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C81A3549-B8C5-41D1-9356-C04531F56990}"/>
              </a:ext>
            </a:extLst>
          </p:cNvPr>
          <p:cNvSpPr/>
          <p:nvPr/>
        </p:nvSpPr>
        <p:spPr>
          <a:xfrm>
            <a:off x="3332754" y="1086156"/>
            <a:ext cx="1764792" cy="1697063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Solutions</a:t>
            </a:r>
            <a:endParaRPr lang="en-US" sz="12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2">
            <a:extLst>
              <a:ext uri="{FF2B5EF4-FFF2-40B4-BE49-F238E27FC236}">
                <a16:creationId xmlns:a16="http://schemas.microsoft.com/office/drawing/2014/main" id="{03B73B11-0530-424D-92F3-75689C770515}"/>
              </a:ext>
            </a:extLst>
          </p:cNvPr>
          <p:cNvSpPr/>
          <p:nvPr/>
        </p:nvSpPr>
        <p:spPr>
          <a:xfrm>
            <a:off x="3332754" y="2783219"/>
            <a:ext cx="1764792" cy="2278796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Critères</a:t>
            </a:r>
            <a:r>
              <a:rPr 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 de </a:t>
            </a:r>
            <a:br>
              <a:rPr 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 err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succès</a:t>
            </a:r>
            <a:endParaRPr lang="en-US" sz="12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20A793C3-33DC-4527-85BC-1BB2A9A64F93}"/>
              </a:ext>
            </a:extLst>
          </p:cNvPr>
          <p:cNvSpPr/>
          <p:nvPr/>
        </p:nvSpPr>
        <p:spPr>
          <a:xfrm>
            <a:off x="5096044" y="1086156"/>
            <a:ext cx="1738416" cy="397585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Proposition de </a:t>
            </a:r>
            <a:r>
              <a:rPr lang="en-US" sz="1400" dirty="0" err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valeur</a:t>
            </a:r>
            <a:endParaRPr lang="en-US" sz="12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71B7D3F7-9817-47E3-8CFE-D85B8A85A4B8}"/>
              </a:ext>
            </a:extLst>
          </p:cNvPr>
          <p:cNvSpPr/>
          <p:nvPr/>
        </p:nvSpPr>
        <p:spPr>
          <a:xfrm>
            <a:off x="6834460" y="1086156"/>
            <a:ext cx="1764792" cy="198792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Avantage</a:t>
            </a:r>
            <a:r>
              <a:rPr 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concurrentiel</a:t>
            </a:r>
            <a:endParaRPr lang="en-US" sz="12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A0A7B5E8-F2E6-4AA3-BE18-CDBAEEEE9E1A}"/>
              </a:ext>
            </a:extLst>
          </p:cNvPr>
          <p:cNvSpPr/>
          <p:nvPr/>
        </p:nvSpPr>
        <p:spPr>
          <a:xfrm>
            <a:off x="6834460" y="3074085"/>
            <a:ext cx="1764792" cy="198792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Canaux</a:t>
            </a:r>
            <a:endParaRPr lang="en-US" sz="12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9FE7CEE5-0C60-4AE8-883D-C80B731C61DA}"/>
              </a:ext>
            </a:extLst>
          </p:cNvPr>
          <p:cNvSpPr/>
          <p:nvPr/>
        </p:nvSpPr>
        <p:spPr>
          <a:xfrm>
            <a:off x="8599252" y="1086156"/>
            <a:ext cx="1764792" cy="397585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Utilisateurs</a:t>
            </a:r>
            <a:endParaRPr lang="en-US" sz="12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C7A39D13-89CF-4E3C-8F27-03C8F9CBA95F}"/>
              </a:ext>
            </a:extLst>
          </p:cNvPr>
          <p:cNvSpPr/>
          <p:nvPr/>
        </p:nvSpPr>
        <p:spPr>
          <a:xfrm>
            <a:off x="1567962" y="1086156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522E46-5E46-46F2-AED8-296180433F04}"/>
              </a:ext>
            </a:extLst>
          </p:cNvPr>
          <p:cNvSpPr/>
          <p:nvPr/>
        </p:nvSpPr>
        <p:spPr>
          <a:xfrm>
            <a:off x="9858229" y="1186962"/>
            <a:ext cx="396698" cy="396698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6C778A-5206-4D02-B2E7-089EA553D6AA}"/>
              </a:ext>
            </a:extLst>
          </p:cNvPr>
          <p:cNvSpPr/>
          <p:nvPr/>
        </p:nvSpPr>
        <p:spPr>
          <a:xfrm>
            <a:off x="2879921" y="1117666"/>
            <a:ext cx="396697" cy="396697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C4BC53-B092-4AFF-8C92-220EB2703B31}"/>
              </a:ext>
            </a:extLst>
          </p:cNvPr>
          <p:cNvSpPr/>
          <p:nvPr/>
        </p:nvSpPr>
        <p:spPr>
          <a:xfrm>
            <a:off x="6425044" y="1117666"/>
            <a:ext cx="369593" cy="36959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08F24C-606B-4482-99F9-407426514154}"/>
              </a:ext>
            </a:extLst>
          </p:cNvPr>
          <p:cNvSpPr/>
          <p:nvPr/>
        </p:nvSpPr>
        <p:spPr>
          <a:xfrm>
            <a:off x="4594871" y="1108011"/>
            <a:ext cx="388902" cy="388902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F14554-EC58-46C3-B0D0-07BBBAF88460}"/>
              </a:ext>
            </a:extLst>
          </p:cNvPr>
          <p:cNvSpPr/>
          <p:nvPr/>
        </p:nvSpPr>
        <p:spPr>
          <a:xfrm>
            <a:off x="9858229" y="5162821"/>
            <a:ext cx="396697" cy="396697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14C646-BF41-424D-8D3B-A7DEB94288CD}"/>
              </a:ext>
            </a:extLst>
          </p:cNvPr>
          <p:cNvSpPr/>
          <p:nvPr/>
        </p:nvSpPr>
        <p:spPr>
          <a:xfrm>
            <a:off x="5425517" y="5162820"/>
            <a:ext cx="396697" cy="396697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808841-4D95-4602-BA94-6B2C542B79E0}"/>
              </a:ext>
            </a:extLst>
          </p:cNvPr>
          <p:cNvSpPr/>
          <p:nvPr/>
        </p:nvSpPr>
        <p:spPr>
          <a:xfrm>
            <a:off x="4665496" y="2898380"/>
            <a:ext cx="396697" cy="396697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B527DF-335B-4C8E-8D12-8D5D327846C1}"/>
              </a:ext>
            </a:extLst>
          </p:cNvPr>
          <p:cNvSpPr/>
          <p:nvPr/>
        </p:nvSpPr>
        <p:spPr>
          <a:xfrm>
            <a:off x="8134854" y="1126593"/>
            <a:ext cx="396697" cy="396697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B52744-B4FC-4194-A085-432A478AECB0}"/>
              </a:ext>
            </a:extLst>
          </p:cNvPr>
          <p:cNvSpPr/>
          <p:nvPr/>
        </p:nvSpPr>
        <p:spPr>
          <a:xfrm>
            <a:off x="8134854" y="3110891"/>
            <a:ext cx="396697" cy="396697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D597E-CF7A-4E83-AB7D-A9252688F6EB}"/>
              </a:ext>
            </a:extLst>
          </p:cNvPr>
          <p:cNvSpPr txBox="1"/>
          <p:nvPr/>
        </p:nvSpPr>
        <p:spPr>
          <a:xfrm>
            <a:off x="1544049" y="1618210"/>
            <a:ext cx="18711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Développer des packs adaptés facilement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Avoir des statistiques (offres, promos etc.)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Gérer les offres promotionnelles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Simplicité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S’occuper pendant les temps d’attente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Meilleur environnement de travail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Outil ouvert et modulable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C6B8D4-6F0B-4D15-A49C-75B152239027}"/>
              </a:ext>
            </a:extLst>
          </p:cNvPr>
          <p:cNvSpPr txBox="1"/>
          <p:nvPr/>
        </p:nvSpPr>
        <p:spPr>
          <a:xfrm>
            <a:off x="8639075" y="1725420"/>
            <a:ext cx="1615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Pôle réseau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Direction Commerciale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Agent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Direction Marketing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Directeur d’agence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A77F8-E193-494F-B127-562DCFC95FF5}"/>
              </a:ext>
            </a:extLst>
          </p:cNvPr>
          <p:cNvSpPr txBox="1"/>
          <p:nvPr/>
        </p:nvSpPr>
        <p:spPr>
          <a:xfrm>
            <a:off x="1689466" y="5344351"/>
            <a:ext cx="2326390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Equipe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Sponsors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Partenaires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Digital &amp; Data 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</a:rPr>
              <a:t>Factories</a:t>
            </a:r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Métiers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6428-12EE-4837-AD2E-405C511728E1}"/>
              </a:ext>
            </a:extLst>
          </p:cNvPr>
          <p:cNvSpPr txBox="1"/>
          <p:nvPr/>
        </p:nvSpPr>
        <p:spPr>
          <a:xfrm>
            <a:off x="5120348" y="1784725"/>
            <a:ext cx="1781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Gain de temps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Plus d’offre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Proactivité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Agilité, souplesse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Meilleure adaptation aux besoins et exigences client</a:t>
            </a:r>
            <a:br>
              <a:rPr lang="fr-FR" sz="1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Reduction des coûts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Meilleure Visibilité</a:t>
            </a:r>
          </a:p>
          <a:p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A120EB-733D-472B-A6F2-A80D20B5C07C}"/>
              </a:ext>
            </a:extLst>
          </p:cNvPr>
          <p:cNvSpPr txBox="1"/>
          <p:nvPr/>
        </p:nvSpPr>
        <p:spPr>
          <a:xfrm>
            <a:off x="6046983" y="5311778"/>
            <a:ext cx="1936013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  Satisfaction client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  Productivité FDV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Image de marque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Temps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Equipement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D742CB-235A-49BC-ACD0-E8D0FCD597ED}"/>
              </a:ext>
            </a:extLst>
          </p:cNvPr>
          <p:cNvSpPr txBox="1"/>
          <p:nvPr/>
        </p:nvSpPr>
        <p:spPr>
          <a:xfrm>
            <a:off x="7697447" y="5301448"/>
            <a:ext cx="2160782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  Pilotage FDV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  Réduction des coûts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  PNB +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Fidélisation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Elargissement de l’offre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4DAD3C-B2FD-42B1-B654-67C9194F97E0}"/>
              </a:ext>
            </a:extLst>
          </p:cNvPr>
          <p:cNvSpPr txBox="1"/>
          <p:nvPr/>
        </p:nvSpPr>
        <p:spPr>
          <a:xfrm>
            <a:off x="6834460" y="1792607"/>
            <a:ext cx="177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Satisfaction client</a:t>
            </a:r>
            <a:br>
              <a:rPr lang="fr-FR" sz="1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Focus client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Moins d’incidents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Compétitivité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Banque innovante et proactive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1E7534-F7E8-4334-9E1D-18F1A0DB6172}"/>
              </a:ext>
            </a:extLst>
          </p:cNvPr>
          <p:cNvSpPr txBox="1"/>
          <p:nvPr/>
        </p:nvSpPr>
        <p:spPr>
          <a:xfrm>
            <a:off x="6845234" y="3684902"/>
            <a:ext cx="1771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Hotline / DPO</a:t>
            </a:r>
            <a:br>
              <a:rPr lang="fr-FR" sz="1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Adresse email générique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Responsive www</a:t>
            </a:r>
          </a:p>
          <a:p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7577A9-2285-49CB-8E20-F69E3174604E}"/>
              </a:ext>
            </a:extLst>
          </p:cNvPr>
          <p:cNvSpPr txBox="1"/>
          <p:nvPr/>
        </p:nvSpPr>
        <p:spPr>
          <a:xfrm>
            <a:off x="3356680" y="3319557"/>
            <a:ext cx="177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TEC &gt; 4</a:t>
            </a:r>
            <a:br>
              <a:rPr lang="fr-FR" sz="1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Pouvoir gérer la double relation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Hausse des ventes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Sortir de nouveaux packs dans des délais réduits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Baisse du nombre de réclamations</a:t>
            </a:r>
          </a:p>
          <a:p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395607-0C06-4084-822A-7D8DAD95CD6C}"/>
              </a:ext>
            </a:extLst>
          </p:cNvPr>
          <p:cNvSpPr txBox="1"/>
          <p:nvPr/>
        </p:nvSpPr>
        <p:spPr>
          <a:xfrm>
            <a:off x="3315768" y="1569974"/>
            <a:ext cx="1771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Tarification flexible</a:t>
            </a:r>
            <a:br>
              <a:rPr lang="fr-FR" sz="1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Choix segment client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Génération de contrat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Matériel adapté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Bornes</a:t>
            </a:r>
          </a:p>
        </p:txBody>
      </p:sp>
    </p:spTree>
    <p:extLst>
      <p:ext uri="{BB962C8B-B14F-4D97-AF65-F5344CB8AC3E}">
        <p14:creationId xmlns:p14="http://schemas.microsoft.com/office/powerpoint/2010/main" val="378528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0040" y="382421"/>
            <a:ext cx="10479616" cy="561975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Fiche persona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752444" y="6396844"/>
            <a:ext cx="315911" cy="315911"/>
          </a:xfrm>
        </p:spPr>
        <p:txBody>
          <a:bodyPr/>
          <a:lstStyle/>
          <a:p>
            <a:pPr>
              <a:defRPr/>
            </a:pPr>
            <a:fld id="{0CF0C1BB-6E00-4BAA-B7F5-AD2746EEB444}" type="slidenum">
              <a:rPr lang="fr-FR" sz="1400" smtClean="0">
                <a:latin typeface="Open Sans" panose="020B0606030504020204"/>
              </a:rPr>
              <a:pPr>
                <a:defRPr/>
              </a:pPr>
              <a:t>3</a:t>
            </a:fld>
            <a:endParaRPr lang="fr-FR" sz="1400" dirty="0">
              <a:latin typeface="Open Sans" panose="020B0606030504020204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01073" y="1159933"/>
            <a:ext cx="2553527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44414" y="1159933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44600" y="3115732"/>
            <a:ext cx="168182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92780" y="3115733"/>
            <a:ext cx="296706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426200" y="3115733"/>
            <a:ext cx="2828214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644230" y="1159933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644230" y="1752500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644230" y="2345067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244600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44414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644230" y="3115732"/>
            <a:ext cx="1363134" cy="356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44987" y="987967"/>
            <a:ext cx="936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Identité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556095" y="975267"/>
            <a:ext cx="1462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Personnalité 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342752" y="2931066"/>
            <a:ext cx="973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Citation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9521901" y="1237191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#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9521901" y="1829758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#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521901" y="2422325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#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259841" y="2939534"/>
            <a:ext cx="11595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472940" y="2939534"/>
            <a:ext cx="10479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Craintes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9680084" y="2939534"/>
            <a:ext cx="11064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Marques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356281" y="4886867"/>
            <a:ext cx="154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Technologies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556095" y="4886867"/>
            <a:ext cx="870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Divers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501072" y="1364635"/>
            <a:ext cx="255352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HANANE, 26 ans, CCP à Casablanca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Célibataire, vit chez ses parents et gagne 9 000 /mois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519801" y="1271460"/>
            <a:ext cx="3730413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Jeune – Dynamique -  Motivée – Ambitieuse – Sérieuse – Curieuse – Souriante – Discrète – Connectée – Responsable (participe aux dépenses de la famille)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9753891" y="1222045"/>
            <a:ext cx="142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Arab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</a:rPr>
              <a:t>Idol</a:t>
            </a:r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753891" y="1814612"/>
            <a:ext cx="153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err="1">
                <a:solidFill>
                  <a:schemeClr val="bg2">
                    <a:lumMod val="50000"/>
                  </a:schemeClr>
                </a:solidFill>
              </a:rPr>
              <a:t>Rotana</a:t>
            </a:r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184220" y="3308866"/>
            <a:ext cx="2978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Se marier et fonder une famille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Voyager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Recherche d’autonomie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Evolution professionnelle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Changer de voiture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6472940" y="3259941"/>
            <a:ext cx="277727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Respect des règles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Sécurité 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Ne pas atteindre ses objectifs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Surendettement / difficulté financière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519802" y="5427133"/>
            <a:ext cx="3730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Ateliers de cuisine – Sorties entre amies – Shopping – Association de bienfaisance – Séries turques – Rêve de participer à Master Chef. 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9753891" y="2405791"/>
            <a:ext cx="1253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err="1">
                <a:solidFill>
                  <a:schemeClr val="bg2">
                    <a:lumMod val="50000"/>
                  </a:schemeClr>
                </a:solidFill>
              </a:rPr>
              <a:t>Choumicha</a:t>
            </a:r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1327902" y="5286007"/>
            <a:ext cx="3578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Whatsapp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– Snapchat - Intranet – E-commerce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9611629" y="3319321"/>
            <a:ext cx="153799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Fiat 500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Samsung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Zara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H&amp;M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Bershka</a:t>
            </a:r>
          </a:p>
          <a:p>
            <a:pPr>
              <a:spcAft>
                <a:spcPts val="600"/>
              </a:spcAft>
            </a:pP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DirectUsine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Hmizates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Diamantine</a:t>
            </a:r>
          </a:p>
        </p:txBody>
      </p:sp>
      <p:pic>
        <p:nvPicPr>
          <p:cNvPr id="55" name="Picture 14" descr="Résultat de recherche d'images pour &quot;instagram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86" y="6073041"/>
            <a:ext cx="327608" cy="3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Résultat de recherche d'images pour &quot;linkedin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35" y="6073313"/>
            <a:ext cx="343875" cy="3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Résultat de recherche d'images pour &quot;facebook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16" y="6081446"/>
            <a:ext cx="327608" cy="3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ésultat de recherche d'images pour &quot;logo twitter noir et blanc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87" y="6069445"/>
            <a:ext cx="351896" cy="35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28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1">
            <a:extLst>
              <a:ext uri="{FF2B5EF4-FFF2-40B4-BE49-F238E27FC236}">
                <a16:creationId xmlns:a16="http://schemas.microsoft.com/office/drawing/2014/main" id="{044F1863-77C4-4767-846B-D3C0E693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040" y="382421"/>
            <a:ext cx="10479616" cy="561975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JOURNEE TYPE</a:t>
            </a:r>
          </a:p>
        </p:txBody>
      </p:sp>
      <p:sp>
        <p:nvSpPr>
          <p:cNvPr id="43" name="ZoneTexte 31">
            <a:extLst>
              <a:ext uri="{FF2B5EF4-FFF2-40B4-BE49-F238E27FC236}">
                <a16:creationId xmlns:a16="http://schemas.microsoft.com/office/drawing/2014/main" id="{7FEB802A-BC34-4B42-9417-DECBA11A4BDF}"/>
              </a:ext>
            </a:extLst>
          </p:cNvPr>
          <p:cNvSpPr txBox="1"/>
          <p:nvPr/>
        </p:nvSpPr>
        <p:spPr>
          <a:xfrm>
            <a:off x="543356" y="944396"/>
            <a:ext cx="11018529" cy="590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bg2">
                    <a:lumMod val="50000"/>
                  </a:schemeClr>
                </a:solidFill>
              </a:rPr>
              <a:t>8h00: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Ouvre l’agence et prend son petit-déjeuner rapporté de chez elle.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bg2">
                    <a:lumMod val="50000"/>
                  </a:schemeClr>
                </a:solidFill>
              </a:rPr>
              <a:t>8h15: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Range son bureau (dépliants, etc.)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bg2">
                    <a:lumMod val="50000"/>
                  </a:schemeClr>
                </a:solidFill>
              </a:rPr>
              <a:t>8h30: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Ouvre sa session Windows et consulte son agenda et sa messagerie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bg2">
                    <a:lumMod val="50000"/>
                  </a:schemeClr>
                </a:solidFill>
              </a:rPr>
              <a:t>9h00: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Elle reçoit son premier client et lui propose un pack: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bg2">
                    <a:lumMod val="50000"/>
                  </a:schemeClr>
                </a:solidFill>
              </a:rPr>
              <a:t>	-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procède à l’ouverture de l’outil CCP / Menu Pack</a:t>
            </a:r>
            <a:br>
              <a:rPr lang="fr-FR" sz="1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1400" b="1" dirty="0">
                <a:solidFill>
                  <a:schemeClr val="bg2">
                    <a:lumMod val="50000"/>
                  </a:schemeClr>
                </a:solidFill>
              </a:rPr>
              <a:t>	-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démarre la saisie et trouve des champs bloquants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bg2">
                    <a:lumMod val="50000"/>
                  </a:schemeClr>
                </a:solidFill>
              </a:rPr>
              <a:t>	-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il quitte le menu pack pour ouvrir et fiabiliser la fiche client (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n°téléphone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bg2">
                    <a:lumMod val="50000"/>
                  </a:schemeClr>
                </a:solidFill>
              </a:rPr>
              <a:t>	-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réouvre le menu pack et recommence la saisie mais rencontre des lenteurs sur Delta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bg2">
                    <a:lumMod val="50000"/>
                  </a:schemeClr>
                </a:solidFill>
              </a:rPr>
              <a:t>	-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elle découvre que l’âge du client ne permet pas la souscription du pack proposé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	- elle lui explique la contrainte et lui propose un autre pack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- le client est dérouté et n’apprécie pas le surcoût du nouveau pack pour la même offre.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- elle réussit difficilement à le convaincre et place le pack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- elle lance l’impression et laisse le client seul dans le bureau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- l’imprimante n’étant pas disponible, elle s’excuse auprès du client et essaie de débloquer la situation. Elle stresse</a:t>
            </a:r>
            <a:endParaRPr lang="fr-FR" sz="14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fr-FR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1">
            <a:extLst>
              <a:ext uri="{FF2B5EF4-FFF2-40B4-BE49-F238E27FC236}">
                <a16:creationId xmlns:a16="http://schemas.microsoft.com/office/drawing/2014/main" id="{044F1863-77C4-4767-846B-D3C0E693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040" y="382421"/>
            <a:ext cx="10479616" cy="561975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JOURNEE TYPE</a:t>
            </a:r>
          </a:p>
        </p:txBody>
      </p:sp>
      <p:sp>
        <p:nvSpPr>
          <p:cNvPr id="43" name="ZoneTexte 31">
            <a:extLst>
              <a:ext uri="{FF2B5EF4-FFF2-40B4-BE49-F238E27FC236}">
                <a16:creationId xmlns:a16="http://schemas.microsoft.com/office/drawing/2014/main" id="{7FEB802A-BC34-4B42-9417-DECBA11A4BDF}"/>
              </a:ext>
            </a:extLst>
          </p:cNvPr>
          <p:cNvSpPr txBox="1"/>
          <p:nvPr/>
        </p:nvSpPr>
        <p:spPr>
          <a:xfrm>
            <a:off x="543356" y="944396"/>
            <a:ext cx="11018529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b="1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1400">
                <a:solidFill>
                  <a:schemeClr val="bg2">
                    <a:lumMod val="50000"/>
                  </a:schemeClr>
                </a:solidFill>
              </a:rPr>
              <a:t>- Elle retourne dans le bureau du DA (qui est en clientèle)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b="1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1400">
                <a:solidFill>
                  <a:schemeClr val="bg2">
                    <a:lumMod val="50000"/>
                  </a:schemeClr>
                </a:solidFill>
              </a:rPr>
              <a:t>- Elle récupère finalement l’impression (7 pages)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b="1">
                <a:solidFill>
                  <a:schemeClr val="bg2">
                    <a:lumMod val="50000"/>
                  </a:schemeClr>
                </a:solidFill>
              </a:rPr>
              <a:t>10h00: </a:t>
            </a:r>
            <a:r>
              <a:rPr lang="fr-FR" sz="1400">
                <a:solidFill>
                  <a:schemeClr val="bg2">
                    <a:lumMod val="50000"/>
                  </a:schemeClr>
                </a:solidFill>
              </a:rPr>
              <a:t>Elle les présente au client pour signature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>
                <a:solidFill>
                  <a:schemeClr val="bg2">
                    <a:lumMod val="50000"/>
                  </a:schemeClr>
                </a:solidFill>
              </a:rPr>
              <a:t>	- Le client souligne qu’il y a beaucoup de feuilles et se perd dans les documents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fr-FR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97246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DIGITAL FACTORY">
      <a:dk1>
        <a:srgbClr val="36526E"/>
      </a:dk1>
      <a:lt1>
        <a:sysClr val="window" lastClr="FFFFFF"/>
      </a:lt1>
      <a:dk2>
        <a:srgbClr val="404040"/>
      </a:dk2>
      <a:lt2>
        <a:srgbClr val="FFFFFF"/>
      </a:lt2>
      <a:accent1>
        <a:srgbClr val="45688B"/>
      </a:accent1>
      <a:accent2>
        <a:srgbClr val="61D1CE"/>
      </a:accent2>
      <a:accent3>
        <a:srgbClr val="E16268"/>
      </a:accent3>
      <a:accent4>
        <a:srgbClr val="527BA4"/>
      </a:accent4>
      <a:accent5>
        <a:srgbClr val="80DAD8"/>
      </a:accent5>
      <a:accent6>
        <a:srgbClr val="E88489"/>
      </a:accent6>
      <a:hlink>
        <a:srgbClr val="2E75B5"/>
      </a:hlink>
      <a:folHlink>
        <a:srgbClr val="6F3B55"/>
      </a:folHlink>
    </a:clrScheme>
    <a:fontScheme name="DIGITAL 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334</Words>
  <Application>Microsoft Office PowerPoint</Application>
  <PresentationFormat>Widescreen</PresentationFormat>
  <Paragraphs>125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Helvetica Light</vt:lpstr>
      <vt:lpstr>Montserrat Light</vt:lpstr>
      <vt:lpstr>Montserrat-Bold</vt:lpstr>
      <vt:lpstr>Open Sans</vt:lpstr>
      <vt:lpstr>1_Thème Office</vt:lpstr>
      <vt:lpstr>Chart</vt:lpstr>
      <vt:lpstr>RESTITUTION  Digital Corner</vt:lpstr>
      <vt:lpstr>LEAN CANVAS</vt:lpstr>
      <vt:lpstr>Fiche persona</vt:lpstr>
      <vt:lpstr>JOURNEE TYPE</vt:lpstr>
      <vt:lpstr>JOURNEE TYPE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Bouzraa Meriem</dc:creator>
  <cp:lastModifiedBy>Jaouad Tamim</cp:lastModifiedBy>
  <cp:revision>92</cp:revision>
  <dcterms:created xsi:type="dcterms:W3CDTF">2018-04-19T09:06:29Z</dcterms:created>
  <dcterms:modified xsi:type="dcterms:W3CDTF">2018-06-14T14:50:31Z</dcterms:modified>
</cp:coreProperties>
</file>