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87" r:id="rId3"/>
    <p:sldId id="257" r:id="rId4"/>
    <p:sldId id="258" r:id="rId5"/>
    <p:sldId id="259" r:id="rId6"/>
    <p:sldId id="273" r:id="rId7"/>
    <p:sldId id="261" r:id="rId8"/>
    <p:sldId id="274" r:id="rId9"/>
    <p:sldId id="263" r:id="rId10"/>
    <p:sldId id="264" r:id="rId11"/>
    <p:sldId id="265" r:id="rId12"/>
    <p:sldId id="277" r:id="rId13"/>
    <p:sldId id="282" r:id="rId14"/>
    <p:sldId id="284" r:id="rId15"/>
    <p:sldId id="285" r:id="rId16"/>
    <p:sldId id="286" r:id="rId17"/>
    <p:sldId id="278" r:id="rId18"/>
    <p:sldId id="267" r:id="rId19"/>
    <p:sldId id="279" r:id="rId20"/>
    <p:sldId id="269" r:id="rId21"/>
    <p:sldId id="280" r:id="rId22"/>
    <p:sldId id="281" r:id="rId23"/>
    <p:sldId id="271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Play" panose="020B0604020202020204" charset="0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7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7925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42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3800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48661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72529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34666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0651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49780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47239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7153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9032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1F5C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" descr="Learn to Change Your World - Osiri University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71638" y="416050"/>
            <a:ext cx="1305780" cy="92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rgbClr val="1F5C9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387927" y="6396593"/>
            <a:ext cx="4045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C7EDFC"/>
                </a:solidFill>
                <a:latin typeface="Arial"/>
                <a:ea typeface="Arial"/>
                <a:cs typeface="Arial"/>
                <a:sym typeface="Arial"/>
              </a:rPr>
              <a:t>Data Science and Analytics (CSIS 503 )</a:t>
            </a:r>
            <a:endParaRPr/>
          </a:p>
        </p:txBody>
      </p:sp>
      <p:sp>
        <p:nvSpPr>
          <p:cNvPr id="15" name="Google Shape;15;p1"/>
          <p:cNvSpPr txBox="1"/>
          <p:nvPr/>
        </p:nvSpPr>
        <p:spPr>
          <a:xfrm>
            <a:off x="8248073" y="6396593"/>
            <a:ext cx="3556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7EDFC"/>
                </a:solidFill>
                <a:latin typeface="Arial"/>
                <a:ea typeface="Arial"/>
                <a:cs typeface="Arial"/>
                <a:sym typeface="Arial"/>
              </a:rPr>
              <a:t>Instructor: </a:t>
            </a:r>
            <a:r>
              <a:rPr lang="en-US" sz="1800">
                <a:solidFill>
                  <a:srgbClr val="C7EDFC"/>
                </a:solidFill>
                <a:latin typeface="Arial"/>
                <a:ea typeface="Arial"/>
                <a:cs typeface="Arial"/>
                <a:sym typeface="Arial"/>
              </a:rPr>
              <a:t>Noble Anumbe, PhD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who.int/nha/databas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bank.worldbank.org/source/health-nutrition-and-population-statistics?spm=a2ty_o01.29997173.0.0.56f65171sgIC6Q" TargetMode="External"/><Relationship Id="rId4" Type="http://schemas.openxmlformats.org/officeDocument/2006/relationships/hyperlink" Target="https://databank.worldbank.org/source/health-nutrition-and-population-statistic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pfondoh@osiriuniversity.org" TargetMode="External"/><Relationship Id="rId3" Type="http://schemas.openxmlformats.org/officeDocument/2006/relationships/hyperlink" Target="mailto:jimoho@osiriuniversity.org" TargetMode="External"/><Relationship Id="rId7" Type="http://schemas.openxmlformats.org/officeDocument/2006/relationships/hyperlink" Target="mailto:dancole@osiriuniversity.or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kinjoku@osiriuniversity.org" TargetMode="External"/><Relationship Id="rId5" Type="http://schemas.openxmlformats.org/officeDocument/2006/relationships/hyperlink" Target="mailto:retedia@osiriuniversity.org" TargetMode="External"/><Relationship Id="rId4" Type="http://schemas.openxmlformats.org/officeDocument/2006/relationships/hyperlink" Target="mailto:tachidewu@osiriuniversity.org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who.int/nha/databas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bank.worldbank.org/source/health-nutrition-and-population-statistic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dirty="0"/>
              <a:t>Capstone Project</a:t>
            </a:r>
            <a:endParaRPr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CSIS 503 Data Science and Analytics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/>
              <a:t>Summer 2025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4"/>
    </mc:Choice>
    <mc:Fallback xmlns="">
      <p:transition spd="slow" advTm="482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916859" y="5427406"/>
            <a:ext cx="10515600" cy="923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/>
              <a:t>Methodology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08C2C69-ACBC-4CB2-A446-B3C264755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206" y="990354"/>
            <a:ext cx="9399181" cy="46474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system-ui"/>
              </a:rPr>
              <a:t>Techniques &amp; 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2C2C36"/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system-ui"/>
              </a:rPr>
              <a:t>EDA Techniques: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Correlation matrices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Scatter plots, bar charts, time trends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Efficiency ranking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system-ui"/>
              </a:rPr>
              <a:t>Tools &amp; Libraries: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Python: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15CED"/>
                </a:solidFill>
                <a:effectLst/>
                <a:latin typeface="SF Mono"/>
              </a:rPr>
              <a:t>pandas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15CED"/>
                </a:solidFill>
                <a:effectLst/>
                <a:latin typeface="SF Mono"/>
              </a:rPr>
              <a:t>numpy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15CED"/>
                </a:solidFill>
                <a:effectLst/>
                <a:latin typeface="SF Mono"/>
              </a:rPr>
              <a:t>scikit-learn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15CED"/>
                </a:solidFill>
                <a:effectLst/>
                <a:latin typeface="SF Mono"/>
              </a:rPr>
              <a:t>matplotlib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15CED"/>
                </a:solidFill>
                <a:effectLst/>
                <a:latin typeface="SF Mono"/>
              </a:rPr>
              <a:t>seaborn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C2C36"/>
              </a:solidFill>
              <a:effectLst/>
              <a:latin typeface="system-ui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 Notebook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system-ui"/>
              </a:rPr>
              <a:t>Why These Methods?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Regression isolates spending impacts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Efficiency scoring identifies high-performing systems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system-ui"/>
              </a:rPr>
              <a:t>Weighted Mean 66POP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 ensures robust regional summaries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C2C36"/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system-ui"/>
              </a:rPr>
              <a:t>Aggregation Rule: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	"Aggregates are calculated as weighted averages of available data. No aggregate is shown if countries	 with missing data represent more than one third of the total population of </a:t>
            </a:r>
            <a:r>
              <a:rPr lang="en-US" altLang="en-US" sz="1600" i="1" dirty="0">
                <a:solidFill>
                  <a:srgbClr val="2C2C36"/>
                </a:solidFill>
                <a:latin typeface="system-ui"/>
              </a:rPr>
              <a:t>the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 custom group."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	—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Weighted Mean 66POP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, per World Bank methodology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2C2C36"/>
              </a:solidFill>
              <a:effectLst/>
              <a:latin typeface="system-u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2FBF6B-45E6-4BD7-B55B-2357EDC47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599"/>
    </mc:Choice>
    <mc:Fallback xmlns="">
      <p:transition spd="slow" advTm="4159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725755" y="5453366"/>
            <a:ext cx="7356653" cy="752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dirty="0"/>
              <a:t>Key Findings &amp; Results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7C980-6F79-4A10-8944-851C0B44C77A}"/>
              </a:ext>
            </a:extLst>
          </p:cNvPr>
          <p:cNvSpPr txBox="1"/>
          <p:nvPr/>
        </p:nvSpPr>
        <p:spPr>
          <a:xfrm>
            <a:off x="1800385" y="1611222"/>
            <a:ext cx="9425685" cy="3030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system-ui"/>
              </a:rPr>
              <a:t>Key Insights at a Glance</a:t>
            </a:r>
          </a:p>
          <a:p>
            <a:pPr algn="l"/>
            <a:endParaRPr lang="en-US" sz="2000" b="1" i="0" dirty="0">
              <a:solidFill>
                <a:srgbClr val="2C2C36"/>
              </a:solidFill>
              <a:effectLst/>
              <a:latin typeface="system-ui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The model explains </a:t>
            </a:r>
            <a:r>
              <a:rPr lang="en-US" sz="2000" b="0" i="0" dirty="0">
                <a:solidFill>
                  <a:srgbClr val="111827"/>
                </a:solidFill>
                <a:effectLst/>
                <a:latin typeface="system-ui"/>
              </a:rPr>
              <a:t>24.3%</a:t>
            </a: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 of variation in life expectancy (R² = 0.243).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827"/>
                </a:solidFill>
                <a:effectLst/>
                <a:latin typeface="system-ui"/>
              </a:rPr>
              <a:t>Algeria and Cabo Verde</a:t>
            </a: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 are the most efficient health systems.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827"/>
                </a:solidFill>
                <a:effectLst/>
                <a:latin typeface="system-ui"/>
              </a:rPr>
              <a:t>Southern Africa</a:t>
            </a: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 spends the most but has lower life expectancy than East Africa.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827"/>
                </a:solidFill>
                <a:effectLst/>
                <a:latin typeface="system-ui"/>
              </a:rPr>
              <a:t>DPT Immunization</a:t>
            </a: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 is the strongest positive predictor of longevity.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Government spending shows a </a:t>
            </a:r>
            <a:r>
              <a:rPr lang="en-US" sz="2000" b="0" i="0" dirty="0">
                <a:solidFill>
                  <a:srgbClr val="111827"/>
                </a:solidFill>
                <a:effectLst/>
                <a:latin typeface="system-ui"/>
              </a:rPr>
              <a:t>negative coefficient</a:t>
            </a: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 — likely due to reverse causality.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7"/>
    </mc:Choice>
    <mc:Fallback xmlns="">
      <p:transition spd="slow" advTm="226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0" y="356935"/>
            <a:ext cx="10515600" cy="923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 dirty="0"/>
              <a:t>Summary of Findings &amp; Results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06702-DDC1-447C-909A-23911B54A45B}"/>
              </a:ext>
            </a:extLst>
          </p:cNvPr>
          <p:cNvSpPr txBox="1"/>
          <p:nvPr/>
        </p:nvSpPr>
        <p:spPr>
          <a:xfrm>
            <a:off x="2169273" y="1229043"/>
            <a:ext cx="60977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>
                <a:solidFill>
                  <a:srgbClr val="2C2C36"/>
                </a:solidFill>
                <a:effectLst/>
                <a:latin typeface="system-ui"/>
              </a:rPr>
              <a:t>Major Trends &amp; Visuals</a:t>
            </a:r>
            <a:br>
              <a:rPr lang="en-US" sz="1800" b="0" i="0" dirty="0">
                <a:solidFill>
                  <a:srgbClr val="2C2C36"/>
                </a:solidFill>
                <a:effectLst/>
                <a:latin typeface="system-ui"/>
              </a:rPr>
            </a:br>
            <a:endParaRPr lang="en-US" sz="100" b="1" i="0" dirty="0">
              <a:solidFill>
                <a:srgbClr val="2C2C36"/>
              </a:solidFill>
              <a:effectLst/>
              <a:latin typeface="system-ui"/>
            </a:endParaRPr>
          </a:p>
          <a:p>
            <a:pPr algn="l"/>
            <a:r>
              <a:rPr lang="en-US" sz="1800" b="1" i="0" dirty="0">
                <a:solidFill>
                  <a:srgbClr val="2C2C36"/>
                </a:solidFill>
                <a:effectLst/>
                <a:latin typeface="system-ui"/>
              </a:rPr>
              <a:t>📊 </a:t>
            </a:r>
            <a:r>
              <a:rPr lang="en-US" sz="1800" b="0" i="0" dirty="0">
                <a:solidFill>
                  <a:srgbClr val="2C2C36"/>
                </a:solidFill>
                <a:effectLst/>
                <a:latin typeface="system-ui"/>
              </a:rPr>
              <a:t>Top 10 Most Efficient Health Systems</a:t>
            </a:r>
            <a:endParaRPr lang="en-US" sz="1800" b="1" i="0" dirty="0">
              <a:solidFill>
                <a:srgbClr val="2C2C36"/>
              </a:solidFill>
              <a:effectLst/>
              <a:latin typeface="system-ui"/>
            </a:endParaRPr>
          </a:p>
          <a:p>
            <a:pPr algn="l"/>
            <a:r>
              <a:rPr lang="en-US" sz="1800" b="0" i="1" dirty="0">
                <a:solidFill>
                  <a:srgbClr val="2C2C36"/>
                </a:solidFill>
                <a:effectLst/>
                <a:latin typeface="system-ui"/>
              </a:rPr>
              <a:t>(Efficiency Score = Actual − Predicted Life Expectancy)</a:t>
            </a:r>
            <a:endParaRPr lang="en-US" sz="1800" b="0" i="0" dirty="0">
              <a:solidFill>
                <a:srgbClr val="2C2C36"/>
              </a:solidFill>
              <a:effectLst/>
              <a:latin typeface="system-u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96991D-91AE-49E7-AC22-3C2382E5B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8361415"/>
              </p:ext>
            </p:extLst>
          </p:nvPr>
        </p:nvGraphicFramePr>
        <p:xfrm>
          <a:off x="2246115" y="2688940"/>
          <a:ext cx="4863602" cy="2850593"/>
        </p:xfrm>
        <a:graphic>
          <a:graphicData uri="http://schemas.openxmlformats.org/drawingml/2006/table">
            <a:tbl>
              <a:tblPr/>
              <a:tblGrid>
                <a:gridCol w="976790">
                  <a:extLst>
                    <a:ext uri="{9D8B030D-6E8A-4147-A177-3AD203B41FA5}">
                      <a16:colId xmlns:a16="http://schemas.microsoft.com/office/drawing/2014/main" val="2041820447"/>
                    </a:ext>
                  </a:extLst>
                </a:gridCol>
                <a:gridCol w="2360577">
                  <a:extLst>
                    <a:ext uri="{9D8B030D-6E8A-4147-A177-3AD203B41FA5}">
                      <a16:colId xmlns:a16="http://schemas.microsoft.com/office/drawing/2014/main" val="3595612214"/>
                    </a:ext>
                  </a:extLst>
                </a:gridCol>
                <a:gridCol w="1526235">
                  <a:extLst>
                    <a:ext uri="{9D8B030D-6E8A-4147-A177-3AD203B41FA5}">
                      <a16:colId xmlns:a16="http://schemas.microsoft.com/office/drawing/2014/main" val="4059078692"/>
                    </a:ext>
                  </a:extLst>
                </a:gridCol>
              </a:tblGrid>
              <a:tr h="6062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Efficiency Score</a:t>
                      </a:r>
                      <a:b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(Years)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826942"/>
                  </a:ext>
                </a:extLst>
              </a:tr>
              <a:tr h="224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Algeria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+11.31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4338648"/>
                  </a:ext>
                </a:extLst>
              </a:tr>
              <a:tr h="224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Cabo Verde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+10.36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5397467"/>
                  </a:ext>
                </a:extLst>
              </a:tr>
              <a:tr h="224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Mauritania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+6.33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360802"/>
                  </a:ext>
                </a:extLst>
              </a:tr>
              <a:tr h="224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Ethiopia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+6.32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352819"/>
                  </a:ext>
                </a:extLst>
              </a:tr>
              <a:tr h="224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Madagascar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+5.99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681344"/>
                  </a:ext>
                </a:extLst>
              </a:tr>
              <a:tr h="224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Gabon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+5.44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962898"/>
                  </a:ext>
                </a:extLst>
              </a:tr>
              <a:tr h="224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+3.84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179181"/>
                  </a:ext>
                </a:extLst>
              </a:tr>
              <a:tr h="224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Mauritius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+3.64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045744"/>
                  </a:ext>
                </a:extLst>
              </a:tr>
              <a:tr h="224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Tome and Principe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+3.39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579708"/>
                  </a:ext>
                </a:extLst>
              </a:tr>
              <a:tr h="2244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Senegal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+3.11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0303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516A691-946A-46BB-BECD-38EBD06F42B5}"/>
              </a:ext>
            </a:extLst>
          </p:cNvPr>
          <p:cNvSpPr txBox="1"/>
          <p:nvPr/>
        </p:nvSpPr>
        <p:spPr>
          <a:xfrm>
            <a:off x="2155005" y="5698141"/>
            <a:ext cx="6097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📈 </a:t>
            </a:r>
            <a:r>
              <a:rPr lang="en-US" b="0" i="1" dirty="0">
                <a:solidFill>
                  <a:schemeClr val="tx1"/>
                </a:solidFill>
                <a:effectLst/>
                <a:latin typeface="system-ui"/>
              </a:rPr>
              <a:t>Algeria achieves over 11 years more than predicted by its spending.</a:t>
            </a:r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765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321"/>
    </mc:Choice>
    <mc:Fallback xmlns="">
      <p:transition spd="slow" advTm="2632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2039170" y="418810"/>
            <a:ext cx="7099222" cy="6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3600" b="1" dirty="0"/>
              <a:t>Summary of Findings &amp; Results</a:t>
            </a:r>
            <a:endParaRPr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06702-DDC1-447C-909A-23911B54A45B}"/>
              </a:ext>
            </a:extLst>
          </p:cNvPr>
          <p:cNvSpPr txBox="1"/>
          <p:nvPr/>
        </p:nvSpPr>
        <p:spPr>
          <a:xfrm>
            <a:off x="2039170" y="1189761"/>
            <a:ext cx="6097772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00" b="1" i="0" dirty="0">
              <a:solidFill>
                <a:srgbClr val="2C2C36"/>
              </a:solidFill>
              <a:effectLst/>
              <a:latin typeface="system-ui"/>
            </a:endParaRPr>
          </a:p>
          <a:p>
            <a:pPr algn="l"/>
            <a:r>
              <a:rPr lang="en-US" sz="1800" b="1" i="0" dirty="0">
                <a:solidFill>
                  <a:srgbClr val="2C2C36"/>
                </a:solidFill>
                <a:effectLst/>
                <a:latin typeface="system-ui"/>
              </a:rPr>
              <a:t>📊 </a:t>
            </a:r>
            <a:r>
              <a:rPr lang="en-US" sz="1800" b="0" i="0" dirty="0">
                <a:solidFill>
                  <a:srgbClr val="2C2C36"/>
                </a:solidFill>
                <a:effectLst/>
                <a:latin typeface="system-ui"/>
              </a:rPr>
              <a:t>Top 10 Most Efficient Health Systems</a:t>
            </a:r>
            <a:endParaRPr lang="en-US" sz="1800" b="1" i="0" dirty="0">
              <a:solidFill>
                <a:srgbClr val="2C2C36"/>
              </a:solidFill>
              <a:effectLst/>
              <a:latin typeface="system-ui"/>
            </a:endParaRPr>
          </a:p>
          <a:p>
            <a:pPr algn="l"/>
            <a:r>
              <a:rPr lang="en-US" sz="1800" b="0" i="1" dirty="0">
                <a:solidFill>
                  <a:srgbClr val="2C2C36"/>
                </a:solidFill>
                <a:effectLst/>
                <a:latin typeface="system-ui"/>
              </a:rPr>
              <a:t>(Efficiency Score = Actual − Predicted Life Expectancy)</a:t>
            </a:r>
            <a:endParaRPr lang="en-US" sz="1800" b="0" i="0" dirty="0">
              <a:solidFill>
                <a:srgbClr val="2C2C36"/>
              </a:solidFill>
              <a:effectLst/>
              <a:latin typeface="system-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6A691-946A-46BB-BECD-38EBD06F42B5}"/>
              </a:ext>
            </a:extLst>
          </p:cNvPr>
          <p:cNvSpPr txBox="1"/>
          <p:nvPr/>
        </p:nvSpPr>
        <p:spPr>
          <a:xfrm>
            <a:off x="2144372" y="5857722"/>
            <a:ext cx="6097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📈 </a:t>
            </a:r>
            <a:r>
              <a:rPr lang="en-US" b="0" i="1" dirty="0">
                <a:solidFill>
                  <a:schemeClr val="tx1"/>
                </a:solidFill>
                <a:effectLst/>
                <a:latin typeface="system-ui"/>
              </a:rPr>
              <a:t>Algeria achieves over 11 years more than predicted by its spending.</a:t>
            </a:r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0B0F4-FCB4-43EF-8D1A-79F4C1CF0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0" y="1960712"/>
            <a:ext cx="9144019" cy="383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24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51"/>
    </mc:Choice>
    <mc:Fallback xmlns="">
      <p:transition spd="slow" advTm="1015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2039170" y="418810"/>
            <a:ext cx="7099222" cy="6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3600" b="1" dirty="0"/>
              <a:t>Summary of Findings &amp; Results</a:t>
            </a:r>
            <a:endParaRPr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06702-DDC1-447C-909A-23911B54A45B}"/>
              </a:ext>
            </a:extLst>
          </p:cNvPr>
          <p:cNvSpPr txBox="1"/>
          <p:nvPr/>
        </p:nvSpPr>
        <p:spPr>
          <a:xfrm>
            <a:off x="2039170" y="1189761"/>
            <a:ext cx="60977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00" b="1" i="0" dirty="0">
              <a:solidFill>
                <a:srgbClr val="2C2C36"/>
              </a:solidFill>
              <a:effectLst/>
              <a:latin typeface="system-ui"/>
            </a:endParaRPr>
          </a:p>
          <a:p>
            <a:pPr algn="l"/>
            <a:r>
              <a:rPr lang="en-US" sz="1800" b="1" i="0" dirty="0">
                <a:solidFill>
                  <a:srgbClr val="2C2C36"/>
                </a:solidFill>
                <a:effectLst/>
                <a:latin typeface="system-ui"/>
              </a:rPr>
              <a:t>📊 Government Health Spending Vs Life Expectancy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6A691-946A-46BB-BECD-38EBD06F42B5}"/>
              </a:ext>
            </a:extLst>
          </p:cNvPr>
          <p:cNvSpPr txBox="1"/>
          <p:nvPr/>
        </p:nvSpPr>
        <p:spPr>
          <a:xfrm>
            <a:off x="2144372" y="5857722"/>
            <a:ext cx="6097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📈 </a:t>
            </a:r>
            <a:r>
              <a:rPr lang="en-US" b="0" i="1" dirty="0">
                <a:solidFill>
                  <a:schemeClr val="tx1"/>
                </a:solidFill>
                <a:effectLst/>
                <a:latin typeface="system-ui"/>
              </a:rPr>
              <a:t>Algeria achieves over 11 years more than predicted by its spending.</a:t>
            </a:r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EBBA7C-9FB5-4157-A3FF-D303FD7B2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0" y="1683714"/>
            <a:ext cx="9144019" cy="44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7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000"/>
    </mc:Choice>
    <mc:Fallback xmlns="">
      <p:transition spd="slow" advTm="24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2039170" y="418810"/>
            <a:ext cx="7099222" cy="6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sz="3600" b="1" dirty="0"/>
              <a:t>Summary of Findings &amp; Results</a:t>
            </a:r>
            <a:endParaRPr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06702-DDC1-447C-909A-23911B54A45B}"/>
              </a:ext>
            </a:extLst>
          </p:cNvPr>
          <p:cNvSpPr txBox="1"/>
          <p:nvPr/>
        </p:nvSpPr>
        <p:spPr>
          <a:xfrm>
            <a:off x="2620195" y="948553"/>
            <a:ext cx="6097772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00" b="1" i="0" dirty="0">
              <a:solidFill>
                <a:srgbClr val="2C2C36"/>
              </a:solidFill>
              <a:effectLst/>
              <a:latin typeface="system-ui"/>
            </a:endParaRPr>
          </a:p>
          <a:p>
            <a:pPr algn="l"/>
            <a:r>
              <a:rPr lang="en-US" sz="1800" b="1" i="0" dirty="0">
                <a:solidFill>
                  <a:srgbClr val="2C2C36"/>
                </a:solidFill>
                <a:effectLst/>
                <a:latin typeface="system-ui"/>
              </a:rPr>
              <a:t>📊 Out-of-Pocket Spending vs Infant Mortality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16A691-946A-46BB-BECD-38EBD06F42B5}"/>
              </a:ext>
            </a:extLst>
          </p:cNvPr>
          <p:cNvSpPr txBox="1"/>
          <p:nvPr/>
        </p:nvSpPr>
        <p:spPr>
          <a:xfrm>
            <a:off x="2144372" y="5857722"/>
            <a:ext cx="6097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📈 </a:t>
            </a:r>
            <a:r>
              <a:rPr lang="en-US" b="0" i="1" dirty="0">
                <a:solidFill>
                  <a:schemeClr val="tx1"/>
                </a:solidFill>
                <a:effectLst/>
                <a:latin typeface="system-ui"/>
              </a:rPr>
              <a:t>Algeria achieves over 11 years more than predicted by its spending.</a:t>
            </a:r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DF4CD7-85A1-4CDE-B60C-935448FA2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0" y="1333274"/>
            <a:ext cx="9144019" cy="483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30"/>
    </mc:Choice>
    <mc:Fallback xmlns="">
      <p:transition spd="slow" advTm="1913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288B85-3541-4E3B-A596-CDE842876B0B}"/>
              </a:ext>
            </a:extLst>
          </p:cNvPr>
          <p:cNvSpPr txBox="1"/>
          <p:nvPr/>
        </p:nvSpPr>
        <p:spPr>
          <a:xfrm>
            <a:off x="2327846" y="1008805"/>
            <a:ext cx="6097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C2C36"/>
                </a:solidFill>
                <a:effectLst/>
                <a:latin typeface="system-ui"/>
              </a:rPr>
              <a:t>📊  Average Health Spending in Africa Over Time</a:t>
            </a:r>
          </a:p>
        </p:txBody>
      </p:sp>
      <p:sp>
        <p:nvSpPr>
          <p:cNvPr id="10" name="Google Shape;150;p23">
            <a:extLst>
              <a:ext uri="{FF2B5EF4-FFF2-40B4-BE49-F238E27FC236}">
                <a16:creationId xmlns:a16="http://schemas.microsoft.com/office/drawing/2014/main" id="{E1FD2B74-B182-420B-9686-38A2D098B3DE}"/>
              </a:ext>
            </a:extLst>
          </p:cNvPr>
          <p:cNvSpPr txBox="1">
            <a:spLocks/>
          </p:cNvSpPr>
          <p:nvPr/>
        </p:nvSpPr>
        <p:spPr>
          <a:xfrm>
            <a:off x="2039170" y="418810"/>
            <a:ext cx="7099222" cy="6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4400"/>
            </a:pPr>
            <a:r>
              <a:rPr lang="en-US" sz="3600" b="1"/>
              <a:t>Summary of Findings &amp; Results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D3580-CFC5-4FF0-8F2D-09C0C6245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9" y="1542235"/>
            <a:ext cx="10601336" cy="442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8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366"/>
    </mc:Choice>
    <mc:Fallback xmlns="">
      <p:transition spd="slow" advTm="7836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866049-C7EB-4D7F-93DF-408E49BED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626474"/>
              </p:ext>
            </p:extLst>
          </p:nvPr>
        </p:nvGraphicFramePr>
        <p:xfrm>
          <a:off x="2514563" y="1898373"/>
          <a:ext cx="5661099" cy="1974985"/>
        </p:xfrm>
        <a:graphic>
          <a:graphicData uri="http://schemas.openxmlformats.org/drawingml/2006/table">
            <a:tbl>
              <a:tblPr/>
              <a:tblGrid>
                <a:gridCol w="1875562">
                  <a:extLst>
                    <a:ext uri="{9D8B030D-6E8A-4147-A177-3AD203B41FA5}">
                      <a16:colId xmlns:a16="http://schemas.microsoft.com/office/drawing/2014/main" val="3262810662"/>
                    </a:ext>
                  </a:extLst>
                </a:gridCol>
                <a:gridCol w="2168080">
                  <a:extLst>
                    <a:ext uri="{9D8B030D-6E8A-4147-A177-3AD203B41FA5}">
                      <a16:colId xmlns:a16="http://schemas.microsoft.com/office/drawing/2014/main" val="1411170538"/>
                    </a:ext>
                  </a:extLst>
                </a:gridCol>
                <a:gridCol w="1617457">
                  <a:extLst>
                    <a:ext uri="{9D8B030D-6E8A-4147-A177-3AD203B41FA5}">
                      <a16:colId xmlns:a16="http://schemas.microsoft.com/office/drawing/2014/main" val="3981304083"/>
                    </a:ext>
                  </a:extLst>
                </a:gridCol>
              </a:tblGrid>
              <a:tr h="31389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Life Expectancy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CHE (% GDP)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330928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North Africa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73.3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662889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Southern Africa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64.7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73121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East Africa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64.8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03354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West Africa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55.4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106368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Central Africa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62.1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4.20%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77567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4652AC6-5498-4B82-97F1-3287CA9615D4}"/>
              </a:ext>
            </a:extLst>
          </p:cNvPr>
          <p:cNvSpPr txBox="1"/>
          <p:nvPr/>
        </p:nvSpPr>
        <p:spPr>
          <a:xfrm>
            <a:off x="2337371" y="3947624"/>
            <a:ext cx="65883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📉 </a:t>
            </a:r>
            <a:r>
              <a:rPr lang="en-US" b="0" i="1" dirty="0">
                <a:solidFill>
                  <a:schemeClr val="tx1"/>
                </a:solidFill>
                <a:effectLst/>
                <a:latin typeface="system-ui"/>
              </a:rPr>
              <a:t>Southern Africa spends the most but underperforms — likely due to HIV and inequality.</a:t>
            </a:r>
            <a:r>
              <a:rPr lang="en-US" b="0" i="0" dirty="0">
                <a:solidFill>
                  <a:schemeClr val="tx1"/>
                </a:solidFill>
                <a:effectLst/>
                <a:latin typeface="system-ui"/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288B85-3541-4E3B-A596-CDE842876B0B}"/>
              </a:ext>
            </a:extLst>
          </p:cNvPr>
          <p:cNvSpPr txBox="1"/>
          <p:nvPr/>
        </p:nvSpPr>
        <p:spPr>
          <a:xfrm>
            <a:off x="2337371" y="1342180"/>
            <a:ext cx="60977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C2C36"/>
                </a:solidFill>
                <a:effectLst/>
                <a:latin typeface="system-ui"/>
              </a:rPr>
              <a:t>📊 </a:t>
            </a: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Regional Trends (2020, Weighted Mean 66POP)</a:t>
            </a:r>
            <a:endParaRPr lang="en-US" sz="2000" b="1" i="0" dirty="0">
              <a:solidFill>
                <a:srgbClr val="2C2C36"/>
              </a:solidFill>
              <a:effectLst/>
              <a:latin typeface="system-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BDC48-95D4-4656-BFE6-FB2A15EBDE49}"/>
              </a:ext>
            </a:extLst>
          </p:cNvPr>
          <p:cNvSpPr txBox="1"/>
          <p:nvPr/>
        </p:nvSpPr>
        <p:spPr>
          <a:xfrm>
            <a:off x="2434975" y="4595359"/>
            <a:ext cx="326461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system-ui"/>
              </a:rPr>
              <a:t>Model Performance: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C2C36"/>
                </a:solidFill>
                <a:effectLst/>
                <a:latin typeface="system-ui"/>
              </a:rPr>
              <a:t>R² = 0.243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2C2C36"/>
                </a:solidFill>
                <a:effectLst/>
                <a:latin typeface="system-ui"/>
              </a:rPr>
              <a:t>RMSE = 5.57 years</a:t>
            </a:r>
          </a:p>
        </p:txBody>
      </p:sp>
      <p:sp>
        <p:nvSpPr>
          <p:cNvPr id="10" name="Google Shape;150;p23">
            <a:extLst>
              <a:ext uri="{FF2B5EF4-FFF2-40B4-BE49-F238E27FC236}">
                <a16:creationId xmlns:a16="http://schemas.microsoft.com/office/drawing/2014/main" id="{E1FD2B74-B182-420B-9686-38A2D098B3DE}"/>
              </a:ext>
            </a:extLst>
          </p:cNvPr>
          <p:cNvSpPr txBox="1">
            <a:spLocks/>
          </p:cNvSpPr>
          <p:nvPr/>
        </p:nvSpPr>
        <p:spPr>
          <a:xfrm>
            <a:off x="2039170" y="418810"/>
            <a:ext cx="7099222" cy="6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SzPts val="4400"/>
            </a:pPr>
            <a:r>
              <a:rPr lang="en-US" sz="3600" b="1"/>
              <a:t>Summary of Findings &amp; Results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1855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27"/>
    </mc:Choice>
    <mc:Fallback xmlns="">
      <p:transition spd="slow" advTm="2672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1283913" y="1134385"/>
            <a:ext cx="10515600" cy="684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dirty="0"/>
              <a:t>Insights &amp; Recommendations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A8497-2F64-4A19-B8F5-0D171E0E65CA}"/>
              </a:ext>
            </a:extLst>
          </p:cNvPr>
          <p:cNvSpPr txBox="1"/>
          <p:nvPr/>
        </p:nvSpPr>
        <p:spPr>
          <a:xfrm>
            <a:off x="1283911" y="1818525"/>
            <a:ext cx="934984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chemeClr val="bg2">
                    <a:lumMod val="90000"/>
                    <a:lumOff val="10000"/>
                  </a:schemeClr>
                </a:solidFill>
                <a:effectLst/>
                <a:latin typeface="system-ui"/>
              </a:rPr>
              <a:t>Summary of Insights</a:t>
            </a:r>
          </a:p>
          <a:p>
            <a:pPr algn="l"/>
            <a:endParaRPr lang="en-US" sz="2000" b="1" i="0" dirty="0">
              <a:solidFill>
                <a:schemeClr val="bg2">
                  <a:lumMod val="90000"/>
                  <a:lumOff val="10000"/>
                </a:schemeClr>
              </a:solidFill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11827"/>
                </a:solidFill>
                <a:effectLst/>
                <a:latin typeface="system-ui"/>
              </a:rPr>
              <a:t>Efficiency &gt; Spending</a:t>
            </a: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: Algeria and Cabo Verde prove that </a:t>
            </a:r>
            <a:r>
              <a:rPr lang="en-US" sz="2000" b="0" i="0" dirty="0">
                <a:solidFill>
                  <a:srgbClr val="111827"/>
                </a:solidFill>
                <a:effectLst/>
                <a:latin typeface="system-ui"/>
              </a:rPr>
              <a:t>smart investment beats high spending</a:t>
            </a: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11827"/>
                </a:solidFill>
                <a:effectLst/>
                <a:latin typeface="system-ui"/>
              </a:rPr>
              <a:t>Prevention Works</a:t>
            </a:r>
            <a:r>
              <a:rPr lang="en-US" sz="2000" b="1" i="1" dirty="0">
                <a:solidFill>
                  <a:srgbClr val="2C2C36"/>
                </a:solidFill>
                <a:effectLst/>
                <a:latin typeface="system-ui"/>
              </a:rPr>
              <a:t>: </a:t>
            </a: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DPT Immunization has the strongest positive effect (+0.225 years per 1% increase).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11827"/>
                </a:solidFill>
                <a:effectLst/>
                <a:latin typeface="system-ui"/>
              </a:rPr>
              <a:t>High OOP Harms Equity</a:t>
            </a: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: Out-of-pocket spending reduces access and financial protection.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11827"/>
                </a:solidFill>
                <a:effectLst/>
                <a:latin typeface="system-ui"/>
              </a:rPr>
              <a:t>Reverse Causality</a:t>
            </a: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: High government spending correlates with lower life expectancy — likely because sick populations require more spending.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1" i="1" dirty="0">
                <a:solidFill>
                  <a:srgbClr val="111827"/>
                </a:solidFill>
                <a:effectLst/>
                <a:latin typeface="system-ui"/>
              </a:rPr>
              <a:t>Southern Africa Paradox</a:t>
            </a: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: High spending ≠ high outcomes — structural challenges reduce impact.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331"/>
    </mc:Choice>
    <mc:Fallback xmlns="">
      <p:transition spd="slow" advTm="7133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1766799" y="908353"/>
            <a:ext cx="10515600" cy="684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sz="4400" dirty="0"/>
              <a:t>Insights &amp; Recommendations</a:t>
            </a:r>
            <a:endParaRPr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A8497-2F64-4A19-B8F5-0D171E0E65CA}"/>
              </a:ext>
            </a:extLst>
          </p:cNvPr>
          <p:cNvSpPr txBox="1"/>
          <p:nvPr/>
        </p:nvSpPr>
        <p:spPr>
          <a:xfrm>
            <a:off x="1766798" y="1705509"/>
            <a:ext cx="956559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system-ui"/>
              </a:rPr>
              <a:t>Policy Actions</a:t>
            </a:r>
            <a:endParaRPr lang="en-US" sz="2000" b="1" i="0" dirty="0">
              <a:solidFill>
                <a:schemeClr val="bg2">
                  <a:lumMod val="90000"/>
                  <a:lumOff val="10000"/>
                </a:schemeClr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2C2C36"/>
              </a:solidFill>
              <a:effectLst/>
              <a:latin typeface="system-ui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system-ui"/>
              </a:rPr>
              <a:t>Learn from High-Efficiency Countries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Scale models like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system-ui"/>
              </a:rPr>
              <a:t>Algeria’s universal coverage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system-ui"/>
              </a:rPr>
              <a:t>Cabo Verde’s primary care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system-ui"/>
              </a:rPr>
              <a:t>Invest in Prevention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Expand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system-ui"/>
              </a:rPr>
              <a:t>immunization, maternal care, and disease surveillance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system-ui"/>
              </a:rPr>
              <a:t>Reduce Out-of-Pocket Payments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Move toward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system-ui"/>
              </a:rPr>
              <a:t>universal health coverage (UHC)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 to protect households.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system-ui"/>
              </a:rPr>
              <a:t>Improve Data Quality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Strengthen national health accounts for better monitoring.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system-ui"/>
              </a:rPr>
              <a:t>Use Weighted Mean 66POP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For all regional reporting — ensures robustness and transparency.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640A3-2128-4A5F-8C77-53BF3E2B459B}"/>
              </a:ext>
            </a:extLst>
          </p:cNvPr>
          <p:cNvSpPr txBox="1"/>
          <p:nvPr/>
        </p:nvSpPr>
        <p:spPr>
          <a:xfrm>
            <a:off x="1766798" y="5549537"/>
            <a:ext cx="81272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C00000"/>
                </a:solidFill>
                <a:effectLst/>
                <a:latin typeface="system-ui"/>
              </a:rPr>
              <a:t>💡 These actions can help countries get more health per dollar!. 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43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24"/>
    </mc:Choice>
    <mc:Fallback xmlns="">
      <p:transition spd="slow" advTm="7152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163333" y="1251254"/>
            <a:ext cx="10180941" cy="3196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sz="6700" dirty="0"/>
              <a:t>Capstone Project</a:t>
            </a:r>
            <a:br>
              <a:rPr lang="en-US" dirty="0"/>
            </a:br>
            <a:br>
              <a:rPr lang="en-US" dirty="0"/>
            </a:br>
            <a:r>
              <a:rPr lang="en-US" sz="4000" b="1" i="1" dirty="0">
                <a:solidFill>
                  <a:srgbClr val="2C2C36"/>
                </a:solidFill>
                <a:effectLst/>
                <a:latin typeface="system-ui"/>
              </a:rPr>
              <a:t>Healthcare Spending Impact Analysis:</a:t>
            </a:r>
            <a:br>
              <a:rPr lang="en-US" sz="4000" b="1" i="1" dirty="0">
                <a:solidFill>
                  <a:srgbClr val="2C2C36"/>
                </a:solidFill>
                <a:effectLst/>
                <a:latin typeface="system-ui"/>
              </a:rPr>
            </a:br>
            <a:r>
              <a:rPr lang="en-US" sz="4000" b="0" i="1" dirty="0">
                <a:solidFill>
                  <a:srgbClr val="2C2C36"/>
                </a:solidFill>
                <a:effectLst/>
                <a:latin typeface="system-ui"/>
              </a:rPr>
              <a:t>Optimizing Health Investment Strategies Across Africa</a:t>
            </a:r>
            <a:br>
              <a:rPr lang="en-US" sz="4000" b="0" i="1" dirty="0">
                <a:solidFill>
                  <a:srgbClr val="2C2C36"/>
                </a:solidFill>
                <a:effectLst/>
                <a:latin typeface="system-ui"/>
              </a:rPr>
            </a:br>
            <a:br>
              <a:rPr lang="en-US" sz="4000" b="0" i="1" dirty="0">
                <a:solidFill>
                  <a:srgbClr val="2C2C36"/>
                </a:solidFill>
                <a:effectLst/>
                <a:latin typeface="system-ui"/>
              </a:rPr>
            </a:br>
            <a:r>
              <a:rPr lang="en-US" sz="2700" b="0" i="1" dirty="0">
                <a:solidFill>
                  <a:srgbClr val="2C2C36"/>
                </a:solidFill>
                <a:effectLst/>
                <a:latin typeface="system-ui"/>
              </a:rPr>
              <a:t>By: Group 7 (Team: </a:t>
            </a:r>
            <a:r>
              <a:rPr lang="en-US" sz="2700" b="0" i="1" dirty="0" err="1">
                <a:solidFill>
                  <a:srgbClr val="2C2C36"/>
                </a:solidFill>
                <a:effectLst/>
                <a:latin typeface="system-ui"/>
              </a:rPr>
              <a:t>AfriHealth</a:t>
            </a:r>
            <a:r>
              <a:rPr lang="en-US" sz="2700" b="0" i="1" dirty="0">
                <a:solidFill>
                  <a:srgbClr val="2C2C36"/>
                </a:solidFill>
                <a:effectLst/>
                <a:latin typeface="system-ui"/>
              </a:rPr>
              <a:t>)</a:t>
            </a:r>
            <a:endParaRPr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524000" y="4787952"/>
            <a:ext cx="9144000" cy="1257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CSIS 503 Data Science and Analytics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dirty="0"/>
              <a:t>Summer 2025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88"/>
    </mc:Choice>
    <mc:Fallback xmlns="">
      <p:transition spd="slow" advTm="1088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8013486" y="5433651"/>
            <a:ext cx="4531260" cy="83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dirty="0"/>
              <a:t>Limitations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468DF2-10C5-4FC0-84FF-D3461E3B91E1}"/>
              </a:ext>
            </a:extLst>
          </p:cNvPr>
          <p:cNvSpPr txBox="1"/>
          <p:nvPr/>
        </p:nvSpPr>
        <p:spPr>
          <a:xfrm>
            <a:off x="1540766" y="1140430"/>
            <a:ext cx="9565597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system-ui"/>
              </a:rPr>
              <a:t>Summary of Limitations</a:t>
            </a:r>
            <a:endParaRPr lang="en-US" sz="2400" b="1" i="0" dirty="0">
              <a:solidFill>
                <a:schemeClr val="bg2">
                  <a:lumMod val="90000"/>
                  <a:lumOff val="10000"/>
                </a:schemeClr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2C2C36"/>
              </a:solidFill>
              <a:effectLst/>
              <a:latin typeface="system-ui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C2C36"/>
                </a:solidFill>
                <a:effectLst/>
                <a:latin typeface="system-ui"/>
              </a:rPr>
              <a:t>The model explains only </a:t>
            </a:r>
            <a:r>
              <a:rPr lang="en-US" sz="2800" b="0" i="0" dirty="0">
                <a:solidFill>
                  <a:srgbClr val="111827"/>
                </a:solidFill>
                <a:effectLst/>
                <a:latin typeface="system-ui"/>
              </a:rPr>
              <a:t>24.3%</a:t>
            </a:r>
            <a:r>
              <a:rPr lang="en-US" sz="2800" b="0" i="0" dirty="0">
                <a:solidFill>
                  <a:srgbClr val="2C2C36"/>
                </a:solidFill>
                <a:effectLst/>
                <a:latin typeface="system-ui"/>
              </a:rPr>
              <a:t> of variation — many factors (governance, equity, disease burden) are not captured.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827"/>
                </a:solidFill>
                <a:effectLst/>
                <a:latin typeface="system-ui"/>
              </a:rPr>
              <a:t>Negative coefficient on government spending</a:t>
            </a:r>
            <a:r>
              <a:rPr lang="en-US" sz="2800" b="0" i="0" dirty="0">
                <a:solidFill>
                  <a:srgbClr val="2C2C36"/>
                </a:solidFill>
                <a:effectLst/>
                <a:latin typeface="system-ui"/>
              </a:rPr>
              <a:t> may reflect reverse causality, not inefficiency.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827"/>
                </a:solidFill>
                <a:effectLst/>
                <a:latin typeface="system-ui"/>
              </a:rPr>
              <a:t>Data gaps</a:t>
            </a:r>
            <a:r>
              <a:rPr lang="en-US" sz="2800" b="0" i="0" dirty="0">
                <a:solidFill>
                  <a:srgbClr val="2C2C36"/>
                </a:solidFill>
                <a:effectLst/>
                <a:latin typeface="system-ui"/>
              </a:rPr>
              <a:t>: Some countries have missing years, especially before 2010.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11827"/>
                </a:solidFill>
                <a:effectLst/>
                <a:latin typeface="system-ui"/>
              </a:rPr>
              <a:t>No imputation</a:t>
            </a:r>
            <a:r>
              <a:rPr lang="en-US" sz="2800" b="0" i="0" dirty="0">
                <a:solidFill>
                  <a:srgbClr val="2C2C36"/>
                </a:solidFill>
                <a:effectLst/>
                <a:latin typeface="system-ui"/>
              </a:rPr>
              <a:t>: Aggregates are approximations — missing data not filled in.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86"/>
    </mc:Choice>
    <mc:Fallback xmlns="">
      <p:transition spd="slow" advTm="3898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8013486" y="5433651"/>
            <a:ext cx="4531260" cy="832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dirty="0"/>
              <a:t>Limitations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468DF2-10C5-4FC0-84FF-D3461E3B91E1}"/>
              </a:ext>
            </a:extLst>
          </p:cNvPr>
          <p:cNvSpPr txBox="1"/>
          <p:nvPr/>
        </p:nvSpPr>
        <p:spPr>
          <a:xfrm>
            <a:off x="1540766" y="1140430"/>
            <a:ext cx="956559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dirty="0">
                <a:solidFill>
                  <a:schemeClr val="bg2">
                    <a:lumMod val="90000"/>
                    <a:lumOff val="10000"/>
                  </a:schemeClr>
                </a:solidFill>
                <a:latin typeface="system-ui"/>
              </a:rPr>
              <a:t>Detailed Constraints</a:t>
            </a:r>
            <a:endParaRPr lang="en-US" sz="2400" b="1" i="0" dirty="0">
              <a:solidFill>
                <a:schemeClr val="bg2">
                  <a:lumMod val="90000"/>
                  <a:lumOff val="10000"/>
                </a:schemeClr>
              </a:solidFill>
              <a:effectLst/>
              <a:latin typeface="system-ui"/>
            </a:endParaRPr>
          </a:p>
          <a:p>
            <a:pPr algn="l"/>
            <a:endParaRPr lang="en-US" b="0" i="0" dirty="0">
              <a:solidFill>
                <a:srgbClr val="111827"/>
              </a:solidFill>
              <a:effectLst/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ystem-ui"/>
              </a:rPr>
              <a:t>Data Quality &amp; Size: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ystem-ui"/>
              </a:rPr>
              <a:t>Some countries have sparse data (e.g. </a:t>
            </a: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system-ui"/>
              </a:rPr>
              <a:t>Central Africa Republic)</a:t>
            </a: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ystem-ui"/>
              </a:rPr>
              <a:t>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ystem-ui"/>
              </a:rPr>
              <a:t>Pre-2010 data is limited</a:t>
            </a:r>
          </a:p>
          <a:p>
            <a:pPr marL="342900" indent="-342900" algn="l">
              <a:buFont typeface="+mj-lt"/>
              <a:buAutoNum type="arabicPeriod"/>
            </a:pPr>
            <a:endParaRPr lang="en-US" sz="18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ystem-ui"/>
              </a:rPr>
              <a:t>Assumptions Made: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ystem-ui"/>
              </a:rPr>
              <a:t>Linear relationship between spending and outcomes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ystem-ui"/>
              </a:rPr>
              <a:t>No interaction effects modeled</a:t>
            </a:r>
          </a:p>
          <a:p>
            <a:pPr marL="342900" indent="-342900" algn="l">
              <a:buFont typeface="+mj-lt"/>
              <a:buAutoNum type="arabicPeriod"/>
            </a:pP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ystem-ui"/>
              </a:rPr>
              <a:t>Model Limitations: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ystem-ui"/>
              </a:rPr>
              <a:t>R² = 0.243 indicates modest explanatory power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system-ui"/>
              </a:rPr>
              <a:t>Causality cannot be inferred — only correlation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2C2C36"/>
              </a:solidFill>
              <a:effectLst/>
              <a:latin typeface="system-u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7DD86-1403-4944-B79F-96B10149019A}"/>
              </a:ext>
            </a:extLst>
          </p:cNvPr>
          <p:cNvSpPr txBox="1"/>
          <p:nvPr/>
        </p:nvSpPr>
        <p:spPr>
          <a:xfrm>
            <a:off x="1332893" y="5033541"/>
            <a:ext cx="89462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8F91A8"/>
                </a:solidFill>
                <a:effectLst/>
                <a:latin typeface="system-ui"/>
              </a:rPr>
              <a:t>⚠️ </a:t>
            </a:r>
            <a:r>
              <a:rPr lang="en-US" sz="2000" b="1" i="0" dirty="0">
                <a:solidFill>
                  <a:schemeClr val="accent2">
                    <a:lumMod val="75000"/>
                  </a:schemeClr>
                </a:solidFill>
                <a:effectLst/>
                <a:latin typeface="system-ui"/>
              </a:rPr>
              <a:t>Results should be treated as approximations, not exact totals. 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443"/>
    </mc:Choice>
    <mc:Fallback xmlns="">
      <p:transition spd="slow" advTm="3044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1240604" y="7452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References &amp; Acknowledgements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CB555-F8C9-459C-84F9-060BDC66D843}"/>
              </a:ext>
            </a:extLst>
          </p:cNvPr>
          <p:cNvSpPr txBox="1"/>
          <p:nvPr/>
        </p:nvSpPr>
        <p:spPr>
          <a:xfrm>
            <a:off x="1240604" y="1718517"/>
            <a:ext cx="9948809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dirty="0">
                <a:solidFill>
                  <a:srgbClr val="2C2C36"/>
                </a:solidFill>
                <a:effectLst/>
                <a:latin typeface="system-ui"/>
              </a:rPr>
              <a:t>Sources &amp; Credits</a:t>
            </a:r>
          </a:p>
          <a:p>
            <a:pPr algn="l"/>
            <a:endParaRPr lang="en-US" sz="1800" b="1" i="0" dirty="0">
              <a:solidFill>
                <a:srgbClr val="2C2C36"/>
              </a:solidFill>
              <a:effectLst/>
              <a:latin typeface="system-ui"/>
            </a:endParaRPr>
          </a:p>
          <a:p>
            <a:pPr algn="l"/>
            <a:r>
              <a:rPr lang="en-US" sz="1800" b="1" i="0" dirty="0">
                <a:solidFill>
                  <a:srgbClr val="111827"/>
                </a:solidFill>
                <a:effectLst/>
                <a:latin typeface="system-ui"/>
              </a:rPr>
              <a:t>Data Sources</a:t>
            </a:r>
            <a:r>
              <a:rPr lang="en-US" sz="1800" b="1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2C2C36"/>
                </a:solidFill>
                <a:effectLst/>
                <a:latin typeface="system-ui"/>
              </a:rPr>
              <a:t>World Health Organization. (2024). </a:t>
            </a:r>
            <a:r>
              <a:rPr lang="en-US" sz="1600" b="0" i="1" dirty="0">
                <a:solidFill>
                  <a:srgbClr val="2C2C36"/>
                </a:solidFill>
                <a:effectLst/>
                <a:latin typeface="system-ui"/>
              </a:rPr>
              <a:t>Global Health Expenditure Database</a:t>
            </a:r>
            <a:r>
              <a:rPr lang="en-US" sz="1600" b="0" i="0" dirty="0">
                <a:solidFill>
                  <a:srgbClr val="2C2C36"/>
                </a:solidFill>
                <a:effectLst/>
                <a:latin typeface="system-ui"/>
              </a:rPr>
              <a:t>.</a:t>
            </a:r>
            <a:br>
              <a:rPr lang="en-US" sz="1600" b="0" i="0" dirty="0">
                <a:solidFill>
                  <a:srgbClr val="2C2C36"/>
                </a:solidFill>
                <a:effectLst/>
                <a:latin typeface="system-ui"/>
              </a:rPr>
            </a:br>
            <a:r>
              <a:rPr lang="en-US" sz="1600" b="0" i="0" u="sng" dirty="0">
                <a:solidFill>
                  <a:srgbClr val="615CED"/>
                </a:solidFill>
                <a:effectLst/>
                <a:latin typeface="system-ui"/>
                <a:hlinkClick r:id="rId3"/>
              </a:rPr>
              <a:t>https://apps.who.int/nha/database</a:t>
            </a:r>
            <a:endParaRPr lang="en-US" sz="1600" b="0" i="0" dirty="0">
              <a:solidFill>
                <a:srgbClr val="2C2C36"/>
              </a:solidFill>
              <a:effectLst/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2C2C36"/>
                </a:solidFill>
                <a:effectLst/>
                <a:latin typeface="system-ui"/>
              </a:rPr>
              <a:t>World Bank. (2024). </a:t>
            </a:r>
            <a:r>
              <a:rPr lang="en-US" sz="1600" b="0" i="1" dirty="0">
                <a:solidFill>
                  <a:srgbClr val="2C2C36"/>
                </a:solidFill>
                <a:effectLst/>
                <a:latin typeface="system-ui"/>
              </a:rPr>
              <a:t>Health, Nutrition and Population Statistics</a:t>
            </a:r>
            <a:r>
              <a:rPr lang="en-US" sz="1600" b="0" i="0" dirty="0">
                <a:solidFill>
                  <a:srgbClr val="2C2C36"/>
                </a:solidFill>
                <a:effectLst/>
                <a:latin typeface="system-ui"/>
              </a:rPr>
              <a:t>.</a:t>
            </a:r>
            <a:br>
              <a:rPr lang="en-US" sz="1600" b="0" i="0" dirty="0">
                <a:solidFill>
                  <a:srgbClr val="2C2C36"/>
                </a:solidFill>
                <a:effectLst/>
                <a:latin typeface="system-ui"/>
              </a:rPr>
            </a:br>
            <a:r>
              <a:rPr lang="en-US" sz="1600" b="0" i="0" u="sng" dirty="0">
                <a:solidFill>
                  <a:srgbClr val="615CED"/>
                </a:solidFill>
                <a:effectLst/>
                <a:latin typeface="system-ui"/>
                <a:hlinkClick r:id="rId4"/>
              </a:rPr>
              <a:t>https://databank.worldbank.org/source/health-nutrition-and-population-statistics</a:t>
            </a:r>
            <a:endParaRPr lang="en-US" sz="1600" b="0" i="0" dirty="0">
              <a:solidFill>
                <a:srgbClr val="2C2C36"/>
              </a:solidFill>
              <a:effectLst/>
              <a:latin typeface="system-ui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600" b="0" i="0" dirty="0">
                <a:solidFill>
                  <a:srgbClr val="2C2C36"/>
                </a:solidFill>
                <a:effectLst/>
                <a:latin typeface="system-ui"/>
              </a:rPr>
              <a:t>World Bank. (2024). </a:t>
            </a:r>
            <a:r>
              <a:rPr lang="en-US" sz="1600" b="0" i="1" dirty="0">
                <a:solidFill>
                  <a:srgbClr val="2C2C36"/>
                </a:solidFill>
                <a:effectLst/>
                <a:latin typeface="system-ui"/>
              </a:rPr>
              <a:t>Aggregation Rules Documentation</a:t>
            </a:r>
            <a:r>
              <a:rPr lang="en-US" sz="1600" b="0" i="0" dirty="0">
                <a:solidFill>
                  <a:srgbClr val="2C2C36"/>
                </a:solidFill>
                <a:effectLst/>
                <a:latin typeface="system-ui"/>
              </a:rPr>
              <a:t>.</a:t>
            </a:r>
            <a:br>
              <a:rPr lang="en-US" sz="1600" b="0" i="0" dirty="0">
                <a:solidFill>
                  <a:srgbClr val="2C2C36"/>
                </a:solidFill>
                <a:effectLst/>
                <a:latin typeface="system-ui"/>
              </a:rPr>
            </a:br>
            <a:r>
              <a:rPr lang="en-US" b="0" i="0" dirty="0">
                <a:solidFill>
                  <a:srgbClr val="2C2C36"/>
                </a:solidFill>
                <a:effectLst/>
                <a:latin typeface="system-ui"/>
                <a:hlinkClick r:id="rId5"/>
              </a:rPr>
              <a:t>https://databank.worldbank.org/source/health-nutrition-and-population-statistics?spm=a2ty_o01.29997173.0.0.56f65171sgIC6Q</a:t>
            </a:r>
            <a:endParaRPr lang="en-US" b="0" i="0" dirty="0">
              <a:solidFill>
                <a:srgbClr val="2C2C36"/>
              </a:solidFill>
              <a:effectLst/>
              <a:latin typeface="system-ui"/>
            </a:endParaRPr>
          </a:p>
          <a:p>
            <a:pPr algn="l"/>
            <a:endParaRPr lang="en-US" sz="1600" b="0" i="0" dirty="0">
              <a:solidFill>
                <a:srgbClr val="2C2C36"/>
              </a:solidFill>
              <a:effectLst/>
              <a:latin typeface="system-ui"/>
            </a:endParaRPr>
          </a:p>
          <a:p>
            <a:pPr algn="l"/>
            <a:r>
              <a:rPr lang="en-US" sz="2000" b="0" i="0" dirty="0">
                <a:solidFill>
                  <a:srgbClr val="111827"/>
                </a:solidFill>
                <a:effectLst/>
                <a:latin typeface="system-ui"/>
              </a:rPr>
              <a:t>Tools Used</a:t>
            </a: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36"/>
                </a:solidFill>
                <a:effectLst/>
                <a:latin typeface="system-ui"/>
              </a:rPr>
              <a:t>Python (pandas, scikit-learn, matplotlib, seaborn)</a:t>
            </a:r>
          </a:p>
          <a:p>
            <a:pPr algn="l"/>
            <a:endParaRPr lang="en-US" sz="1600" b="0" i="0" dirty="0">
              <a:solidFill>
                <a:srgbClr val="2C2C36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30563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53"/>
    </mc:Choice>
    <mc:Fallback xmlns="">
      <p:transition spd="slow" advTm="385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1002586" y="7452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References &amp; Acknowledgements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DCB555-F8C9-459C-84F9-060BDC66D843}"/>
              </a:ext>
            </a:extLst>
          </p:cNvPr>
          <p:cNvSpPr txBox="1"/>
          <p:nvPr/>
        </p:nvSpPr>
        <p:spPr>
          <a:xfrm>
            <a:off x="1002586" y="1862355"/>
            <a:ext cx="9948809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dirty="0">
                <a:solidFill>
                  <a:srgbClr val="2C2C36"/>
                </a:solidFill>
                <a:effectLst/>
                <a:latin typeface="system-ui"/>
              </a:rPr>
              <a:t>Team Members </a:t>
            </a:r>
          </a:p>
          <a:p>
            <a:pPr algn="l"/>
            <a:r>
              <a:rPr lang="en-US" sz="1600" b="1" i="0" dirty="0">
                <a:solidFill>
                  <a:srgbClr val="111827"/>
                </a:solidFill>
                <a:effectLst/>
                <a:latin typeface="system-ui"/>
              </a:rPr>
              <a:t> </a:t>
            </a:r>
            <a:endParaRPr lang="en-US" sz="1600" b="1" i="0" dirty="0">
              <a:solidFill>
                <a:srgbClr val="2C2C36"/>
              </a:solidFill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2C2C36"/>
                </a:solidFill>
                <a:effectLst/>
                <a:latin typeface="system-ui"/>
              </a:rPr>
              <a:t>Jaji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system-ui"/>
              </a:rPr>
              <a:t> </a:t>
            </a:r>
            <a:r>
              <a:rPr lang="en-US" sz="2400" b="0" i="0" dirty="0" err="1">
                <a:solidFill>
                  <a:srgbClr val="2C2C36"/>
                </a:solidFill>
                <a:effectLst/>
                <a:latin typeface="system-ui"/>
              </a:rPr>
              <a:t>Jimoh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system-ui"/>
              </a:rPr>
              <a:t> </a:t>
            </a:r>
            <a:r>
              <a:rPr lang="en-US" sz="2400" b="0" i="0" dirty="0" err="1">
                <a:solidFill>
                  <a:srgbClr val="2C2C36"/>
                </a:solidFill>
                <a:effectLst/>
                <a:latin typeface="system-ui"/>
              </a:rPr>
              <a:t>Oludare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system-ui"/>
              </a:rPr>
              <a:t> : Data Wrangler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rgbClr val="2C2C36"/>
                </a:solidFill>
                <a:effectLst/>
                <a:latin typeface="system-ui"/>
              </a:rPr>
              <a:t>Chidewu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system-ui"/>
              </a:rPr>
              <a:t> </a:t>
            </a:r>
            <a:r>
              <a:rPr lang="en-US" sz="2400" dirty="0">
                <a:solidFill>
                  <a:srgbClr val="2C2C36"/>
                </a:solidFill>
                <a:latin typeface="system-ui"/>
              </a:rPr>
              <a:t>Tatenda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system-ui"/>
              </a:rPr>
              <a:t>: EDA Lead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C2C36"/>
                </a:solidFill>
                <a:latin typeface="system-ui"/>
              </a:rPr>
              <a:t> Rediet </a:t>
            </a:r>
            <a:r>
              <a:rPr lang="en-US" sz="2400" dirty="0" err="1">
                <a:solidFill>
                  <a:srgbClr val="2C2C36"/>
                </a:solidFill>
                <a:latin typeface="system-ui"/>
              </a:rPr>
              <a:t>Tedla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system-ui"/>
              </a:rPr>
              <a:t>: Modeling Lead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C2C36"/>
                </a:solidFill>
                <a:latin typeface="system-ui"/>
              </a:rPr>
              <a:t>Daniel Cole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system-ui"/>
              </a:rPr>
              <a:t> : Visualizer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2C2C36"/>
                </a:solidFill>
                <a:latin typeface="system-ui"/>
              </a:rPr>
              <a:t>Kingsley Njoku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system-ui"/>
              </a:rPr>
              <a:t>: Storyteller &amp; Presenter</a:t>
            </a:r>
          </a:p>
          <a:p>
            <a:pPr algn="l"/>
            <a:endParaRPr lang="en-US" sz="2400" b="0" i="0" dirty="0">
              <a:solidFill>
                <a:srgbClr val="2C2C36"/>
              </a:solidFill>
              <a:effectLst/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C2C36"/>
              </a:solidFill>
              <a:latin typeface="system-ui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C2C36"/>
              </a:solidFill>
              <a:effectLst/>
              <a:latin typeface="system-u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9"/>
    </mc:Choice>
    <mc:Fallback xmlns="">
      <p:transition spd="slow" advTm="279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521884"/>
            <a:ext cx="10515600" cy="97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 dirty="0"/>
              <a:t>Group #7</a:t>
            </a:r>
            <a:endParaRPr dirty="0"/>
          </a:p>
        </p:txBody>
      </p:sp>
      <p:sp>
        <p:nvSpPr>
          <p:cNvPr id="96" name="Google Shape;96;p14"/>
          <p:cNvSpPr txBox="1"/>
          <p:nvPr/>
        </p:nvSpPr>
        <p:spPr>
          <a:xfrm>
            <a:off x="838199" y="2433765"/>
            <a:ext cx="10636045" cy="3323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4">
              <a:lnSpc>
                <a:spcPct val="150000"/>
              </a:lnSpc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Team member #1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Jaji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Jimoh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–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jimoho@osiriuniversity.org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4">
              <a:lnSpc>
                <a:spcPct val="150000"/>
              </a:lnSpc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	Team member #2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(Tatenda,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Chidewu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tachidewu@osiriuniversity.org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4">
              <a:lnSpc>
                <a:spcPct val="150000"/>
              </a:lnSpc>
            </a:pPr>
            <a:r>
              <a:rPr lang="en-US" sz="1800" b="1" dirty="0">
                <a:solidFill>
                  <a:schemeClr val="dk1"/>
                </a:solidFill>
              </a:rPr>
              <a:t>     		</a:t>
            </a: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 #3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(Rediet,  </a:t>
            </a:r>
            <a:r>
              <a:rPr lang="en-US" sz="18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Tedla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retedia@osiriuniversity.org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-US" dirty="0"/>
          </a:p>
          <a:p>
            <a:pPr lvl="4">
              <a:lnSpc>
                <a:spcPct val="150000"/>
              </a:lnSpc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Team member #4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(Njoku, Kingsley –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kinjoku@osiriuniversity.org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4">
              <a:lnSpc>
                <a:spcPct val="150000"/>
              </a:lnSpc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Team member #5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(Daniel, Cole Name,  – 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dancole@osiriuniversity.org</a:t>
            </a:r>
            <a:r>
              <a:rPr lang="en-U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4">
              <a:lnSpc>
                <a:spcPct val="150000"/>
              </a:lnSpc>
            </a:pPr>
            <a:r>
              <a:rPr lang="en-US" sz="18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US" sz="1800" b="1" dirty="0">
                <a:latin typeface="Arial"/>
                <a:ea typeface="Arial"/>
                <a:cs typeface="Arial"/>
                <a:sym typeface="Arial"/>
              </a:rPr>
              <a:t>Team member #6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800" dirty="0" err="1">
                <a:latin typeface="Arial"/>
                <a:ea typeface="Arial"/>
                <a:cs typeface="Arial"/>
                <a:sym typeface="Arial"/>
              </a:rPr>
              <a:t>Fondoh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, Peter – 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pfondoh@osiriuniversity.org</a:t>
            </a:r>
            <a:r>
              <a:rPr lang="en-US" sz="1800" dirty="0"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lvl="4">
              <a:lnSpc>
                <a:spcPct val="150000"/>
              </a:lnSpc>
            </a:pPr>
            <a:endParaRPr lang="en-US" sz="1800" dirty="0">
              <a:latin typeface="Arial"/>
              <a:ea typeface="Arial"/>
              <a:cs typeface="Arial"/>
              <a:sym typeface="Arial"/>
            </a:endParaRPr>
          </a:p>
          <a:p>
            <a:pPr lvl="4">
              <a:lnSpc>
                <a:spcPct val="150000"/>
              </a:lnSpc>
            </a:pPr>
            <a:endParaRPr dirty="0"/>
          </a:p>
        </p:txBody>
      </p:sp>
      <p:sp>
        <p:nvSpPr>
          <p:cNvPr id="97" name="Google Shape;97;p14"/>
          <p:cNvSpPr txBox="1"/>
          <p:nvPr/>
        </p:nvSpPr>
        <p:spPr>
          <a:xfrm>
            <a:off x="838200" y="1640690"/>
            <a:ext cx="106360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Members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1"/>
    </mc:Choice>
    <mc:Fallback xmlns="">
      <p:transition spd="slow" advTm="92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2040194" y="601586"/>
            <a:ext cx="9056534" cy="885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 dirty="0"/>
              <a:t>Table of Contents</a:t>
            </a:r>
            <a:endParaRPr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2004038" y="1803528"/>
            <a:ext cx="8183923" cy="4452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600"/>
              <a:buFont typeface="Arial" panose="020B0604020202020204" pitchFamily="34" charset="0"/>
              <a:buChar char="•"/>
            </a:pPr>
            <a:r>
              <a:rPr lang="en-US" dirty="0"/>
              <a:t>Introduction &amp; Objectives</a:t>
            </a:r>
            <a:endParaRPr sz="1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3600"/>
              <a:buFont typeface="Arial" panose="020B0604020202020204" pitchFamily="34" charset="0"/>
              <a:buChar char="•"/>
            </a:pPr>
            <a:r>
              <a:rPr lang="en-US" dirty="0"/>
              <a:t>Dataset Description</a:t>
            </a:r>
            <a:endParaRPr sz="1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3600"/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  <a:endParaRPr sz="1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3600"/>
              <a:buFont typeface="Arial" panose="020B0604020202020204" pitchFamily="34" charset="0"/>
              <a:buChar char="•"/>
            </a:pPr>
            <a:r>
              <a:rPr lang="en-US" dirty="0"/>
              <a:t>Key Findings and Results</a:t>
            </a:r>
            <a:endParaRPr sz="1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3600"/>
              <a:buFont typeface="Arial" panose="020B0604020202020204" pitchFamily="34" charset="0"/>
              <a:buChar char="•"/>
            </a:pPr>
            <a:r>
              <a:rPr lang="en-US" dirty="0"/>
              <a:t>Insights &amp; Recommendations</a:t>
            </a:r>
            <a:endParaRPr sz="1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3600"/>
              <a:buFont typeface="Arial" panose="020B0604020202020204" pitchFamily="34" charset="0"/>
              <a:buChar char="•"/>
            </a:pPr>
            <a:r>
              <a:rPr lang="en-US" dirty="0"/>
              <a:t>Limitations</a:t>
            </a:r>
            <a:endParaRPr sz="1600" dirty="0"/>
          </a:p>
          <a:p>
            <a:pPr marL="5143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3600"/>
              <a:buFont typeface="Arial" panose="020B0604020202020204" pitchFamily="34" charset="0"/>
              <a:buChar char="•"/>
            </a:pPr>
            <a:r>
              <a:rPr lang="en-US" dirty="0"/>
              <a:t>References &amp; Acknowledgements</a:t>
            </a:r>
            <a:endParaRPr sz="1600" dirty="0"/>
          </a:p>
          <a:p>
            <a:pPr marL="4953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Arial" panose="020B0604020202020204" pitchFamily="34" charset="0"/>
              <a:buChar char="•"/>
            </a:pPr>
            <a:endParaRPr sz="1600" dirty="0"/>
          </a:p>
          <a:p>
            <a:pPr marL="4953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Font typeface="Arial" panose="020B0604020202020204" pitchFamily="34" charset="0"/>
              <a:buChar char="•"/>
            </a:pP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2"/>
    </mc:Choice>
    <mc:Fallback xmlns="">
      <p:transition spd="slow" advTm="374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1850" y="1282033"/>
            <a:ext cx="10515600" cy="216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b="1" dirty="0"/>
              <a:t>Introduction &amp; Objective</a:t>
            </a:r>
            <a:endParaRPr dirty="0"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846619" y="3925480"/>
            <a:ext cx="10515600" cy="187524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</a:pP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To analyze how healthcare spending - government, private, out-of-pocket, and external - impacts on health outcomes across African countries, and to identify </a:t>
            </a:r>
            <a:r>
              <a:rPr lang="en-US" sz="2000" b="0" i="0" dirty="0">
                <a:solidFill>
                  <a:srgbClr val="111827"/>
                </a:solidFill>
                <a:effectLst/>
                <a:latin typeface="system-ui"/>
              </a:rPr>
              <a:t>high-efficiency investment strategies</a:t>
            </a: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 that maximize health gains per dollar spent.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</a:pPr>
            <a:endParaRPr lang="en-US" sz="18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</a:pPr>
            <a:r>
              <a:rPr lang="en-US" sz="1800" dirty="0">
                <a:solidFill>
                  <a:srgbClr val="000000"/>
                </a:solidFill>
              </a:rPr>
              <a:t>We answer:</a:t>
            </a:r>
            <a:r>
              <a:rPr lang="en-US" sz="1700" b="0" i="1" dirty="0">
                <a:solidFill>
                  <a:srgbClr val="000000"/>
                </a:solidFill>
                <a:effectLst/>
                <a:latin typeface="system-ui"/>
              </a:rPr>
              <a:t>	“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system-ui"/>
              </a:rPr>
              <a:t>Which spending patterns deliver the greatest health impact, and which countries offer 			scalable  models of efficient health system performance?"</a:t>
            </a: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177"/>
    </mc:Choice>
    <mc:Fallback xmlns="">
      <p:transition spd="slow" advTm="3017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-1762125" y="462837"/>
            <a:ext cx="10515600" cy="756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 dirty="0"/>
              <a:t>Introduction &amp; Objective</a:t>
            </a:r>
            <a:endParaRPr dirty="0"/>
          </a:p>
        </p:txBody>
      </p:sp>
      <p:sp>
        <p:nvSpPr>
          <p:cNvPr id="115" name="Google Shape;115;p17"/>
          <p:cNvSpPr txBox="1"/>
          <p:nvPr/>
        </p:nvSpPr>
        <p:spPr>
          <a:xfrm>
            <a:off x="1647990" y="1533785"/>
            <a:ext cx="9338187" cy="424727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ystem-ui"/>
              </a:rPr>
              <a:t>The Problem &amp; Relevance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36"/>
                </a:solidFill>
                <a:effectLst/>
                <a:latin typeface="system-ui"/>
              </a:rPr>
              <a:t>African health systems face limited budgets, high disease burdens, and uneven outcomes.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36"/>
                </a:solidFill>
                <a:effectLst/>
                <a:latin typeface="system-ui"/>
              </a:rPr>
              <a:t>Not all spending leads to better health — </a:t>
            </a:r>
            <a:r>
              <a:rPr lang="en-US" sz="1800" b="0" i="0" dirty="0">
                <a:solidFill>
                  <a:srgbClr val="111827"/>
                </a:solidFill>
                <a:effectLst/>
                <a:latin typeface="system-ui"/>
              </a:rPr>
              <a:t>efficiency matters</a:t>
            </a:r>
            <a:r>
              <a:rPr lang="en-US" sz="1800" b="0" i="0" dirty="0">
                <a:solidFill>
                  <a:srgbClr val="2C2C36"/>
                </a:solidFill>
                <a:effectLst/>
                <a:latin typeface="system-ui"/>
              </a:rPr>
              <a:t>.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C2C36"/>
                </a:solidFill>
                <a:effectLst/>
                <a:latin typeface="system-ui"/>
              </a:rPr>
              <a:t>Some countries (e.g., Algeria, Cabo Verde) achieve strong outcomes despite moderate spending.</a:t>
            </a:r>
          </a:p>
          <a:p>
            <a:pPr lvl="1"/>
            <a:endParaRPr lang="en-US" sz="1800" b="0" i="0" dirty="0">
              <a:solidFill>
                <a:srgbClr val="2C2C36"/>
              </a:solidFill>
              <a:effectLst/>
              <a:latin typeface="system-ui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sz="2000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ystem-ui"/>
              </a:rPr>
              <a:t>Main Goals: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Quantify the impact of different spending types on health outcomes.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Identify high-efficiency health systems.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Recommend </a:t>
            </a:r>
            <a:r>
              <a:rPr lang="en-US" sz="2000" b="0" i="0" dirty="0">
                <a:solidFill>
                  <a:srgbClr val="111827"/>
                </a:solidFill>
                <a:effectLst/>
                <a:latin typeface="system-ui"/>
              </a:rPr>
              <a:t>optimal investment strategies</a:t>
            </a: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 for policymakers.</a:t>
            </a:r>
          </a:p>
          <a:p>
            <a:pPr algn="l"/>
            <a:endParaRPr lang="en-US" sz="2000" b="0" i="0" dirty="0">
              <a:solidFill>
                <a:srgbClr val="2C2C36"/>
              </a:solidFill>
              <a:effectLst/>
              <a:latin typeface="system-ui"/>
            </a:endParaRPr>
          </a:p>
          <a:p>
            <a:pPr marL="457200" indent="-457200" algn="l">
              <a:buAutoNum type="arabicPeriod" startAt="3"/>
            </a:pPr>
            <a:r>
              <a:rPr lang="en-US" sz="2000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ystem-ui"/>
              </a:rPr>
              <a:t>Why This Matters: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Supports </a:t>
            </a:r>
            <a:r>
              <a:rPr lang="en-US" sz="2000" b="0" i="0" dirty="0">
                <a:solidFill>
                  <a:srgbClr val="111827"/>
                </a:solidFill>
                <a:effectLst/>
                <a:latin typeface="system-ui"/>
              </a:rPr>
              <a:t>UN Sustainable Development Goal 3</a:t>
            </a: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 and evidence-based health financing.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068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867"/>
    </mc:Choice>
    <mc:Fallback xmlns="">
      <p:transition spd="slow" advTm="3586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b="1" dirty="0"/>
              <a:t>Dataset Description</a:t>
            </a:r>
            <a:endParaRPr dirty="0"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algn="l"/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We used real-world, open-source data from the </a:t>
            </a:r>
            <a:r>
              <a:rPr lang="en-US" sz="2000" b="0" i="0" dirty="0">
                <a:solidFill>
                  <a:srgbClr val="111827"/>
                </a:solidFill>
                <a:effectLst/>
                <a:latin typeface="system-ui"/>
              </a:rPr>
              <a:t>World Health Organization (WHO)</a:t>
            </a: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 and the </a:t>
            </a:r>
            <a:r>
              <a:rPr lang="en-US" sz="2000" b="0" i="0" dirty="0">
                <a:solidFill>
                  <a:srgbClr val="111827"/>
                </a:solidFill>
                <a:effectLst/>
                <a:latin typeface="system-ui"/>
              </a:rPr>
              <a:t>World Bank</a:t>
            </a: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 to build a unified dataset of 1,054 country-year observations across 47 African countries (2000–2022).</a:t>
            </a:r>
          </a:p>
          <a:p>
            <a:pPr marL="0" algn="l"/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This dataset links </a:t>
            </a:r>
            <a:r>
              <a:rPr lang="en-US" sz="2000" b="0" i="0" dirty="0">
                <a:solidFill>
                  <a:srgbClr val="111827"/>
                </a:solidFill>
                <a:effectLst/>
                <a:latin typeface="system-ui"/>
              </a:rPr>
              <a:t>health financing</a:t>
            </a: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 with </a:t>
            </a:r>
            <a:r>
              <a:rPr lang="en-US" sz="2000" b="0" i="0" dirty="0">
                <a:solidFill>
                  <a:srgbClr val="111827"/>
                </a:solidFill>
                <a:effectLst/>
                <a:latin typeface="system-ui"/>
              </a:rPr>
              <a:t>health outcomes</a:t>
            </a:r>
            <a:r>
              <a:rPr lang="en-US" sz="2000" b="0" i="0" dirty="0">
                <a:solidFill>
                  <a:srgbClr val="2C2C36"/>
                </a:solidFill>
                <a:effectLst/>
                <a:latin typeface="system-ui"/>
              </a:rPr>
              <a:t> and socioeconomic context.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93"/>
    </mc:Choice>
    <mc:Fallback xmlns="">
      <p:transition spd="slow" advTm="1159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>
            <a:spLocks noGrp="1"/>
          </p:cNvSpPr>
          <p:nvPr>
            <p:ph type="title"/>
          </p:nvPr>
        </p:nvSpPr>
        <p:spPr>
          <a:xfrm>
            <a:off x="838200" y="5358581"/>
            <a:ext cx="10515600" cy="1002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b="1" dirty="0"/>
              <a:t>Dataset Description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C21E35-5DF8-4B3D-BB2E-196A69485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537" y="1131082"/>
            <a:ext cx="9417923" cy="44011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ystem-ui"/>
              </a:rPr>
              <a:t>Data Source: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WHO GHED: </a:t>
            </a:r>
            <a:r>
              <a:rPr kumimoji="0" lang="en-US" altLang="en-US" sz="1800" b="0" i="0" u="sng" strike="noStrike" cap="none" normalizeH="0" baseline="0" dirty="0">
                <a:ln>
                  <a:noFill/>
                </a:ln>
                <a:solidFill>
                  <a:srgbClr val="615CED"/>
                </a:solidFill>
                <a:effectLst/>
                <a:latin typeface="system-ui"/>
                <a:hlinkClick r:id="rId3"/>
              </a:rPr>
              <a:t>https://apps.who.int/nha/database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C2C36"/>
              </a:solidFill>
              <a:effectLst/>
              <a:latin typeface="system-ui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World Bank HNP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: </a:t>
            </a:r>
            <a:r>
              <a:rPr kumimoji="0" lang="en-US" altLang="en-US" sz="1600" b="0" i="0" u="sng" strike="noStrike" cap="none" normalizeH="0" baseline="0" dirty="0">
                <a:ln>
                  <a:noFill/>
                </a:ln>
                <a:solidFill>
                  <a:srgbClr val="615CED"/>
                </a:solidFill>
                <a:effectLst/>
                <a:latin typeface="system-ui"/>
                <a:hlinkClick r:id="rId4"/>
              </a:rPr>
              <a:t>https://databank.worldbank.org/source/health-nutrition-and-population-statistics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C2C36"/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ystem-ui"/>
              </a:rPr>
              <a:t>Size &amp; Structure: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1,054 rows × 22 columns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47 African countries, 2000–2022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ystem-ui"/>
              </a:rPr>
              <a:t>Key Variables: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CHE_GDP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GGHE_pct_GDP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OOP_pct_CHE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Life_Expectancy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Infant_Mortality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DPT_Immunization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SF Mono"/>
              </a:rPr>
              <a:t>Population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SF Mono"/>
              </a:rPr>
              <a:t>GDP_per_capita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ystem-ui"/>
              </a:rPr>
              <a:t>Preprocessing: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Merged 12 WHO indicators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Standardized country names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Applied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system-ui"/>
              </a:rPr>
              <a:t>Weighted Mean 66POP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 for regional aggregation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No imputation — missing data handled per World Bank rules</a:t>
            </a:r>
          </a:p>
        </p:txBody>
      </p:sp>
    </p:spTree>
    <p:extLst>
      <p:ext uri="{BB962C8B-B14F-4D97-AF65-F5344CB8AC3E}">
        <p14:creationId xmlns:p14="http://schemas.microsoft.com/office/powerpoint/2010/main" val="93829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565"/>
    </mc:Choice>
    <mc:Fallback xmlns="">
      <p:transition spd="slow" advTm="2356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>
            <a:spLocks noGrp="1"/>
          </p:cNvSpPr>
          <p:nvPr>
            <p:ph type="title"/>
          </p:nvPr>
        </p:nvSpPr>
        <p:spPr>
          <a:xfrm>
            <a:off x="7602519" y="5339556"/>
            <a:ext cx="5140861" cy="773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809397-5423-46BB-9FEA-9E50164CF1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14375" y="1414805"/>
            <a:ext cx="9911317" cy="366249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6176" rIns="0" bIns="7617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Overview of Analysis Process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è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We followed a structured data science pipeline: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system-ui"/>
              </a:rPr>
              <a:t>Data Acquisition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 → WHO + World Bank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system-ui"/>
              </a:rPr>
              <a:t>Cleaning &amp; Merging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 → Unified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15CED"/>
                </a:solidFill>
                <a:effectLst/>
                <a:latin typeface="SF Mono"/>
              </a:rPr>
              <a:t>african_health_spending_outcomes.csv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C2C36"/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system-ui"/>
              </a:rPr>
              <a:t>Exploratory Data Analysis (EDA)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 → Trends, correlations, visualizations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system-ui"/>
              </a:rPr>
              <a:t>Modeling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 → Linear regression to predict life expectancy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system-ui"/>
              </a:rPr>
              <a:t>Efficiency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 → Residuals = Actual − Predicted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system-ui"/>
              </a:rPr>
              <a:t>Regional Aggregation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 → Using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system-ui"/>
              </a:rPr>
              <a:t>Weighted Mean 66POP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2C2C36"/>
              </a:solidFill>
              <a:effectLst/>
              <a:latin typeface="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system-ui"/>
              </a:rPr>
              <a:t>Policy Recommendations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C2C36"/>
                </a:solidFill>
                <a:effectLst/>
                <a:latin typeface="system-ui"/>
              </a:rPr>
              <a:t> → Actionable insights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62"/>
    </mc:Choice>
    <mc:Fallback xmlns="">
      <p:transition spd="slow" advTm="1862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1458</Words>
  <Application>Microsoft Office PowerPoint</Application>
  <PresentationFormat>Widescreen</PresentationFormat>
  <Paragraphs>228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system-ui</vt:lpstr>
      <vt:lpstr>Wingdings</vt:lpstr>
      <vt:lpstr>Play</vt:lpstr>
      <vt:lpstr>Calibri</vt:lpstr>
      <vt:lpstr>SF Mono</vt:lpstr>
      <vt:lpstr>Office Theme</vt:lpstr>
      <vt:lpstr>Capstone Project</vt:lpstr>
      <vt:lpstr>Capstone Project  Healthcare Spending Impact Analysis: Optimizing Health Investment Strategies Across Africa  By: Group 7 (Team: AfriHealth)</vt:lpstr>
      <vt:lpstr>Group #7</vt:lpstr>
      <vt:lpstr>Table of Contents</vt:lpstr>
      <vt:lpstr>Introduction &amp; Objective</vt:lpstr>
      <vt:lpstr>Introduction &amp; Objective</vt:lpstr>
      <vt:lpstr>Dataset Description</vt:lpstr>
      <vt:lpstr>Dataset Description</vt:lpstr>
      <vt:lpstr>Methodology</vt:lpstr>
      <vt:lpstr>Methodology</vt:lpstr>
      <vt:lpstr>Key Findings &amp; Results</vt:lpstr>
      <vt:lpstr>Summary of Findings &amp; Results</vt:lpstr>
      <vt:lpstr>Summary of Findings &amp; Results</vt:lpstr>
      <vt:lpstr>Summary of Findings &amp; Results</vt:lpstr>
      <vt:lpstr>Summary of Findings &amp; Results</vt:lpstr>
      <vt:lpstr>PowerPoint Presentation</vt:lpstr>
      <vt:lpstr>PowerPoint Presentation</vt:lpstr>
      <vt:lpstr>Insights &amp; Recommendations</vt:lpstr>
      <vt:lpstr>Insights &amp; Recommendations</vt:lpstr>
      <vt:lpstr>Limitations</vt:lpstr>
      <vt:lpstr>Limitations</vt:lpstr>
      <vt:lpstr>References &amp; Acknowledgements</vt:lpstr>
      <vt:lpstr>References &amp; 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HP</dc:creator>
  <cp:lastModifiedBy>HP</cp:lastModifiedBy>
  <cp:revision>38</cp:revision>
  <dcterms:modified xsi:type="dcterms:W3CDTF">2025-08-24T09:40:40Z</dcterms:modified>
</cp:coreProperties>
</file>