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87" r:id="rId2"/>
    <p:sldId id="270" r:id="rId3"/>
    <p:sldId id="295" r:id="rId4"/>
    <p:sldId id="274" r:id="rId5"/>
    <p:sldId id="276" r:id="rId6"/>
    <p:sldId id="275" r:id="rId7"/>
    <p:sldId id="277" r:id="rId8"/>
    <p:sldId id="296" r:id="rId9"/>
    <p:sldId id="297" r:id="rId10"/>
    <p:sldId id="289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나눔고딕" panose="020D0604000000000000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820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민희" initials="장" lastIdx="1" clrIdx="0">
    <p:extLst>
      <p:ext uri="{19B8F6BF-5375-455C-9EA6-DF929625EA0E}">
        <p15:presenceInfo xmlns:p15="http://schemas.microsoft.com/office/powerpoint/2012/main" userId="S::jmh1784@ds.co.kr::4580450d-e4ca-4ba6-912f-aa956d3ee3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EEEF"/>
    <a:srgbClr val="44EBBF"/>
    <a:srgbClr val="38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6196" autoAdjust="0"/>
  </p:normalViewPr>
  <p:slideViewPr>
    <p:cSldViewPr snapToGrid="0">
      <p:cViewPr varScale="1">
        <p:scale>
          <a:sx n="111" d="100"/>
          <a:sy n="111" d="100"/>
        </p:scale>
        <p:origin x="630" y="114"/>
      </p:cViewPr>
      <p:guideLst>
        <p:guide orient="horz" pos="1820"/>
        <p:guide pos="34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2A30-3C06-4B2F-AF9C-BF43D0E439B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4DD3E-EC02-4890-B8BE-8C83F1E77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76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4DD3E-EC02-4890-B8BE-8C83F1E770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1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4DD3E-EC02-4890-B8BE-8C83F1E770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4DD3E-EC02-4890-B8BE-8C83F1E770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4DD3E-EC02-4890-B8BE-8C83F1E770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5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4DD3E-EC02-4890-B8BE-8C83F1E7706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7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4DD3E-EC02-4890-B8BE-8C83F1E7706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4DD3E-EC02-4890-B8BE-8C83F1E7706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7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AEFB-570B-4C84-88E3-434AA91A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A665E-13FC-465A-B09C-446184CA8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4DD6E-A80B-4412-86E4-D0B8A58C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D1172-2E15-475A-993A-11269B88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58AF5-7988-4B6D-BACD-743A96A1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9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C2E8-74D3-4DE2-920D-1D69B5EF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C1845C-1DFB-479D-B522-3458A48A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1BB74-267E-436B-A415-388EED3D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2168A-CF0D-4C7E-81C3-0E77B115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FD33A-1577-410C-BF0B-E07DD445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91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96A06B-CB26-4971-B420-807B9FA36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62E340-1267-4957-B7E7-EBAF92D0A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2189F-C394-49AC-9F30-F4B0BDD4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447AF-A66E-4BC1-AA01-882DD79A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5D68F-37F7-4082-9735-A3C9BEE9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6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2387606"/>
            <a:ext cx="10363200" cy="1470025"/>
          </a:xfrm>
          <a:prstGeom prst="rect">
            <a:avLst/>
          </a:prstGeom>
        </p:spPr>
        <p:txBody>
          <a:bodyPr anchor="ctr"/>
          <a:lstStyle>
            <a:lvl1pPr>
              <a:defRPr sz="2667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타이틀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4556414" y="6215084"/>
          <a:ext cx="7430479" cy="4267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버전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담당자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892" marR="121892" marT="45711" marB="45711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최종수정일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u="none" strike="noStrike" cap="none" normalizeH="0" baseline="0" dirty="0">
                        <a:ln>
                          <a:noFill/>
                        </a:ln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u="none" strike="noStrike" cap="none" normalizeH="0" baseline="0" dirty="0">
                        <a:ln>
                          <a:noFill/>
                        </a:ln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892" marR="121892" marT="45711" marB="45711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05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0CED9-22EE-465F-913F-D3FCC8F0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8FE53-F98B-4D2B-BCB3-3A6B8641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9675F-5568-445D-B48A-2E91EA93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F85A4-8C7F-4305-84E2-C9C62FC7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FDF4B-CE28-4C36-8F79-416E1F39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9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8FE98-56F8-490C-AB7F-93E8F38C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065D2-376E-43CB-8966-99A5DE7C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A7695-A46A-4A43-A3D6-5666752B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F6D52-0F26-4DA6-A551-5D9C5D19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D2728-9AC0-41CB-B05E-78EFCAEB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5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6D0D-E4A7-441F-8588-2D7099B5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724BA-13E7-4266-A55F-7C3B8C15F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75B3D-89CC-4EDA-8009-B6533EFC7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7C863-8F16-4EBC-ADDC-72276F99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F062-C175-475E-81FA-5A82566E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B1A85-653C-4DF2-B58F-86135C35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D2CD5-C97D-40F7-A63F-B0465EB3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FA53B-BAAC-4716-B3C1-3C0CC6F56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781C5-4E3C-4D27-BA32-F6E0020D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D64234-9FFF-443E-AF69-60A1CAFFF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04718A-5F1A-45B6-ABC4-E0B0EA08D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EE703F-4613-479F-89D8-C40A1EDC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F80356-4316-4100-9FA0-DFA0B7BA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6AC6B6-FC52-4D5C-B9FC-03BFE5EC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78A12-F2F6-4A6D-A83A-9873E505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A3419B-D20E-436B-9439-5F5A5D8A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DB3EF-5CC9-47AF-892D-B046DE2F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8005E8-AFA7-40C4-9459-BA48FAF5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8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4B23F7-02F3-43CC-9389-7F621F6E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98C1E6-011D-4AA9-B011-D4E905F6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748E69-F3FA-4458-8F33-706CAEA7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7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52E6F-DF19-4FFC-B407-0C9044E6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277B7-73D0-43B2-A03A-DF73721DC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6A986-B03E-4CD3-A9BA-A156432F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E792D-9E52-4FD4-B3FB-BC13510E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88677-7189-41C8-B8BA-E4EE8B62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4024F-084A-4E1E-B576-332263AD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82316-1368-4E00-86DA-82CCB5C5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099734-9171-4F01-936C-7CDD60EA6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A77A5-8BEC-4B8D-ABBB-D0FA0689A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451AD-8D78-4155-B8FC-5983E855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5038BD-6178-45F0-A057-331A4825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2D447-EF24-4C03-A32E-3085BA83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6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2FFB7D-B396-4372-AE15-69087BD3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1342D-2488-4118-B68E-4216F1A6F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BC01A-0A00-4F83-B6A2-9A74123CB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23681-CAD2-43FF-BA1F-0747B62BB24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C2E4E-9C65-4211-AA3C-57571EDDE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091FF-4EB2-4288-A705-0EACEC4B0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4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macstudy.com/ex/evt/2022/3pyungEvent0303/210303_scorefull.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5736" y="2492897"/>
            <a:ext cx="103632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ko-KR" altLang="en-US" dirty="0" err="1"/>
              <a:t>학평</a:t>
            </a:r>
            <a:r>
              <a:rPr lang="ko-KR" altLang="en-US" dirty="0"/>
              <a:t> 라이브</a:t>
            </a:r>
            <a:r>
              <a:rPr lang="en-US" altLang="ko-KR" dirty="0"/>
              <a:t>PR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16410" y="6215083"/>
            <a:ext cx="483943" cy="248482"/>
          </a:xfrm>
          <a:prstGeom prst="rect">
            <a:avLst/>
          </a:prstGeom>
        </p:spPr>
        <p:txBody>
          <a:bodyPr wrap="none" lIns="103900" tIns="51951" rIns="103900" bIns="51951">
            <a:spAutoFit/>
          </a:bodyPr>
          <a:lstStyle/>
          <a:p>
            <a:r>
              <a:rPr lang="en-US" altLang="ko-KR" sz="933" dirty="0">
                <a:latin typeface="+mn-ea"/>
              </a:rPr>
              <a:t>V 1.0</a:t>
            </a:r>
            <a:endParaRPr lang="ko-KR" altLang="en-US" sz="933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16410" y="6428267"/>
            <a:ext cx="1139697" cy="248482"/>
          </a:xfrm>
          <a:prstGeom prst="rect">
            <a:avLst/>
          </a:prstGeom>
        </p:spPr>
        <p:txBody>
          <a:bodyPr wrap="square" lIns="103900" tIns="51951" rIns="103900" bIns="51951">
            <a:spAutoFit/>
          </a:bodyPr>
          <a:lstStyle/>
          <a:p>
            <a:r>
              <a:rPr lang="en-US" altLang="ko-KR" sz="933" dirty="0">
                <a:latin typeface="+mn-ea"/>
              </a:rPr>
              <a:t>2021-03-11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0835A4-E3E5-4DCA-80DD-1EA1E509272F}"/>
              </a:ext>
            </a:extLst>
          </p:cNvPr>
          <p:cNvSpPr/>
          <p:nvPr/>
        </p:nvSpPr>
        <p:spPr>
          <a:xfrm>
            <a:off x="8887511" y="6215083"/>
            <a:ext cx="2068511" cy="248482"/>
          </a:xfrm>
          <a:prstGeom prst="rect">
            <a:avLst/>
          </a:prstGeom>
        </p:spPr>
        <p:txBody>
          <a:bodyPr wrap="square" lIns="103900" tIns="51951" rIns="103900" bIns="51951">
            <a:spAutoFit/>
          </a:bodyPr>
          <a:lstStyle/>
          <a:p>
            <a:r>
              <a:rPr lang="ko-KR" altLang="en-US" sz="933" dirty="0" err="1">
                <a:latin typeface="+mn-ea"/>
              </a:rPr>
              <a:t>컨텐츠기획실</a:t>
            </a:r>
            <a:r>
              <a:rPr lang="ko-KR" altLang="en-US" sz="933" dirty="0">
                <a:latin typeface="+mn-ea"/>
              </a:rPr>
              <a:t> </a:t>
            </a:r>
            <a:r>
              <a:rPr lang="ko-KR" altLang="en-US" sz="933" dirty="0" err="1">
                <a:latin typeface="+mn-ea"/>
              </a:rPr>
              <a:t>과학팀</a:t>
            </a:r>
            <a:r>
              <a:rPr lang="ko-KR" altLang="en-US" sz="933" dirty="0">
                <a:latin typeface="+mn-ea"/>
              </a:rPr>
              <a:t> </a:t>
            </a:r>
            <a:r>
              <a:rPr lang="en-US" altLang="ko-KR" sz="933" dirty="0">
                <a:latin typeface="+mn-ea"/>
              </a:rPr>
              <a:t>/ </a:t>
            </a:r>
            <a:r>
              <a:rPr lang="ko-KR" altLang="en-US" sz="933" dirty="0" err="1">
                <a:latin typeface="+mn-ea"/>
              </a:rPr>
              <a:t>라정인</a:t>
            </a:r>
            <a:endParaRPr lang="en-US" altLang="ko-KR" sz="933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40B22C-38D1-4BD8-8269-47AF49EDB492}"/>
              </a:ext>
            </a:extLst>
          </p:cNvPr>
          <p:cNvSpPr/>
          <p:nvPr/>
        </p:nvSpPr>
        <p:spPr>
          <a:xfrm>
            <a:off x="8887510" y="6428267"/>
            <a:ext cx="2068511" cy="248033"/>
          </a:xfrm>
          <a:prstGeom prst="rect">
            <a:avLst/>
          </a:prstGeom>
        </p:spPr>
        <p:txBody>
          <a:bodyPr wrap="square" lIns="103900" tIns="51951" rIns="103900" bIns="51951">
            <a:spAutoFit/>
          </a:bodyPr>
          <a:lstStyle/>
          <a:p>
            <a:r>
              <a:rPr lang="en-US" altLang="ko-KR" sz="930" dirty="0">
                <a:latin typeface="+mn-ea"/>
              </a:rPr>
              <a:t>02-3470-8538</a:t>
            </a:r>
            <a:endParaRPr lang="ko-KR" altLang="en-US" sz="93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288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CD7FD3-D08A-43BC-A7F3-4E70E52EE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19707"/>
              </p:ext>
            </p:extLst>
          </p:nvPr>
        </p:nvGraphicFramePr>
        <p:xfrm>
          <a:off x="10043712" y="17522"/>
          <a:ext cx="2138621" cy="268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회원번호에 등록된 번호로 알림 문자 신청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 신청 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개인정보 동의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알럿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후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동의 시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알럿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알림 문자 신청이 완료되었습니다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이미 문자 신청 후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알림 문자 신청하기 클릭 시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알럿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이미 알림 문자를 신청하셨습니다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개인정보</a:t>
                      </a:r>
                      <a:r>
                        <a:rPr lang="ko-KR" altLang="en-US" sz="800" baseline="0" dirty="0"/>
                        <a:t> 코드</a:t>
                      </a:r>
                      <a:endParaRPr lang="en-US" altLang="ko-KR" sz="800" dirty="0"/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dev: 1056</a:t>
                      </a:r>
                      <a:br>
                        <a:rPr lang="en-US" altLang="ko-KR" sz="800" dirty="0"/>
                      </a:br>
                      <a:r>
                        <a:rPr lang="ko-KR" altLang="en-US" sz="800" dirty="0" err="1"/>
                        <a:t>실서버</a:t>
                      </a:r>
                      <a:r>
                        <a:rPr lang="en-US" altLang="ko-KR" sz="800" dirty="0"/>
                        <a:t>: 3722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유의사항 관리코드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개발서버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dirty="0"/>
                        <a:t>RP00000888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실서버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dirty="0"/>
                        <a:t>RP00001763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CD3938-78EA-4DDF-80BA-07736D1D3842}"/>
              </a:ext>
            </a:extLst>
          </p:cNvPr>
          <p:cNvSpPr/>
          <p:nvPr/>
        </p:nvSpPr>
        <p:spPr>
          <a:xfrm>
            <a:off x="1533525" y="0"/>
            <a:ext cx="7839075" cy="685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1AD4824-6120-4875-A6F3-9DD5E0CA850A}"/>
              </a:ext>
            </a:extLst>
          </p:cNvPr>
          <p:cNvSpPr/>
          <p:nvPr/>
        </p:nvSpPr>
        <p:spPr bwMode="auto">
          <a:xfrm>
            <a:off x="5644436" y="2916670"/>
            <a:ext cx="2648482" cy="996740"/>
          </a:xfrm>
          <a:prstGeom prst="roundRect">
            <a:avLst/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56A2F7-CC36-4560-9FC3-438D2674866E}"/>
              </a:ext>
            </a:extLst>
          </p:cNvPr>
          <p:cNvSpPr txBox="1"/>
          <p:nvPr/>
        </p:nvSpPr>
        <p:spPr>
          <a:xfrm>
            <a:off x="1988043" y="652637"/>
            <a:ext cx="6552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3</a:t>
            </a:r>
            <a:r>
              <a:rPr lang="ko-KR" altLang="en-US" sz="3600" b="1" dirty="0"/>
              <a:t>평 </a:t>
            </a:r>
            <a:r>
              <a:rPr lang="en-US" altLang="ko-KR" sz="3600" b="1" dirty="0"/>
              <a:t>LIVE </a:t>
            </a:r>
            <a:r>
              <a:rPr lang="ko-KR" altLang="en-US" sz="3600" b="1" dirty="0"/>
              <a:t>사전 </a:t>
            </a:r>
            <a:r>
              <a:rPr lang="ko-KR" altLang="en-US" sz="3600" b="1" dirty="0" err="1"/>
              <a:t>알림문자</a:t>
            </a:r>
            <a:r>
              <a:rPr lang="ko-KR" altLang="en-US" sz="3600" b="1" dirty="0"/>
              <a:t> 신청</a:t>
            </a:r>
            <a:endParaRPr lang="en-US" altLang="ko-KR" sz="3600" b="1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FFA7C33-22F8-4C8B-861C-8622D3096BE9}"/>
              </a:ext>
            </a:extLst>
          </p:cNvPr>
          <p:cNvCxnSpPr/>
          <p:nvPr/>
        </p:nvCxnSpPr>
        <p:spPr>
          <a:xfrm>
            <a:off x="2060051" y="1442984"/>
            <a:ext cx="58326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E0216DE-4956-4174-8F1D-20C331D706E3}"/>
              </a:ext>
            </a:extLst>
          </p:cNvPr>
          <p:cNvSpPr txBox="1"/>
          <p:nvPr/>
        </p:nvSpPr>
        <p:spPr>
          <a:xfrm>
            <a:off x="2624609" y="1572058"/>
            <a:ext cx="396775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각 영역별 대표 선생님들이 알려주는 </a:t>
            </a:r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월 </a:t>
            </a:r>
            <a:r>
              <a:rPr lang="ko-KR" altLang="en-US" sz="1100" dirty="0" err="1"/>
              <a:t>학평</a:t>
            </a:r>
            <a:r>
              <a:rPr lang="ko-KR" altLang="en-US" sz="1100" dirty="0"/>
              <a:t> 분석</a:t>
            </a:r>
            <a:r>
              <a:rPr lang="en-US" altLang="ko-KR" sz="1100" dirty="0"/>
              <a:t>, 3</a:t>
            </a:r>
            <a:r>
              <a:rPr lang="ko-KR" altLang="en-US" sz="1100" dirty="0"/>
              <a:t>월 </a:t>
            </a:r>
            <a:r>
              <a:rPr lang="ko-KR" altLang="en-US" sz="1100" dirty="0" err="1"/>
              <a:t>학평</a:t>
            </a:r>
            <a:r>
              <a:rPr lang="ko-KR" altLang="en-US" sz="1100" dirty="0"/>
              <a:t> 이후 학습법</a:t>
            </a:r>
            <a:r>
              <a:rPr lang="en-US" altLang="ko-KR" sz="1100" dirty="0"/>
              <a:t>, </a:t>
            </a:r>
            <a:r>
              <a:rPr lang="ko-KR" altLang="en-US" sz="1100" dirty="0"/>
              <a:t>마음가짐</a:t>
            </a:r>
            <a:r>
              <a:rPr lang="en-US" altLang="ko-KR" sz="1100" dirty="0"/>
              <a:t>!</a:t>
            </a:r>
          </a:p>
          <a:p>
            <a:endParaRPr lang="en-US" altLang="ko-KR" sz="1100" dirty="0"/>
          </a:p>
          <a:p>
            <a:r>
              <a:rPr lang="en-US" altLang="ko-KR" sz="1400" dirty="0"/>
              <a:t>LIVE </a:t>
            </a:r>
            <a:r>
              <a:rPr lang="ko-KR" altLang="en-US" sz="1400" dirty="0"/>
              <a:t>알림을 신청하시면</a:t>
            </a:r>
            <a:r>
              <a:rPr lang="en-US" altLang="ko-KR" sz="1400" dirty="0"/>
              <a:t> </a:t>
            </a:r>
          </a:p>
          <a:p>
            <a:r>
              <a:rPr lang="ko-KR" altLang="en-US" sz="1400" b="1" dirty="0">
                <a:highlight>
                  <a:srgbClr val="FFFF00"/>
                </a:highlight>
              </a:rPr>
              <a:t>생방송 시작 </a:t>
            </a:r>
            <a:r>
              <a:rPr lang="en-US" altLang="ko-KR" sz="1400" b="1" dirty="0">
                <a:highlight>
                  <a:srgbClr val="FFFF00"/>
                </a:highlight>
              </a:rPr>
              <a:t>30</a:t>
            </a:r>
            <a:r>
              <a:rPr lang="ko-KR" altLang="en-US" sz="1400" b="1" dirty="0">
                <a:highlight>
                  <a:srgbClr val="FFFF00"/>
                </a:highlight>
              </a:rPr>
              <a:t>분 전 </a:t>
            </a:r>
            <a:r>
              <a:rPr lang="ko-KR" altLang="en-US" sz="1400" b="1" dirty="0" err="1">
                <a:highlight>
                  <a:srgbClr val="FFFF00"/>
                </a:highlight>
              </a:rPr>
              <a:t>알림문자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보내드립니다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8582B30-5E40-4432-83F1-5024446AD84A}"/>
              </a:ext>
            </a:extLst>
          </p:cNvPr>
          <p:cNvSpPr/>
          <p:nvPr/>
        </p:nvSpPr>
        <p:spPr bwMode="auto">
          <a:xfrm>
            <a:off x="2866550" y="2935949"/>
            <a:ext cx="2648482" cy="432045"/>
          </a:xfrm>
          <a:prstGeom prst="round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699E78-A3FA-40A7-B9D0-497CAA7443CB}"/>
              </a:ext>
            </a:extLst>
          </p:cNvPr>
          <p:cNvSpPr txBox="1"/>
          <p:nvPr/>
        </p:nvSpPr>
        <p:spPr>
          <a:xfrm>
            <a:off x="3113029" y="3021166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2022</a:t>
            </a:r>
            <a:r>
              <a:rPr lang="ko-KR" altLang="en-US" sz="1100" dirty="0"/>
              <a:t>년 </a:t>
            </a:r>
            <a:r>
              <a:rPr lang="en-US" altLang="ko-KR" sz="1100" dirty="0"/>
              <a:t>3</a:t>
            </a:r>
            <a:r>
              <a:rPr lang="ko-KR" altLang="en-US" sz="1100" dirty="0"/>
              <a:t>월 </a:t>
            </a:r>
            <a:r>
              <a:rPr lang="en-US" altLang="ko-KR" sz="1100" dirty="0"/>
              <a:t>24</a:t>
            </a:r>
            <a:r>
              <a:rPr lang="ko-KR" altLang="en-US" sz="1100" dirty="0"/>
              <a:t>일 저녁 </a:t>
            </a:r>
            <a:r>
              <a:rPr lang="en-US" altLang="ko-KR" sz="1100" dirty="0"/>
              <a:t>5</a:t>
            </a:r>
            <a:r>
              <a:rPr lang="ko-KR" altLang="en-US" sz="1100" dirty="0"/>
              <a:t>시까지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7E182C3-E185-4F47-9E8E-5C3FF50FC55E}"/>
              </a:ext>
            </a:extLst>
          </p:cNvPr>
          <p:cNvSpPr/>
          <p:nvPr/>
        </p:nvSpPr>
        <p:spPr bwMode="auto">
          <a:xfrm>
            <a:off x="1986640" y="2935949"/>
            <a:ext cx="813389" cy="432045"/>
          </a:xfrm>
          <a:prstGeom prst="round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F64A5B-D99F-46B2-BF33-7ECA11CEC542}"/>
              </a:ext>
            </a:extLst>
          </p:cNvPr>
          <p:cNvSpPr txBox="1"/>
          <p:nvPr/>
        </p:nvSpPr>
        <p:spPr>
          <a:xfrm>
            <a:off x="2051106" y="30211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신청기간</a:t>
            </a:r>
            <a:endParaRPr lang="ko-KR" altLang="en-US" sz="11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042B9B6-D7DF-4DD5-AA93-F9FF172BDDE6}"/>
              </a:ext>
            </a:extLst>
          </p:cNvPr>
          <p:cNvSpPr/>
          <p:nvPr/>
        </p:nvSpPr>
        <p:spPr bwMode="auto">
          <a:xfrm>
            <a:off x="2866550" y="3481366"/>
            <a:ext cx="2648482" cy="432045"/>
          </a:xfrm>
          <a:prstGeom prst="round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608B84-4FA7-49A0-8E48-BBD080D8ABE0}"/>
              </a:ext>
            </a:extLst>
          </p:cNvPr>
          <p:cNvSpPr txBox="1"/>
          <p:nvPr/>
        </p:nvSpPr>
        <p:spPr>
          <a:xfrm>
            <a:off x="3232186" y="3566583"/>
            <a:ext cx="1845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2022</a:t>
            </a:r>
            <a:r>
              <a:rPr lang="ko-KR" altLang="en-US" sz="1100" dirty="0"/>
              <a:t>년 </a:t>
            </a:r>
            <a:r>
              <a:rPr lang="en-US" altLang="ko-KR" sz="1100" dirty="0"/>
              <a:t>3</a:t>
            </a:r>
            <a:r>
              <a:rPr lang="ko-KR" altLang="en-US" sz="1100" dirty="0"/>
              <a:t>월 </a:t>
            </a:r>
            <a:r>
              <a:rPr lang="en-US" altLang="ko-KR" sz="1100" dirty="0"/>
              <a:t>24</a:t>
            </a:r>
            <a:r>
              <a:rPr lang="ko-KR" altLang="en-US" sz="1100" dirty="0"/>
              <a:t>일 저녁 </a:t>
            </a:r>
            <a:r>
              <a:rPr lang="en-US" altLang="ko-KR" sz="1100" dirty="0"/>
              <a:t>7</a:t>
            </a:r>
            <a:r>
              <a:rPr lang="ko-KR" altLang="en-US" sz="1100" dirty="0"/>
              <a:t>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B762C7B-CC95-4FEB-8A6C-F27CF0F9C40D}"/>
              </a:ext>
            </a:extLst>
          </p:cNvPr>
          <p:cNvSpPr/>
          <p:nvPr/>
        </p:nvSpPr>
        <p:spPr bwMode="auto">
          <a:xfrm>
            <a:off x="1986640" y="3481366"/>
            <a:ext cx="813389" cy="432045"/>
          </a:xfrm>
          <a:prstGeom prst="round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AD6C2-787D-4113-9482-18F360951F85}"/>
              </a:ext>
            </a:extLst>
          </p:cNvPr>
          <p:cNvSpPr txBox="1"/>
          <p:nvPr/>
        </p:nvSpPr>
        <p:spPr>
          <a:xfrm>
            <a:off x="2051107" y="35665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알림시각</a:t>
            </a:r>
            <a:endParaRPr lang="ko-KR" altLang="en-US" sz="1100" dirty="0"/>
          </a:p>
        </p:txBody>
      </p:sp>
      <p:pic>
        <p:nvPicPr>
          <p:cNvPr id="66" name="Picture 4" descr="벨 - 무료 음악개 아이콘">
            <a:extLst>
              <a:ext uri="{FF2B5EF4-FFF2-40B4-BE49-F238E27FC236}">
                <a16:creationId xmlns:a16="http://schemas.microsoft.com/office/drawing/2014/main" id="{0B3FD6C2-B90B-494A-AA7D-DE29E5DB1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54" y="3057361"/>
            <a:ext cx="738358" cy="7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E2286E8-2773-47E8-911B-AF2D981BAD65}"/>
              </a:ext>
            </a:extLst>
          </p:cNvPr>
          <p:cNvSpPr txBox="1"/>
          <p:nvPr/>
        </p:nvSpPr>
        <p:spPr>
          <a:xfrm>
            <a:off x="5947080" y="3103374"/>
            <a:ext cx="1174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알림문자</a:t>
            </a:r>
            <a:endParaRPr lang="en-US" altLang="ko-KR" sz="1800" dirty="0"/>
          </a:p>
          <a:p>
            <a:r>
              <a:rPr lang="ko-KR" altLang="en-US" sz="1800" dirty="0"/>
              <a:t>신청하기</a:t>
            </a:r>
            <a:endParaRPr lang="en-US" altLang="ko-KR" sz="1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226DBC-D6AC-4F4A-B67B-02F12558F2D2}"/>
              </a:ext>
            </a:extLst>
          </p:cNvPr>
          <p:cNvSpPr txBox="1"/>
          <p:nvPr/>
        </p:nvSpPr>
        <p:spPr>
          <a:xfrm>
            <a:off x="3689335" y="3998627"/>
            <a:ext cx="4708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※ 2</a:t>
            </a:r>
            <a:r>
              <a:rPr lang="ko-KR" altLang="en-US" sz="800" dirty="0"/>
              <a:t>월 </a:t>
            </a:r>
            <a:r>
              <a:rPr lang="en-US" altLang="ko-KR" sz="800" dirty="0"/>
              <a:t>24</a:t>
            </a:r>
            <a:r>
              <a:rPr lang="ko-KR" altLang="en-US" sz="800" dirty="0"/>
              <a:t>일 오후 </a:t>
            </a:r>
            <a:r>
              <a:rPr lang="en-US" altLang="ko-KR" sz="800" dirty="0"/>
              <a:t>6</a:t>
            </a:r>
            <a:r>
              <a:rPr lang="ko-KR" altLang="en-US" sz="800" dirty="0"/>
              <a:t>시 기준</a:t>
            </a:r>
            <a:r>
              <a:rPr lang="en-US" altLang="ko-KR" sz="800" dirty="0"/>
              <a:t>, </a:t>
            </a:r>
            <a:r>
              <a:rPr lang="ko-KR" altLang="en-US" sz="800" dirty="0"/>
              <a:t>회원 정보상의 휴대폰번호로 </a:t>
            </a:r>
            <a:r>
              <a:rPr lang="ko-KR" altLang="en-US" sz="800" dirty="0" err="1"/>
              <a:t>발송되오니</a:t>
            </a:r>
            <a:r>
              <a:rPr lang="ko-KR" altLang="en-US" sz="800" dirty="0"/>
              <a:t> 회원 정보를 꼭 확인해주세요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8EBF3E-1E15-41F7-87F4-3E06E6E920A6}"/>
              </a:ext>
            </a:extLst>
          </p:cNvPr>
          <p:cNvSpPr txBox="1"/>
          <p:nvPr/>
        </p:nvSpPr>
        <p:spPr>
          <a:xfrm>
            <a:off x="3644227" y="308893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i="1" dirty="0"/>
              <a:t>선생님들의 </a:t>
            </a:r>
            <a:r>
              <a:rPr lang="en-US" altLang="ko-KR" sz="1100" b="1" i="1" dirty="0"/>
              <a:t>LIVE </a:t>
            </a:r>
            <a:r>
              <a:rPr lang="ko-KR" altLang="en-US" sz="1100" b="1" i="1" dirty="0"/>
              <a:t>분석을 놓치고 싶지 않다면</a:t>
            </a:r>
            <a:r>
              <a:rPr lang="en-US" altLang="ko-KR" sz="1100" b="1" i="1" dirty="0"/>
              <a:t>?</a:t>
            </a:r>
            <a:endParaRPr lang="ko-KR" altLang="en-US" sz="1100" b="1" i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1920308-7276-4CED-A0C3-1EA62F265028}"/>
              </a:ext>
            </a:extLst>
          </p:cNvPr>
          <p:cNvSpPr/>
          <p:nvPr/>
        </p:nvSpPr>
        <p:spPr bwMode="auto">
          <a:xfrm>
            <a:off x="1548298" y="4560899"/>
            <a:ext cx="7200800" cy="396587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778566E-FAE1-436D-A447-DD625CA32684}"/>
              </a:ext>
            </a:extLst>
          </p:cNvPr>
          <p:cNvSpPr txBox="1"/>
          <p:nvPr/>
        </p:nvSpPr>
        <p:spPr>
          <a:xfrm>
            <a:off x="4791905" y="465740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유의사항</a:t>
            </a:r>
            <a:endParaRPr lang="ko-KR" altLang="en-US" sz="8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A7D26F-5AE6-469B-B6DD-E200A7E2BA2E}"/>
              </a:ext>
            </a:extLst>
          </p:cNvPr>
          <p:cNvSpPr/>
          <p:nvPr/>
        </p:nvSpPr>
        <p:spPr bwMode="auto">
          <a:xfrm>
            <a:off x="1653753" y="4651242"/>
            <a:ext cx="215900" cy="215900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ko-KR" altLang="en-US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981AF18-64A4-496F-A417-49588C094EBF}"/>
              </a:ext>
            </a:extLst>
          </p:cNvPr>
          <p:cNvSpPr/>
          <p:nvPr/>
        </p:nvSpPr>
        <p:spPr bwMode="auto">
          <a:xfrm>
            <a:off x="5731180" y="2995424"/>
            <a:ext cx="215900" cy="215900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kumimoji="0" lang="ko-KR" altLang="en-US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854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91744" y="2564904"/>
            <a:ext cx="4608512" cy="172819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3200" b="1" kern="0" dirty="0">
                <a:solidFill>
                  <a:sysClr val="windowText" lastClr="000000"/>
                </a:solidFill>
                <a:latin typeface="+mn-ea"/>
              </a:rPr>
              <a:t>PC</a:t>
            </a:r>
            <a:endParaRPr lang="ko-KR" altLang="en-US" sz="3200" b="1" kern="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86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CD7FD3-D08A-43BC-A7F3-4E70E52EE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99959"/>
              </p:ext>
            </p:extLst>
          </p:nvPr>
        </p:nvGraphicFramePr>
        <p:xfrm>
          <a:off x="10043712" y="17522"/>
          <a:ext cx="2138621" cy="156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3"/>
                        </a:rPr>
                        <a:t>http://www.mimacstudy.com/ex/evt/2022/3pyungEvent0303/210303_scorefull.ds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세 번째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탭명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텍스트 수정하고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활성화 해주세요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탭 클릭 시 노출되는 내용은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P~6P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참고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부탁 드립니다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D368A4E-3FA9-479C-B850-11EC77F50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62" y="398054"/>
            <a:ext cx="3406000" cy="573453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176944A-12D0-4048-90E3-D546FBEA55A6}"/>
              </a:ext>
            </a:extLst>
          </p:cNvPr>
          <p:cNvSpPr/>
          <p:nvPr/>
        </p:nvSpPr>
        <p:spPr>
          <a:xfrm>
            <a:off x="1223458" y="2048185"/>
            <a:ext cx="3013646" cy="287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374C817-0A8F-40DC-AD80-95B9620F6C7C}"/>
              </a:ext>
            </a:extLst>
          </p:cNvPr>
          <p:cNvSpPr/>
          <p:nvPr/>
        </p:nvSpPr>
        <p:spPr bwMode="auto">
          <a:xfrm>
            <a:off x="1175100" y="2091331"/>
            <a:ext cx="215900" cy="215900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kumimoji="0" lang="ko-KR" altLang="en-US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E9764A-46CC-4CDF-852D-E3B1E7C965F2}"/>
              </a:ext>
            </a:extLst>
          </p:cNvPr>
          <p:cNvSpPr/>
          <p:nvPr/>
        </p:nvSpPr>
        <p:spPr bwMode="auto">
          <a:xfrm>
            <a:off x="4353303" y="2046357"/>
            <a:ext cx="1121501" cy="419604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2EC1D1-D937-4D44-8355-B77499167B00}"/>
              </a:ext>
            </a:extLst>
          </p:cNvPr>
          <p:cNvSpPr/>
          <p:nvPr/>
        </p:nvSpPr>
        <p:spPr bwMode="auto">
          <a:xfrm>
            <a:off x="5481548" y="2046357"/>
            <a:ext cx="1121501" cy="419604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F62F2F-369A-40BD-A2BF-05A28564DDB5}"/>
              </a:ext>
            </a:extLst>
          </p:cNvPr>
          <p:cNvSpPr/>
          <p:nvPr/>
        </p:nvSpPr>
        <p:spPr bwMode="auto">
          <a:xfrm>
            <a:off x="6599629" y="2047533"/>
            <a:ext cx="1121501" cy="419604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F8246F-0DB6-40B2-AC6B-FB667AAD85DC}"/>
              </a:ext>
            </a:extLst>
          </p:cNvPr>
          <p:cNvSpPr/>
          <p:nvPr/>
        </p:nvSpPr>
        <p:spPr bwMode="auto">
          <a:xfrm>
            <a:off x="7721130" y="2047533"/>
            <a:ext cx="1121501" cy="419604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8D36B-9780-4FB6-9632-9A146D08B470}"/>
              </a:ext>
            </a:extLst>
          </p:cNvPr>
          <p:cNvSpPr txBox="1"/>
          <p:nvPr/>
        </p:nvSpPr>
        <p:spPr>
          <a:xfrm>
            <a:off x="4443223" y="2066144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영역별 학습전략</a:t>
            </a:r>
            <a:endParaRPr lang="en-US" altLang="ko-KR" sz="800" dirty="0"/>
          </a:p>
          <a:p>
            <a:pPr algn="ctr"/>
            <a:r>
              <a:rPr lang="en-US" altLang="ko-KR" sz="1000" b="1" dirty="0"/>
              <a:t>3</a:t>
            </a:r>
            <a:r>
              <a:rPr lang="ko-KR" altLang="en-US" sz="1000" b="1" dirty="0"/>
              <a:t>월 대비 특강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288AD7-0984-4FC1-A1D8-2BBEF0F778B7}"/>
              </a:ext>
            </a:extLst>
          </p:cNvPr>
          <p:cNvSpPr txBox="1"/>
          <p:nvPr/>
        </p:nvSpPr>
        <p:spPr>
          <a:xfrm>
            <a:off x="5500322" y="207104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채점하고 선물 </a:t>
            </a:r>
            <a:r>
              <a:rPr lang="en-US" altLang="ko-KR" sz="800" dirty="0"/>
              <a:t>GET!</a:t>
            </a:r>
          </a:p>
          <a:p>
            <a:pPr algn="ctr"/>
            <a:r>
              <a:rPr lang="ko-KR" altLang="en-US" sz="1000" b="1" dirty="0" err="1"/>
              <a:t>체점</a:t>
            </a:r>
            <a:r>
              <a:rPr lang="ko-KR" altLang="en-US" sz="1000" b="1" dirty="0"/>
              <a:t> 사전예약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DA2B2-26AF-4CB8-98A3-7F18D0158323}"/>
              </a:ext>
            </a:extLst>
          </p:cNvPr>
          <p:cNvSpPr txBox="1"/>
          <p:nvPr/>
        </p:nvSpPr>
        <p:spPr>
          <a:xfrm>
            <a:off x="7812040" y="2086882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r>
              <a:rPr lang="ko-KR" altLang="en-US" sz="800" dirty="0"/>
              <a:t>평 집중분석</a:t>
            </a:r>
            <a:endParaRPr lang="en-US" altLang="ko-KR" sz="800" dirty="0"/>
          </a:p>
          <a:p>
            <a:pPr algn="ctr"/>
            <a:r>
              <a:rPr lang="ko-KR" altLang="en-US" sz="800" b="1" dirty="0"/>
              <a:t>실시간 해설강의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38B68-0B48-4FB8-B3F0-2708AE6CF482}"/>
              </a:ext>
            </a:extLst>
          </p:cNvPr>
          <p:cNvSpPr txBox="1"/>
          <p:nvPr/>
        </p:nvSpPr>
        <p:spPr>
          <a:xfrm>
            <a:off x="6722599" y="2088093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/>
              <a:t>3</a:t>
            </a:r>
            <a:r>
              <a:rPr lang="ko-KR" altLang="en-US" sz="600" dirty="0"/>
              <a:t>평 실시간 분석</a:t>
            </a:r>
            <a:endParaRPr lang="en-US" altLang="ko-KR" sz="600" dirty="0"/>
          </a:p>
          <a:p>
            <a:pPr algn="ctr"/>
            <a:r>
              <a:rPr lang="ko-KR" altLang="en-US" sz="1000" b="1" dirty="0"/>
              <a:t>영역별 </a:t>
            </a:r>
            <a:r>
              <a:rPr lang="en-US" altLang="ko-KR" sz="1000" b="1" dirty="0"/>
              <a:t>LIVE</a:t>
            </a:r>
            <a:endParaRPr lang="ko-KR" alt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66BEF1-3622-4EA5-BB8D-C5C3A6C2D3E0}"/>
              </a:ext>
            </a:extLst>
          </p:cNvPr>
          <p:cNvSpPr txBox="1"/>
          <p:nvPr/>
        </p:nvSpPr>
        <p:spPr>
          <a:xfrm>
            <a:off x="6520049" y="1802488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세번째 탭에 해당됩니다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5F8813-C7FE-4881-BCA9-51255983EE7B}"/>
              </a:ext>
            </a:extLst>
          </p:cNvPr>
          <p:cNvSpPr/>
          <p:nvPr/>
        </p:nvSpPr>
        <p:spPr bwMode="auto">
          <a:xfrm>
            <a:off x="1283050" y="2467137"/>
            <a:ext cx="2183636" cy="3978349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3600" b="1" kern="0">
                <a:solidFill>
                  <a:schemeClr val="bg1"/>
                </a:solidFill>
                <a:latin typeface="+mn-ea"/>
              </a:rPr>
              <a:t>LIVE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3600" b="1" kern="0">
                <a:solidFill>
                  <a:schemeClr val="bg1"/>
                </a:solidFill>
                <a:latin typeface="+mn-ea"/>
              </a:rPr>
              <a:t>내용추가</a:t>
            </a:r>
            <a:endParaRPr kumimoji="0" lang="ko-KR" altLang="en-US" sz="360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1375CFC-3598-4E9B-96ED-44D93CCC9027}"/>
              </a:ext>
            </a:extLst>
          </p:cNvPr>
          <p:cNvSpPr/>
          <p:nvPr/>
        </p:nvSpPr>
        <p:spPr bwMode="auto">
          <a:xfrm>
            <a:off x="1175100" y="2594340"/>
            <a:ext cx="215900" cy="215900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ko-KR" altLang="en-US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6935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CD7FD3-D08A-43BC-A7F3-4E70E52EE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78832"/>
              </p:ext>
            </p:extLst>
          </p:nvPr>
        </p:nvGraphicFramePr>
        <p:xfrm>
          <a:off x="10043712" y="17522"/>
          <a:ext cx="2138621" cy="40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6P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해당하는 단으로 이동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306B1F5D-B9E0-4ECB-96D7-E54BD66D68DD}"/>
              </a:ext>
            </a:extLst>
          </p:cNvPr>
          <p:cNvGrpSpPr/>
          <p:nvPr/>
        </p:nvGrpSpPr>
        <p:grpSpPr>
          <a:xfrm>
            <a:off x="1719743" y="153587"/>
            <a:ext cx="6033120" cy="621268"/>
            <a:chOff x="0" y="215444"/>
            <a:chExt cx="6268678" cy="62126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8CD0C60-ABFF-4736-A3DA-215458FA7EF8}"/>
                </a:ext>
              </a:extLst>
            </p:cNvPr>
            <p:cNvSpPr/>
            <p:nvPr/>
          </p:nvSpPr>
          <p:spPr bwMode="auto">
            <a:xfrm>
              <a:off x="0" y="215444"/>
              <a:ext cx="1568624" cy="62126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7B593EF-55C3-4809-93D4-F484E4A91D55}"/>
                </a:ext>
              </a:extLst>
            </p:cNvPr>
            <p:cNvSpPr/>
            <p:nvPr/>
          </p:nvSpPr>
          <p:spPr bwMode="auto">
            <a:xfrm>
              <a:off x="1568624" y="215444"/>
              <a:ext cx="1568624" cy="62126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D4B0CFF-B4AC-4899-8305-8FBD324F4880}"/>
                </a:ext>
              </a:extLst>
            </p:cNvPr>
            <p:cNvSpPr/>
            <p:nvPr/>
          </p:nvSpPr>
          <p:spPr bwMode="auto">
            <a:xfrm>
              <a:off x="3134339" y="215444"/>
              <a:ext cx="1568624" cy="621268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8DC9C0-5CF0-421B-9EB7-F6E09848AEF0}"/>
                </a:ext>
              </a:extLst>
            </p:cNvPr>
            <p:cNvSpPr/>
            <p:nvPr/>
          </p:nvSpPr>
          <p:spPr bwMode="auto">
            <a:xfrm>
              <a:off x="4700054" y="215444"/>
              <a:ext cx="1568624" cy="62126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082F3CA-0A59-4176-99FF-4AFC31637644}"/>
              </a:ext>
            </a:extLst>
          </p:cNvPr>
          <p:cNvSpPr txBox="1"/>
          <p:nvPr/>
        </p:nvSpPr>
        <p:spPr>
          <a:xfrm>
            <a:off x="3529668" y="270799"/>
            <a:ext cx="1192955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채점하고 선물 </a:t>
            </a:r>
            <a:r>
              <a:rPr lang="en-US" altLang="ko-KR" sz="900" dirty="0"/>
              <a:t>GET!</a:t>
            </a:r>
          </a:p>
          <a:p>
            <a:r>
              <a:rPr lang="ko-KR" altLang="en-US" sz="1050" b="1" dirty="0" err="1"/>
              <a:t>체점</a:t>
            </a:r>
            <a:r>
              <a:rPr lang="ko-KR" altLang="en-US" sz="1050" b="1" dirty="0"/>
              <a:t> 사전예약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75806-D78A-4CDA-BC82-46D2666C7D9D}"/>
              </a:ext>
            </a:extLst>
          </p:cNvPr>
          <p:cNvSpPr txBox="1"/>
          <p:nvPr/>
        </p:nvSpPr>
        <p:spPr>
          <a:xfrm>
            <a:off x="2024311" y="268011"/>
            <a:ext cx="1066319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영역별 학습전략</a:t>
            </a:r>
            <a:endParaRPr lang="en-US" altLang="ko-KR" sz="900" dirty="0"/>
          </a:p>
          <a:p>
            <a:pPr algn="ctr"/>
            <a:r>
              <a:rPr lang="en-US" altLang="ko-KR" sz="1050" b="1" dirty="0"/>
              <a:t>3</a:t>
            </a:r>
            <a:r>
              <a:rPr lang="ko-KR" altLang="en-US" sz="1050" b="1" dirty="0"/>
              <a:t>월 대비 특강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5A56A-1C8F-47CB-88EC-8CBB2559E132}"/>
              </a:ext>
            </a:extLst>
          </p:cNvPr>
          <p:cNvSpPr txBox="1"/>
          <p:nvPr/>
        </p:nvSpPr>
        <p:spPr>
          <a:xfrm>
            <a:off x="5014932" y="281162"/>
            <a:ext cx="901209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/>
              <a:t>3</a:t>
            </a:r>
            <a:r>
              <a:rPr lang="ko-KR" altLang="en-US" sz="700" dirty="0"/>
              <a:t>평 실시간 분석</a:t>
            </a:r>
            <a:endParaRPr lang="en-US" altLang="ko-KR" sz="700" dirty="0"/>
          </a:p>
          <a:p>
            <a:pPr algn="ctr"/>
            <a:r>
              <a:rPr lang="ko-KR" altLang="en-US" sz="1050" b="1" dirty="0"/>
              <a:t>영역별 </a:t>
            </a:r>
            <a:r>
              <a:rPr lang="en-US" altLang="ko-KR" sz="1050" b="1" dirty="0"/>
              <a:t>LIVE</a:t>
            </a:r>
            <a:endParaRPr lang="ko-KR" altLang="en-US" sz="105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38928-C883-4BC9-AA0C-5F312EA67827}"/>
              </a:ext>
            </a:extLst>
          </p:cNvPr>
          <p:cNvSpPr txBox="1"/>
          <p:nvPr/>
        </p:nvSpPr>
        <p:spPr>
          <a:xfrm>
            <a:off x="6394165" y="268011"/>
            <a:ext cx="117532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3</a:t>
            </a:r>
            <a:r>
              <a:rPr lang="ko-KR" altLang="en-US" sz="900" dirty="0"/>
              <a:t>평 집중분석</a:t>
            </a:r>
            <a:endParaRPr lang="en-US" altLang="ko-KR" sz="900" dirty="0"/>
          </a:p>
          <a:p>
            <a:pPr algn="ctr"/>
            <a:r>
              <a:rPr lang="ko-KR" altLang="en-US" sz="1050" b="1" dirty="0"/>
              <a:t>실시간 해설강의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BCCA68-1459-4B1A-BECC-7F9D4F3ADBD5}"/>
              </a:ext>
            </a:extLst>
          </p:cNvPr>
          <p:cNvSpPr txBox="1"/>
          <p:nvPr/>
        </p:nvSpPr>
        <p:spPr>
          <a:xfrm>
            <a:off x="2000253" y="1170899"/>
            <a:ext cx="51074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3</a:t>
            </a:r>
            <a:r>
              <a:rPr lang="ko-KR" altLang="en-US" sz="3600" b="1" dirty="0"/>
              <a:t>평 실시간 분석</a:t>
            </a:r>
            <a:endParaRPr lang="en-US" altLang="ko-KR" sz="3600" b="1" dirty="0"/>
          </a:p>
          <a:p>
            <a:pPr algn="ctr"/>
            <a:r>
              <a:rPr lang="ko-KR" altLang="en-US" sz="7200" b="1" dirty="0"/>
              <a:t>영역별 </a:t>
            </a:r>
            <a:r>
              <a:rPr lang="en-US" altLang="ko-KR" sz="7200" b="1" dirty="0"/>
              <a:t>LIVE</a:t>
            </a:r>
            <a:endParaRPr lang="en-US" altLang="ko-KR" sz="36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419C6D9-0A2B-4BEC-AB16-4B4633C4155B}"/>
              </a:ext>
            </a:extLst>
          </p:cNvPr>
          <p:cNvSpPr/>
          <p:nvPr/>
        </p:nvSpPr>
        <p:spPr bwMode="auto">
          <a:xfrm>
            <a:off x="2804118" y="2945165"/>
            <a:ext cx="3680697" cy="377696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4F7D85-186F-4B55-9856-23A5A3DC0D8A}"/>
              </a:ext>
            </a:extLst>
          </p:cNvPr>
          <p:cNvSpPr txBox="1"/>
          <p:nvPr/>
        </p:nvSpPr>
        <p:spPr>
          <a:xfrm>
            <a:off x="2691778" y="2949263"/>
            <a:ext cx="3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월 </a:t>
            </a:r>
            <a:r>
              <a:rPr lang="en-US" altLang="ko-KR" b="1" dirty="0">
                <a:solidFill>
                  <a:schemeClr val="bg1"/>
                </a:solidFill>
              </a:rPr>
              <a:t>24</a:t>
            </a:r>
            <a:r>
              <a:rPr lang="ko-KR" altLang="en-US" b="1" dirty="0">
                <a:solidFill>
                  <a:schemeClr val="bg1"/>
                </a:solidFill>
              </a:rPr>
              <a:t>일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목</a:t>
            </a:r>
            <a:r>
              <a:rPr lang="en-US" altLang="ko-KR" b="1" dirty="0">
                <a:solidFill>
                  <a:schemeClr val="bg1"/>
                </a:solidFill>
              </a:rPr>
              <a:t>) </a:t>
            </a:r>
            <a:r>
              <a:rPr lang="ko-KR" altLang="en-US" b="1" dirty="0">
                <a:solidFill>
                  <a:schemeClr val="bg1"/>
                </a:solidFill>
              </a:rPr>
              <a:t>밤 </a:t>
            </a:r>
            <a:r>
              <a:rPr lang="en-US" altLang="ko-KR" b="1" dirty="0">
                <a:solidFill>
                  <a:schemeClr val="bg1"/>
                </a:solidFill>
              </a:rPr>
              <a:t>7</a:t>
            </a:r>
            <a:r>
              <a:rPr lang="ko-KR" altLang="en-US" b="1" dirty="0">
                <a:solidFill>
                  <a:schemeClr val="bg1"/>
                </a:solidFill>
              </a:rPr>
              <a:t>시 </a:t>
            </a:r>
            <a:r>
              <a:rPr lang="en-US" altLang="ko-KR" b="1" dirty="0">
                <a:solidFill>
                  <a:schemeClr val="bg1"/>
                </a:solidFill>
              </a:rPr>
              <a:t>30</a:t>
            </a:r>
            <a:r>
              <a:rPr lang="ko-KR" altLang="en-US" b="1" dirty="0">
                <a:solidFill>
                  <a:schemeClr val="bg1"/>
                </a:solidFill>
              </a:rPr>
              <a:t>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3A844F-F984-4120-B8DC-295B7F8E8431}"/>
              </a:ext>
            </a:extLst>
          </p:cNvPr>
          <p:cNvSpPr txBox="1"/>
          <p:nvPr/>
        </p:nvSpPr>
        <p:spPr>
          <a:xfrm>
            <a:off x="2199718" y="3442903"/>
            <a:ext cx="5045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빠르고 정확한 영역별 심층분석 </a:t>
            </a:r>
            <a:r>
              <a:rPr lang="ko-KR" altLang="en-US" sz="1200" b="1" dirty="0" err="1"/>
              <a:t>대성마이맥과</a:t>
            </a:r>
            <a:r>
              <a:rPr lang="ko-KR" altLang="en-US" sz="1200" b="1" dirty="0"/>
              <a:t> 함께하세요</a:t>
            </a:r>
            <a:r>
              <a:rPr lang="en-US" altLang="ko-KR" sz="1200" b="1" dirty="0"/>
              <a:t>!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7797B-04A5-49FE-B465-118888E051DC}"/>
              </a:ext>
            </a:extLst>
          </p:cNvPr>
          <p:cNvSpPr txBox="1"/>
          <p:nvPr/>
        </p:nvSpPr>
        <p:spPr>
          <a:xfrm>
            <a:off x="3512167" y="4167950"/>
            <a:ext cx="2759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영역별 라이브 연사 및 주제 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4802A9-B9D9-4ADE-B1B1-83FF781327BC}"/>
              </a:ext>
            </a:extLst>
          </p:cNvPr>
          <p:cNvSpPr/>
          <p:nvPr/>
        </p:nvSpPr>
        <p:spPr bwMode="auto">
          <a:xfrm>
            <a:off x="1207911" y="4547735"/>
            <a:ext cx="7056784" cy="126934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5P </a:t>
            </a:r>
            <a:r>
              <a:rPr kumimoji="0" lang="ko-KR" altLang="en-US" sz="105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내용 참고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FA6A771-2883-4D46-BBD3-1C9CC5F0AEC1}"/>
              </a:ext>
            </a:extLst>
          </p:cNvPr>
          <p:cNvSpPr/>
          <p:nvPr/>
        </p:nvSpPr>
        <p:spPr bwMode="auto">
          <a:xfrm>
            <a:off x="7923224" y="1675595"/>
            <a:ext cx="1452605" cy="1368153"/>
          </a:xfrm>
          <a:prstGeom prst="roundRect">
            <a:avLst>
              <a:gd name="adj" fmla="val 7756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pic>
        <p:nvPicPr>
          <p:cNvPr id="24" name="Picture 4" descr="벨 - 무료 음악개 아이콘">
            <a:extLst>
              <a:ext uri="{FF2B5EF4-FFF2-40B4-BE49-F238E27FC236}">
                <a16:creationId xmlns:a16="http://schemas.microsoft.com/office/drawing/2014/main" id="{A78E3C3E-4E2C-4431-9F14-F098E103D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829" y="1930280"/>
            <a:ext cx="429391" cy="4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D138B8-08A9-4B1D-870E-22B7059B978A}"/>
              </a:ext>
            </a:extLst>
          </p:cNvPr>
          <p:cNvSpPr txBox="1"/>
          <p:nvPr/>
        </p:nvSpPr>
        <p:spPr>
          <a:xfrm>
            <a:off x="7561554" y="2467684"/>
            <a:ext cx="21759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LIVE </a:t>
            </a:r>
            <a:r>
              <a:rPr lang="ko-KR" altLang="en-US" sz="1100" dirty="0"/>
              <a:t>사전 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알림문자</a:t>
            </a:r>
            <a:r>
              <a:rPr lang="ko-KR" altLang="en-US" sz="1100" dirty="0"/>
              <a:t> 신청하기</a:t>
            </a:r>
            <a:endParaRPr lang="en-US" altLang="ko-KR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40E904C-3283-47D5-8A70-6341F686BEEC}"/>
              </a:ext>
            </a:extLst>
          </p:cNvPr>
          <p:cNvSpPr/>
          <p:nvPr/>
        </p:nvSpPr>
        <p:spPr bwMode="auto">
          <a:xfrm>
            <a:off x="7890651" y="1593460"/>
            <a:ext cx="215900" cy="215900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kumimoji="0" lang="ko-KR" altLang="en-US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631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CD7FD3-D08A-43BC-A7F3-4E70E52EE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63084"/>
              </p:ext>
            </p:extLst>
          </p:nvPr>
        </p:nvGraphicFramePr>
        <p:xfrm>
          <a:off x="10043712" y="17522"/>
          <a:ext cx="2138621" cy="52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 이미지 추후 전달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 내용 이후 변경 예정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8EE26D-C6C4-4499-9C46-52805E488D27}"/>
              </a:ext>
            </a:extLst>
          </p:cNvPr>
          <p:cNvSpPr txBox="1"/>
          <p:nvPr/>
        </p:nvSpPr>
        <p:spPr>
          <a:xfrm>
            <a:off x="3417725" y="257155"/>
            <a:ext cx="2759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영역별 라이브 연사 및 주제 ■</a:t>
            </a: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99DA71FF-0709-4AC5-AAC6-08AAE1E71382}"/>
              </a:ext>
            </a:extLst>
          </p:cNvPr>
          <p:cNvSpPr/>
          <p:nvPr/>
        </p:nvSpPr>
        <p:spPr bwMode="auto">
          <a:xfrm>
            <a:off x="2823432" y="617195"/>
            <a:ext cx="5112568" cy="1066800"/>
          </a:xfrm>
          <a:prstGeom prst="flowChartTerminator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7525B88-9E83-4EF9-92EA-8BA49F6BDADD}"/>
              </a:ext>
            </a:extLst>
          </p:cNvPr>
          <p:cNvSpPr/>
          <p:nvPr/>
        </p:nvSpPr>
        <p:spPr bwMode="auto">
          <a:xfrm>
            <a:off x="2868873" y="3007277"/>
            <a:ext cx="5112568" cy="1066800"/>
          </a:xfrm>
          <a:prstGeom prst="flowChartTerminator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FE763B0D-47EB-4184-9909-B83696361707}"/>
              </a:ext>
            </a:extLst>
          </p:cNvPr>
          <p:cNvSpPr/>
          <p:nvPr/>
        </p:nvSpPr>
        <p:spPr bwMode="auto">
          <a:xfrm>
            <a:off x="2891031" y="1814702"/>
            <a:ext cx="5112568" cy="1066800"/>
          </a:xfrm>
          <a:prstGeom prst="flowChartTerminator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5CF005-3238-4A08-850E-8F0A6122EAFC}"/>
              </a:ext>
            </a:extLst>
          </p:cNvPr>
          <p:cNvSpPr/>
          <p:nvPr/>
        </p:nvSpPr>
        <p:spPr bwMode="auto">
          <a:xfrm>
            <a:off x="1624992" y="624618"/>
            <a:ext cx="1055351" cy="10668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C5469-DF77-41A2-BCAA-78D2E71179C4}"/>
              </a:ext>
            </a:extLst>
          </p:cNvPr>
          <p:cNvSpPr txBox="1"/>
          <p:nvPr/>
        </p:nvSpPr>
        <p:spPr>
          <a:xfrm>
            <a:off x="1861356" y="750485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1</a:t>
            </a:r>
            <a:r>
              <a:rPr lang="ko-KR" altLang="en-US" sz="2000"/>
              <a:t>부</a:t>
            </a:r>
            <a:endParaRPr lang="ko-KR" altLang="en-US" sz="20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E330064-DABD-44AF-85A4-AD06761135E0}"/>
              </a:ext>
            </a:extLst>
          </p:cNvPr>
          <p:cNvCxnSpPr>
            <a:cxnSpLocks/>
          </p:cNvCxnSpPr>
          <p:nvPr/>
        </p:nvCxnSpPr>
        <p:spPr>
          <a:xfrm>
            <a:off x="1689533" y="1150595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47D089A-6D94-452F-AD1B-4FE6B41A2A7F}"/>
              </a:ext>
            </a:extLst>
          </p:cNvPr>
          <p:cNvSpPr/>
          <p:nvPr/>
        </p:nvSpPr>
        <p:spPr bwMode="auto">
          <a:xfrm>
            <a:off x="1617525" y="1841331"/>
            <a:ext cx="1055351" cy="10668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BD2C7-B768-4DF2-A901-71CBC831116C}"/>
              </a:ext>
            </a:extLst>
          </p:cNvPr>
          <p:cNvSpPr txBox="1"/>
          <p:nvPr/>
        </p:nvSpPr>
        <p:spPr>
          <a:xfrm>
            <a:off x="1861356" y="1974621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2</a:t>
            </a:r>
            <a:r>
              <a:rPr lang="ko-KR" altLang="en-US" sz="2000"/>
              <a:t>부</a:t>
            </a:r>
            <a:endParaRPr lang="ko-KR" altLang="en-US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DF74A7E-4246-4A23-8F5D-2A4B1DEEE370}"/>
              </a:ext>
            </a:extLst>
          </p:cNvPr>
          <p:cNvCxnSpPr>
            <a:cxnSpLocks/>
          </p:cNvCxnSpPr>
          <p:nvPr/>
        </p:nvCxnSpPr>
        <p:spPr>
          <a:xfrm>
            <a:off x="1689533" y="2374731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EF87433-29E9-4E37-A847-51651E48B9DB}"/>
              </a:ext>
            </a:extLst>
          </p:cNvPr>
          <p:cNvSpPr/>
          <p:nvPr/>
        </p:nvSpPr>
        <p:spPr bwMode="auto">
          <a:xfrm>
            <a:off x="1616930" y="3068493"/>
            <a:ext cx="1055351" cy="10668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77797-EAFA-4812-9739-5AA9B58FE753}"/>
              </a:ext>
            </a:extLst>
          </p:cNvPr>
          <p:cNvSpPr txBox="1"/>
          <p:nvPr/>
        </p:nvSpPr>
        <p:spPr>
          <a:xfrm>
            <a:off x="1860761" y="3201783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3</a:t>
            </a:r>
            <a:r>
              <a:rPr lang="ko-KR" altLang="en-US" sz="2000"/>
              <a:t>부</a:t>
            </a:r>
            <a:endParaRPr lang="ko-KR" altLang="en-US" sz="20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9C846A0-3334-49A2-9915-FC2DF8115B2B}"/>
              </a:ext>
            </a:extLst>
          </p:cNvPr>
          <p:cNvCxnSpPr>
            <a:cxnSpLocks/>
          </p:cNvCxnSpPr>
          <p:nvPr/>
        </p:nvCxnSpPr>
        <p:spPr>
          <a:xfrm>
            <a:off x="1688938" y="3601893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1145B6-2B5A-4945-8D69-44DBF3CD2877}"/>
              </a:ext>
            </a:extLst>
          </p:cNvPr>
          <p:cNvSpPr txBox="1"/>
          <p:nvPr/>
        </p:nvSpPr>
        <p:spPr>
          <a:xfrm>
            <a:off x="4286868" y="99649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국어</a:t>
            </a:r>
            <a:endParaRPr lang="en-US" altLang="ko-KR" sz="800"/>
          </a:p>
          <a:p>
            <a:pPr algn="ctr"/>
            <a:r>
              <a:rPr lang="ko-KR" altLang="en-US" sz="800"/>
              <a:t>김승리선생님</a:t>
            </a:r>
            <a:endParaRPr lang="ko-KR" altLang="en-US" sz="800" dirty="0"/>
          </a:p>
        </p:txBody>
      </p:sp>
      <p:sp>
        <p:nvSpPr>
          <p:cNvPr id="23" name="Person">
            <a:extLst>
              <a:ext uri="{FF2B5EF4-FFF2-40B4-BE49-F238E27FC236}">
                <a16:creationId xmlns:a16="http://schemas.microsoft.com/office/drawing/2014/main" id="{E0965802-1464-4BD6-899A-558F40975885}"/>
              </a:ext>
            </a:extLst>
          </p:cNvPr>
          <p:cNvSpPr>
            <a:spLocks/>
          </p:cNvSpPr>
          <p:nvPr/>
        </p:nvSpPr>
        <p:spPr bwMode="auto">
          <a:xfrm>
            <a:off x="3417725" y="773175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1E486E-231F-4FA4-A43F-9E5AF24E1BE2}"/>
              </a:ext>
            </a:extLst>
          </p:cNvPr>
          <p:cNvCxnSpPr>
            <a:cxnSpLocks/>
          </p:cNvCxnSpPr>
          <p:nvPr/>
        </p:nvCxnSpPr>
        <p:spPr>
          <a:xfrm>
            <a:off x="5374259" y="769584"/>
            <a:ext cx="0" cy="792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FC3C05-DD4E-4F08-8DAC-CCD987F4FFE5}"/>
              </a:ext>
            </a:extLst>
          </p:cNvPr>
          <p:cNvSpPr txBox="1"/>
          <p:nvPr/>
        </p:nvSpPr>
        <p:spPr>
          <a:xfrm>
            <a:off x="4332309" y="337461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영어</a:t>
            </a:r>
            <a:endParaRPr lang="en-US" altLang="ko-KR" sz="800"/>
          </a:p>
          <a:p>
            <a:pPr algn="ctr"/>
            <a:r>
              <a:rPr lang="ko-KR" altLang="en-US" sz="800"/>
              <a:t>이명학선생님</a:t>
            </a:r>
            <a:endParaRPr lang="ko-KR" altLang="en-US" sz="800" dirty="0"/>
          </a:p>
        </p:txBody>
      </p:sp>
      <p:sp>
        <p:nvSpPr>
          <p:cNvPr id="26" name="Person">
            <a:extLst>
              <a:ext uri="{FF2B5EF4-FFF2-40B4-BE49-F238E27FC236}">
                <a16:creationId xmlns:a16="http://schemas.microsoft.com/office/drawing/2014/main" id="{C01DC8FC-A59D-4F35-A5E2-8ED26095F9E9}"/>
              </a:ext>
            </a:extLst>
          </p:cNvPr>
          <p:cNvSpPr>
            <a:spLocks/>
          </p:cNvSpPr>
          <p:nvPr/>
        </p:nvSpPr>
        <p:spPr bwMode="auto">
          <a:xfrm>
            <a:off x="3463166" y="3151293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3B3BF-1995-44F9-A120-1F8E38601697}"/>
              </a:ext>
            </a:extLst>
          </p:cNvPr>
          <p:cNvSpPr txBox="1"/>
          <p:nvPr/>
        </p:nvSpPr>
        <p:spPr>
          <a:xfrm>
            <a:off x="4306159" y="218291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수학</a:t>
            </a:r>
            <a:endParaRPr lang="en-US" altLang="ko-KR" sz="800" dirty="0"/>
          </a:p>
          <a:p>
            <a:pPr algn="ctr"/>
            <a:r>
              <a:rPr lang="ko-KR" altLang="en-US" sz="800" dirty="0" err="1"/>
              <a:t>정상모선생님</a:t>
            </a:r>
            <a:endParaRPr lang="ko-KR" altLang="en-US" sz="800" dirty="0"/>
          </a:p>
        </p:txBody>
      </p:sp>
      <p:sp>
        <p:nvSpPr>
          <p:cNvPr id="28" name="Person">
            <a:extLst>
              <a:ext uri="{FF2B5EF4-FFF2-40B4-BE49-F238E27FC236}">
                <a16:creationId xmlns:a16="http://schemas.microsoft.com/office/drawing/2014/main" id="{B77835BB-BF0F-42B2-A5B1-C09588557458}"/>
              </a:ext>
            </a:extLst>
          </p:cNvPr>
          <p:cNvSpPr>
            <a:spLocks/>
          </p:cNvSpPr>
          <p:nvPr/>
        </p:nvSpPr>
        <p:spPr bwMode="auto">
          <a:xfrm>
            <a:off x="3437016" y="1959593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7CD0CC6-4BEE-4736-9A7E-C6B9C7C4E018}"/>
              </a:ext>
            </a:extLst>
          </p:cNvPr>
          <p:cNvCxnSpPr>
            <a:cxnSpLocks/>
          </p:cNvCxnSpPr>
          <p:nvPr/>
        </p:nvCxnSpPr>
        <p:spPr>
          <a:xfrm>
            <a:off x="5407382" y="3151005"/>
            <a:ext cx="0" cy="792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D6FBA2A-317D-49CB-A4E6-982FBCA40635}"/>
              </a:ext>
            </a:extLst>
          </p:cNvPr>
          <p:cNvCxnSpPr>
            <a:cxnSpLocks/>
          </p:cNvCxnSpPr>
          <p:nvPr/>
        </p:nvCxnSpPr>
        <p:spPr>
          <a:xfrm>
            <a:off x="5381232" y="1959593"/>
            <a:ext cx="0" cy="792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EA3E8C-311D-49DA-886F-9AC50A7082A8}"/>
              </a:ext>
            </a:extLst>
          </p:cNvPr>
          <p:cNvSpPr txBox="1"/>
          <p:nvPr/>
        </p:nvSpPr>
        <p:spPr>
          <a:xfrm>
            <a:off x="1801195" y="1151203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7:30 ~</a:t>
            </a:r>
          </a:p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8:00 PM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AF1912-D91A-47C8-AB49-42AC76C4CC02}"/>
              </a:ext>
            </a:extLst>
          </p:cNvPr>
          <p:cNvSpPr txBox="1"/>
          <p:nvPr/>
        </p:nvSpPr>
        <p:spPr>
          <a:xfrm>
            <a:off x="1801195" y="2375339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8:00 ~</a:t>
            </a:r>
          </a:p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8:40 PM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A71F54-672B-4EFE-B4F4-A4E9B7CC43B5}"/>
              </a:ext>
            </a:extLst>
          </p:cNvPr>
          <p:cNvSpPr txBox="1"/>
          <p:nvPr/>
        </p:nvSpPr>
        <p:spPr>
          <a:xfrm>
            <a:off x="1800600" y="3602501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8:40 ~</a:t>
            </a:r>
          </a:p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9:10 PM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57EFCF-482E-4B09-B602-C99AA9F902EA}"/>
              </a:ext>
            </a:extLst>
          </p:cNvPr>
          <p:cNvSpPr txBox="1"/>
          <p:nvPr/>
        </p:nvSpPr>
        <p:spPr>
          <a:xfrm>
            <a:off x="5404026" y="750485"/>
            <a:ext cx="2131599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3</a:t>
            </a:r>
            <a:r>
              <a:rPr lang="ko-KR" altLang="en-US" sz="1050" b="1" dirty="0">
                <a:solidFill>
                  <a:schemeClr val="bg1"/>
                </a:solidFill>
              </a:rPr>
              <a:t>평 출제 경향 분석 및 학습방법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4B64D1-96A5-4A50-9A3D-374460725F89}"/>
              </a:ext>
            </a:extLst>
          </p:cNvPr>
          <p:cNvSpPr txBox="1"/>
          <p:nvPr/>
        </p:nvSpPr>
        <p:spPr>
          <a:xfrm>
            <a:off x="5386467" y="1060683"/>
            <a:ext cx="2566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- 3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학평에</a:t>
            </a:r>
            <a:r>
              <a:rPr lang="ko-KR" altLang="en-US" sz="800" dirty="0"/>
              <a:t> 대한 국어 이슈 및 </a:t>
            </a:r>
            <a:r>
              <a:rPr lang="en-US" altLang="ko-KR" sz="800" dirty="0"/>
              <a:t>2022 </a:t>
            </a:r>
            <a:r>
              <a:rPr lang="ko-KR" altLang="en-US" sz="800" dirty="0"/>
              <a:t>수능 국어에 대한 안내</a:t>
            </a:r>
          </a:p>
          <a:p>
            <a:r>
              <a:rPr lang="en-US" altLang="ko-KR" sz="800" dirty="0"/>
              <a:t>- 3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학평에</a:t>
            </a:r>
            <a:r>
              <a:rPr lang="ko-KR" altLang="en-US" sz="800" dirty="0"/>
              <a:t> 대한 학생들의 질문 및 </a:t>
            </a:r>
            <a:r>
              <a:rPr lang="ko-KR" altLang="en-US" sz="800" dirty="0" err="1"/>
              <a:t>느낀점</a:t>
            </a:r>
            <a:r>
              <a:rPr lang="ko-KR" altLang="en-US" sz="800" dirty="0"/>
              <a:t> 소개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1B69BE-C061-4B4A-B3FA-30499CBFDC5C}"/>
              </a:ext>
            </a:extLst>
          </p:cNvPr>
          <p:cNvSpPr txBox="1"/>
          <p:nvPr/>
        </p:nvSpPr>
        <p:spPr>
          <a:xfrm>
            <a:off x="5462808" y="3166471"/>
            <a:ext cx="2131599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3</a:t>
            </a:r>
            <a:r>
              <a:rPr lang="ko-KR" altLang="en-US" sz="1050" b="1" dirty="0">
                <a:solidFill>
                  <a:schemeClr val="bg1"/>
                </a:solidFill>
              </a:rPr>
              <a:t>평</a:t>
            </a:r>
            <a:r>
              <a:rPr lang="en-US" altLang="ko-KR" sz="1050" b="1" dirty="0">
                <a:solidFill>
                  <a:schemeClr val="bg1"/>
                </a:solidFill>
              </a:rPr>
              <a:t>.</a:t>
            </a:r>
            <a:r>
              <a:rPr lang="ko-KR" altLang="en-US" sz="1050" b="1" dirty="0">
                <a:solidFill>
                  <a:schemeClr val="bg1"/>
                </a:solidFill>
              </a:rPr>
              <a:t>대</a:t>
            </a:r>
            <a:r>
              <a:rPr lang="en-US" altLang="ko-KR" sz="1050" b="1" dirty="0">
                <a:solidFill>
                  <a:schemeClr val="bg1"/>
                </a:solidFill>
              </a:rPr>
              <a:t>.</a:t>
            </a:r>
            <a:r>
              <a:rPr lang="ko-KR" altLang="en-US" sz="1050" b="1" dirty="0">
                <a:solidFill>
                  <a:schemeClr val="bg1"/>
                </a:solidFill>
              </a:rPr>
              <a:t>세</a:t>
            </a:r>
            <a:endParaRPr lang="en-US" altLang="ko-KR" sz="105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EFE1DE-8D16-4E12-B9F3-58D8034C05D6}"/>
              </a:ext>
            </a:extLst>
          </p:cNvPr>
          <p:cNvSpPr txBox="1"/>
          <p:nvPr/>
        </p:nvSpPr>
        <p:spPr>
          <a:xfrm>
            <a:off x="5425157" y="3479213"/>
            <a:ext cx="2615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-</a:t>
            </a:r>
            <a:r>
              <a:rPr lang="ko-KR" altLang="en-US" sz="800" dirty="0"/>
              <a:t> 최종목표는 수능</a:t>
            </a:r>
            <a:r>
              <a:rPr lang="en-US" altLang="ko-KR" sz="800" dirty="0"/>
              <a:t>, 3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학평은</a:t>
            </a:r>
            <a:r>
              <a:rPr lang="ko-KR" altLang="en-US" sz="800" dirty="0"/>
              <a:t> 수능 유형에 대한 </a:t>
            </a:r>
            <a:endParaRPr lang="en-US" altLang="ko-KR" sz="800" dirty="0"/>
          </a:p>
          <a:p>
            <a:r>
              <a:rPr lang="ko-KR" altLang="en-US" sz="800" dirty="0"/>
              <a:t>적응 훈련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 err="1"/>
              <a:t>헤매지말고</a:t>
            </a:r>
            <a:r>
              <a:rPr lang="ko-KR" altLang="en-US" sz="800" dirty="0"/>
              <a:t> 올바른 방향을 잡고 가자</a:t>
            </a:r>
            <a:endParaRPr lang="en-US" altLang="ko-KR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CFAD43-ABA2-4149-B761-12C0296F2F0F}"/>
              </a:ext>
            </a:extLst>
          </p:cNvPr>
          <p:cNvSpPr txBox="1"/>
          <p:nvPr/>
        </p:nvSpPr>
        <p:spPr>
          <a:xfrm>
            <a:off x="5429421" y="1944393"/>
            <a:ext cx="2138836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2023 </a:t>
            </a:r>
            <a:r>
              <a:rPr lang="ko-KR" altLang="en-US" sz="1050" b="1" dirty="0">
                <a:solidFill>
                  <a:schemeClr val="bg1"/>
                </a:solidFill>
              </a:rPr>
              <a:t>수능 수학</a:t>
            </a:r>
            <a:r>
              <a:rPr lang="en-US" altLang="ko-KR" sz="1050" b="1" dirty="0">
                <a:solidFill>
                  <a:schemeClr val="bg1"/>
                </a:solidFill>
              </a:rPr>
              <a:t>, </a:t>
            </a:r>
            <a:r>
              <a:rPr lang="ko-KR" altLang="en-US" sz="1050" b="1" dirty="0">
                <a:solidFill>
                  <a:schemeClr val="bg1"/>
                </a:solidFill>
              </a:rPr>
              <a:t>예측과 준비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90334E-B0A7-4D25-B3BB-704042E5B15A}"/>
              </a:ext>
            </a:extLst>
          </p:cNvPr>
          <p:cNvSpPr txBox="1"/>
          <p:nvPr/>
        </p:nvSpPr>
        <p:spPr>
          <a:xfrm>
            <a:off x="5381236" y="2310527"/>
            <a:ext cx="2472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 dirty="0"/>
              <a:t>3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학평에</a:t>
            </a:r>
            <a:r>
              <a:rPr lang="ko-KR" altLang="en-US" sz="800" dirty="0"/>
              <a:t> 대하여 </a:t>
            </a:r>
            <a:r>
              <a:rPr lang="en-US" altLang="ko-KR" sz="800" dirty="0"/>
              <a:t>: </a:t>
            </a:r>
            <a:r>
              <a:rPr lang="ko-KR" altLang="en-US" sz="800" dirty="0"/>
              <a:t>의미</a:t>
            </a:r>
            <a:r>
              <a:rPr lang="en-US" altLang="ko-KR" sz="800" dirty="0"/>
              <a:t>(</a:t>
            </a:r>
            <a:r>
              <a:rPr lang="ko-KR" altLang="en-US" sz="800" dirty="0"/>
              <a:t>객관적 위치 파악</a:t>
            </a:r>
            <a:r>
              <a:rPr lang="en-US" altLang="ko-KR" sz="800" dirty="0"/>
              <a:t>) 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앞으로 공부 방향</a:t>
            </a:r>
          </a:p>
        </p:txBody>
      </p:sp>
      <p:sp>
        <p:nvSpPr>
          <p:cNvPr id="56" name="순서도: 수행의 시작/종료 55">
            <a:extLst>
              <a:ext uri="{FF2B5EF4-FFF2-40B4-BE49-F238E27FC236}">
                <a16:creationId xmlns:a16="http://schemas.microsoft.com/office/drawing/2014/main" id="{FC433992-BD9D-4A0A-A2FE-6F5503D322BA}"/>
              </a:ext>
            </a:extLst>
          </p:cNvPr>
          <p:cNvSpPr/>
          <p:nvPr/>
        </p:nvSpPr>
        <p:spPr bwMode="auto">
          <a:xfrm>
            <a:off x="2874017" y="5417737"/>
            <a:ext cx="5112568" cy="1066800"/>
          </a:xfrm>
          <a:prstGeom prst="flowChartTerminator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5C38D5A-4505-4D98-BDFF-5960727452CF}"/>
              </a:ext>
            </a:extLst>
          </p:cNvPr>
          <p:cNvSpPr/>
          <p:nvPr/>
        </p:nvSpPr>
        <p:spPr bwMode="auto">
          <a:xfrm>
            <a:off x="1575655" y="4232883"/>
            <a:ext cx="1055351" cy="10668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9B2EEF-7837-4C18-AE03-297E7FAF3FFB}"/>
              </a:ext>
            </a:extLst>
          </p:cNvPr>
          <p:cNvSpPr txBox="1"/>
          <p:nvPr/>
        </p:nvSpPr>
        <p:spPr>
          <a:xfrm>
            <a:off x="1819486" y="4349395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4</a:t>
            </a:r>
            <a:r>
              <a:rPr lang="ko-KR" altLang="en-US" sz="2000"/>
              <a:t>부</a:t>
            </a:r>
            <a:endParaRPr lang="ko-KR" altLang="en-US" sz="20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84F5326-DD44-4DB6-8CE2-A1EB9AA375F6}"/>
              </a:ext>
            </a:extLst>
          </p:cNvPr>
          <p:cNvCxnSpPr>
            <a:cxnSpLocks/>
          </p:cNvCxnSpPr>
          <p:nvPr/>
        </p:nvCxnSpPr>
        <p:spPr>
          <a:xfrm>
            <a:off x="1647663" y="4749505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FDE432-C54F-4E29-A26D-DECB77122D54}"/>
              </a:ext>
            </a:extLst>
          </p:cNvPr>
          <p:cNvSpPr txBox="1"/>
          <p:nvPr/>
        </p:nvSpPr>
        <p:spPr>
          <a:xfrm>
            <a:off x="4319224" y="580747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사회탐구</a:t>
            </a:r>
            <a:endParaRPr lang="en-US" altLang="ko-KR" sz="800"/>
          </a:p>
          <a:p>
            <a:pPr algn="ctr"/>
            <a:r>
              <a:rPr lang="ko-KR" altLang="en-US" sz="800"/>
              <a:t>임정환선생님</a:t>
            </a:r>
            <a:endParaRPr lang="ko-KR" altLang="en-US" sz="800" dirty="0"/>
          </a:p>
        </p:txBody>
      </p:sp>
      <p:sp>
        <p:nvSpPr>
          <p:cNvPr id="61" name="Person">
            <a:extLst>
              <a:ext uri="{FF2B5EF4-FFF2-40B4-BE49-F238E27FC236}">
                <a16:creationId xmlns:a16="http://schemas.microsoft.com/office/drawing/2014/main" id="{92FB8219-4332-4D05-A9F1-3C9C87B93A7F}"/>
              </a:ext>
            </a:extLst>
          </p:cNvPr>
          <p:cNvSpPr>
            <a:spLocks/>
          </p:cNvSpPr>
          <p:nvPr/>
        </p:nvSpPr>
        <p:spPr bwMode="auto">
          <a:xfrm>
            <a:off x="3450081" y="5584155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B0A3A2D-590E-4DA1-8235-8C32640B713B}"/>
              </a:ext>
            </a:extLst>
          </p:cNvPr>
          <p:cNvCxnSpPr>
            <a:cxnSpLocks/>
          </p:cNvCxnSpPr>
          <p:nvPr/>
        </p:nvCxnSpPr>
        <p:spPr>
          <a:xfrm>
            <a:off x="5394297" y="5561465"/>
            <a:ext cx="0" cy="792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55A1650-0F51-43FD-82B8-D23657D07522}"/>
              </a:ext>
            </a:extLst>
          </p:cNvPr>
          <p:cNvSpPr txBox="1"/>
          <p:nvPr/>
        </p:nvSpPr>
        <p:spPr>
          <a:xfrm>
            <a:off x="1759324" y="4750113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9:10 ~</a:t>
            </a:r>
          </a:p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9:50 PM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47EA56-F0E9-45B2-8490-A339F81C287B}"/>
              </a:ext>
            </a:extLst>
          </p:cNvPr>
          <p:cNvSpPr txBox="1"/>
          <p:nvPr/>
        </p:nvSpPr>
        <p:spPr>
          <a:xfrm>
            <a:off x="5416336" y="5606346"/>
            <a:ext cx="2176439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b="1">
                <a:solidFill>
                  <a:schemeClr val="bg1"/>
                </a:solidFill>
              </a:rPr>
              <a:t>오늘밤 ‘Lim과 함께’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4FB9B4-6140-4751-BF8E-5261D4BDF035}"/>
              </a:ext>
            </a:extLst>
          </p:cNvPr>
          <p:cNvSpPr txBox="1"/>
          <p:nvPr/>
        </p:nvSpPr>
        <p:spPr>
          <a:xfrm>
            <a:off x="5363816" y="5910582"/>
            <a:ext cx="26045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- #</a:t>
            </a:r>
            <a:r>
              <a:rPr lang="ko-KR" altLang="en-US" sz="800" dirty="0"/>
              <a:t>위로</a:t>
            </a:r>
            <a:r>
              <a:rPr lang="en-US" altLang="ko-KR" sz="800" dirty="0"/>
              <a:t>#</a:t>
            </a:r>
            <a:r>
              <a:rPr lang="ko-KR" altLang="en-US" sz="800" dirty="0"/>
              <a:t>용기 </a:t>
            </a:r>
            <a:r>
              <a:rPr lang="en-US" altLang="ko-KR" sz="800" dirty="0"/>
              <a:t>- </a:t>
            </a:r>
            <a:r>
              <a:rPr lang="ko-KR" altLang="en-US" sz="800" dirty="0"/>
              <a:t>점수에 연연하지 말자</a:t>
            </a:r>
          </a:p>
          <a:p>
            <a:r>
              <a:rPr lang="en-US" altLang="ko-KR" sz="800" dirty="0"/>
              <a:t>- 3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학평을</a:t>
            </a:r>
            <a:r>
              <a:rPr lang="ko-KR" altLang="en-US" sz="800" dirty="0"/>
              <a:t> 치룬 수험생 위로 </a:t>
            </a:r>
            <a:r>
              <a:rPr lang="en-US" altLang="ko-KR" sz="800" dirty="0"/>
              <a:t>&amp; </a:t>
            </a:r>
            <a:r>
              <a:rPr lang="ko-KR" altLang="en-US" sz="800" dirty="0"/>
              <a:t>앞으로의 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학습에 대한 조언</a:t>
            </a:r>
          </a:p>
        </p:txBody>
      </p: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id="{9E52A10C-4C91-4ECD-B789-2A5FB757D543}"/>
              </a:ext>
            </a:extLst>
          </p:cNvPr>
          <p:cNvSpPr/>
          <p:nvPr/>
        </p:nvSpPr>
        <p:spPr bwMode="auto">
          <a:xfrm>
            <a:off x="2841661" y="4221682"/>
            <a:ext cx="5112568" cy="1066800"/>
          </a:xfrm>
          <a:prstGeom prst="flowChartTerminator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7" name="Person">
            <a:extLst>
              <a:ext uri="{FF2B5EF4-FFF2-40B4-BE49-F238E27FC236}">
                <a16:creationId xmlns:a16="http://schemas.microsoft.com/office/drawing/2014/main" id="{10EB4930-DC95-4D35-9D22-789BBC476302}"/>
              </a:ext>
            </a:extLst>
          </p:cNvPr>
          <p:cNvSpPr>
            <a:spLocks/>
          </p:cNvSpPr>
          <p:nvPr/>
        </p:nvSpPr>
        <p:spPr bwMode="auto">
          <a:xfrm>
            <a:off x="2964635" y="4388100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A508DEE-167F-44F2-8250-13DA414D1F08}"/>
              </a:ext>
            </a:extLst>
          </p:cNvPr>
          <p:cNvCxnSpPr>
            <a:cxnSpLocks/>
          </p:cNvCxnSpPr>
          <p:nvPr/>
        </p:nvCxnSpPr>
        <p:spPr>
          <a:xfrm>
            <a:off x="5361941" y="4365410"/>
            <a:ext cx="0" cy="792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3095AB7-9A54-428F-BD5C-B44A8E7819BE}"/>
              </a:ext>
            </a:extLst>
          </p:cNvPr>
          <p:cNvSpPr txBox="1"/>
          <p:nvPr/>
        </p:nvSpPr>
        <p:spPr>
          <a:xfrm>
            <a:off x="5410129" y="4347931"/>
            <a:ext cx="2150285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3</a:t>
            </a:r>
            <a:r>
              <a:rPr lang="ko-KR" altLang="en-US" sz="1050" b="1" dirty="0">
                <a:solidFill>
                  <a:schemeClr val="bg1"/>
                </a:solidFill>
              </a:rPr>
              <a:t>월</a:t>
            </a:r>
            <a:r>
              <a:rPr lang="en-US" altLang="ko-KR" sz="1050" b="1" dirty="0">
                <a:solidFill>
                  <a:schemeClr val="bg1"/>
                </a:solidFill>
              </a:rPr>
              <a:t>, </a:t>
            </a:r>
            <a:r>
              <a:rPr lang="ko-KR" altLang="en-US" sz="1050" b="1" dirty="0">
                <a:solidFill>
                  <a:schemeClr val="bg1"/>
                </a:solidFill>
              </a:rPr>
              <a:t>잘하는 애들은 다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C20FE1-5AA6-41CB-A983-C88CA3657A15}"/>
              </a:ext>
            </a:extLst>
          </p:cNvPr>
          <p:cNvSpPr txBox="1"/>
          <p:nvPr/>
        </p:nvSpPr>
        <p:spPr>
          <a:xfrm>
            <a:off x="5351406" y="4681734"/>
            <a:ext cx="245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- 3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학평이</a:t>
            </a:r>
            <a:r>
              <a:rPr lang="ko-KR" altLang="en-US" sz="800" dirty="0"/>
              <a:t> 갖는 의미 </a:t>
            </a:r>
            <a:r>
              <a:rPr lang="en-US" altLang="ko-KR" sz="800" dirty="0"/>
              <a:t>&amp; </a:t>
            </a:r>
            <a:r>
              <a:rPr lang="ko-KR" altLang="en-US" sz="800" dirty="0"/>
              <a:t>선택과목에 대한 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 err="1"/>
              <a:t>궁금점</a:t>
            </a:r>
            <a:r>
              <a:rPr lang="ko-KR" altLang="en-US" sz="800" dirty="0"/>
              <a:t> 해결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앞으로 공부 방향</a:t>
            </a:r>
            <a:endParaRPr lang="en-US" altLang="ko-KR" sz="800" dirty="0"/>
          </a:p>
        </p:txBody>
      </p:sp>
      <p:sp>
        <p:nvSpPr>
          <p:cNvPr id="71" name="Person">
            <a:extLst>
              <a:ext uri="{FF2B5EF4-FFF2-40B4-BE49-F238E27FC236}">
                <a16:creationId xmlns:a16="http://schemas.microsoft.com/office/drawing/2014/main" id="{10EB4930-DC95-4D35-9D22-789BBC476302}"/>
              </a:ext>
            </a:extLst>
          </p:cNvPr>
          <p:cNvSpPr>
            <a:spLocks/>
          </p:cNvSpPr>
          <p:nvPr/>
        </p:nvSpPr>
        <p:spPr bwMode="auto">
          <a:xfrm>
            <a:off x="3331223" y="4392216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Person">
            <a:extLst>
              <a:ext uri="{FF2B5EF4-FFF2-40B4-BE49-F238E27FC236}">
                <a16:creationId xmlns:a16="http://schemas.microsoft.com/office/drawing/2014/main" id="{10EB4930-DC95-4D35-9D22-789BBC476302}"/>
              </a:ext>
            </a:extLst>
          </p:cNvPr>
          <p:cNvSpPr>
            <a:spLocks/>
          </p:cNvSpPr>
          <p:nvPr/>
        </p:nvSpPr>
        <p:spPr bwMode="auto">
          <a:xfrm>
            <a:off x="3701933" y="4392216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Person">
            <a:extLst>
              <a:ext uri="{FF2B5EF4-FFF2-40B4-BE49-F238E27FC236}">
                <a16:creationId xmlns:a16="http://schemas.microsoft.com/office/drawing/2014/main" id="{10EB4930-DC95-4D35-9D22-789BBC476302}"/>
              </a:ext>
            </a:extLst>
          </p:cNvPr>
          <p:cNvSpPr>
            <a:spLocks/>
          </p:cNvSpPr>
          <p:nvPr/>
        </p:nvSpPr>
        <p:spPr bwMode="auto">
          <a:xfrm>
            <a:off x="4130309" y="4383978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546449-4989-4FAC-98CB-4DF7CB5C7C1D}"/>
              </a:ext>
            </a:extLst>
          </p:cNvPr>
          <p:cNvSpPr txBox="1"/>
          <p:nvPr/>
        </p:nvSpPr>
        <p:spPr>
          <a:xfrm>
            <a:off x="3508188" y="4807934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/>
              <a:t>과학탐구</a:t>
            </a:r>
            <a:endParaRPr lang="en-US" altLang="ko-KR" sz="800" dirty="0"/>
          </a:p>
          <a:p>
            <a:pPr algn="r"/>
            <a:r>
              <a:rPr lang="ko-KR" altLang="en-US" sz="800" dirty="0"/>
              <a:t>방인혁</a:t>
            </a:r>
            <a:r>
              <a:rPr lang="en-US" altLang="ko-KR" sz="800" dirty="0"/>
              <a:t>, </a:t>
            </a:r>
            <a:r>
              <a:rPr lang="ko-KR" altLang="en-US" sz="800" dirty="0"/>
              <a:t>김준</a:t>
            </a:r>
            <a:r>
              <a:rPr lang="en-US" altLang="ko-KR" sz="800" dirty="0"/>
              <a:t>, </a:t>
            </a:r>
            <a:r>
              <a:rPr lang="ko-KR" altLang="en-US" sz="800" dirty="0"/>
              <a:t>윤도영</a:t>
            </a:r>
            <a:r>
              <a:rPr lang="en-US" altLang="ko-KR" sz="800" dirty="0"/>
              <a:t>, </a:t>
            </a:r>
            <a:r>
              <a:rPr lang="ko-KR" altLang="en-US" sz="800" dirty="0"/>
              <a:t>이훈식 선생님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5C38D5A-4505-4D98-BDFF-5960727452CF}"/>
              </a:ext>
            </a:extLst>
          </p:cNvPr>
          <p:cNvSpPr/>
          <p:nvPr/>
        </p:nvSpPr>
        <p:spPr bwMode="auto">
          <a:xfrm>
            <a:off x="1596247" y="5406795"/>
            <a:ext cx="1055351" cy="10668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19B2EEF-7837-4C18-AE03-297E7FAF3FFB}"/>
              </a:ext>
            </a:extLst>
          </p:cNvPr>
          <p:cNvSpPr txBox="1"/>
          <p:nvPr/>
        </p:nvSpPr>
        <p:spPr>
          <a:xfrm>
            <a:off x="1840078" y="552330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</a:t>
            </a:r>
            <a:r>
              <a:rPr lang="ko-KR" altLang="en-US" sz="2000" dirty="0"/>
              <a:t>부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84F5326-DD44-4DB6-8CE2-A1EB9AA375F6}"/>
              </a:ext>
            </a:extLst>
          </p:cNvPr>
          <p:cNvCxnSpPr>
            <a:cxnSpLocks/>
          </p:cNvCxnSpPr>
          <p:nvPr/>
        </p:nvCxnSpPr>
        <p:spPr>
          <a:xfrm>
            <a:off x="1668255" y="5923417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55A1650-0F51-43FD-82B8-D23657D07522}"/>
              </a:ext>
            </a:extLst>
          </p:cNvPr>
          <p:cNvSpPr txBox="1"/>
          <p:nvPr/>
        </p:nvSpPr>
        <p:spPr>
          <a:xfrm>
            <a:off x="1743848" y="5924025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10:30 ~</a:t>
            </a:r>
          </a:p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11:10 PM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21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CD7FD3-D08A-43BC-A7F3-4E70E52EE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70174"/>
              </p:ext>
            </p:extLst>
          </p:nvPr>
        </p:nvGraphicFramePr>
        <p:xfrm>
          <a:off x="10043712" y="17522"/>
          <a:ext cx="2138621" cy="268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회원번호에 등록된 번호로 알림 문자 신청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 신청 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개인정보 동의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알럿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후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동의 시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알럿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알림 문자 신청이 완료되었습니다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이미 문자 신청 후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알림 문자 신청하기 클릭 시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알럿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이미 알림 문자를 신청하셨습니다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개인정보</a:t>
                      </a:r>
                      <a:r>
                        <a:rPr lang="ko-KR" altLang="en-US" sz="800" baseline="0" dirty="0"/>
                        <a:t> 코드</a:t>
                      </a:r>
                      <a:endParaRPr lang="en-US" altLang="ko-KR" sz="800" dirty="0"/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dev: 1056</a:t>
                      </a:r>
                      <a:br>
                        <a:rPr lang="en-US" altLang="ko-KR" sz="800" dirty="0"/>
                      </a:br>
                      <a:r>
                        <a:rPr lang="ko-KR" altLang="en-US" sz="800" dirty="0" err="1"/>
                        <a:t>실서버</a:t>
                      </a:r>
                      <a:r>
                        <a:rPr lang="en-US" altLang="ko-KR" sz="800" dirty="0"/>
                        <a:t>: 3722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유의사항 관리코드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개발서버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dirty="0"/>
                        <a:t>RP00000888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실서버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dirty="0"/>
                        <a:t>RP00001763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C24454D-2968-48E3-B5E0-B456A376AB02}"/>
              </a:ext>
            </a:extLst>
          </p:cNvPr>
          <p:cNvSpPr/>
          <p:nvPr/>
        </p:nvSpPr>
        <p:spPr bwMode="auto">
          <a:xfrm>
            <a:off x="5644436" y="2916670"/>
            <a:ext cx="2648482" cy="996740"/>
          </a:xfrm>
          <a:prstGeom prst="roundRect">
            <a:avLst/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9CA54-4393-46A2-AE63-2976B6E64E0A}"/>
              </a:ext>
            </a:extLst>
          </p:cNvPr>
          <p:cNvSpPr txBox="1"/>
          <p:nvPr/>
        </p:nvSpPr>
        <p:spPr>
          <a:xfrm>
            <a:off x="1988043" y="652637"/>
            <a:ext cx="6552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3</a:t>
            </a:r>
            <a:r>
              <a:rPr lang="ko-KR" altLang="en-US" sz="3600" b="1" dirty="0"/>
              <a:t>평 </a:t>
            </a:r>
            <a:r>
              <a:rPr lang="en-US" altLang="ko-KR" sz="3600" b="1" dirty="0"/>
              <a:t>LIVE </a:t>
            </a:r>
            <a:r>
              <a:rPr lang="ko-KR" altLang="en-US" sz="3600" b="1" dirty="0"/>
              <a:t>사전 </a:t>
            </a:r>
            <a:r>
              <a:rPr lang="ko-KR" altLang="en-US" sz="3600" b="1" dirty="0" err="1"/>
              <a:t>알림문자</a:t>
            </a:r>
            <a:r>
              <a:rPr lang="ko-KR" altLang="en-US" sz="3600" b="1" dirty="0"/>
              <a:t> 신청</a:t>
            </a:r>
            <a:endParaRPr lang="en-US" altLang="ko-KR" sz="36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EF5B60-B32C-4A5A-AC51-155873BFB2E0}"/>
              </a:ext>
            </a:extLst>
          </p:cNvPr>
          <p:cNvCxnSpPr/>
          <p:nvPr/>
        </p:nvCxnSpPr>
        <p:spPr>
          <a:xfrm>
            <a:off x="2060051" y="1442984"/>
            <a:ext cx="58326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6A4EE2-6518-44F6-BE7B-C43878D8E84B}"/>
              </a:ext>
            </a:extLst>
          </p:cNvPr>
          <p:cNvSpPr txBox="1"/>
          <p:nvPr/>
        </p:nvSpPr>
        <p:spPr>
          <a:xfrm>
            <a:off x="2624609" y="1572058"/>
            <a:ext cx="396775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각 영역별 대표 선생님들이 알려주는 </a:t>
            </a:r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월 </a:t>
            </a:r>
            <a:r>
              <a:rPr lang="ko-KR" altLang="en-US" sz="1100" dirty="0" err="1"/>
              <a:t>학평</a:t>
            </a:r>
            <a:r>
              <a:rPr lang="ko-KR" altLang="en-US" sz="1100" dirty="0"/>
              <a:t> 분석</a:t>
            </a:r>
            <a:r>
              <a:rPr lang="en-US" altLang="ko-KR" sz="1100" dirty="0"/>
              <a:t>, 3</a:t>
            </a:r>
            <a:r>
              <a:rPr lang="ko-KR" altLang="en-US" sz="1100" dirty="0"/>
              <a:t>월 </a:t>
            </a:r>
            <a:r>
              <a:rPr lang="ko-KR" altLang="en-US" sz="1100" dirty="0" err="1"/>
              <a:t>학평</a:t>
            </a:r>
            <a:r>
              <a:rPr lang="ko-KR" altLang="en-US" sz="1100" dirty="0"/>
              <a:t> 이후 학습법</a:t>
            </a:r>
            <a:r>
              <a:rPr lang="en-US" altLang="ko-KR" sz="1100" dirty="0"/>
              <a:t>, </a:t>
            </a:r>
            <a:r>
              <a:rPr lang="ko-KR" altLang="en-US" sz="1100" dirty="0"/>
              <a:t>마음가짐</a:t>
            </a:r>
            <a:r>
              <a:rPr lang="en-US" altLang="ko-KR" sz="1100" dirty="0"/>
              <a:t>!</a:t>
            </a:r>
          </a:p>
          <a:p>
            <a:endParaRPr lang="en-US" altLang="ko-KR" sz="1100" dirty="0"/>
          </a:p>
          <a:p>
            <a:r>
              <a:rPr lang="en-US" altLang="ko-KR" sz="1400" dirty="0"/>
              <a:t>LIVE </a:t>
            </a:r>
            <a:r>
              <a:rPr lang="ko-KR" altLang="en-US" sz="1400" dirty="0"/>
              <a:t>알림을 신청하시면</a:t>
            </a:r>
            <a:r>
              <a:rPr lang="en-US" altLang="ko-KR" sz="1400" dirty="0"/>
              <a:t> </a:t>
            </a:r>
          </a:p>
          <a:p>
            <a:r>
              <a:rPr lang="ko-KR" altLang="en-US" sz="1400" b="1" dirty="0">
                <a:highlight>
                  <a:srgbClr val="FFFF00"/>
                </a:highlight>
              </a:rPr>
              <a:t>생방송 시작 </a:t>
            </a:r>
            <a:r>
              <a:rPr lang="en-US" altLang="ko-KR" sz="1400" b="1" dirty="0">
                <a:highlight>
                  <a:srgbClr val="FFFF00"/>
                </a:highlight>
              </a:rPr>
              <a:t>30</a:t>
            </a:r>
            <a:r>
              <a:rPr lang="ko-KR" altLang="en-US" sz="1400" b="1" dirty="0">
                <a:highlight>
                  <a:srgbClr val="FFFF00"/>
                </a:highlight>
              </a:rPr>
              <a:t>분 전 </a:t>
            </a:r>
            <a:r>
              <a:rPr lang="ko-KR" altLang="en-US" sz="1400" b="1" dirty="0" err="1">
                <a:highlight>
                  <a:srgbClr val="FFFF00"/>
                </a:highlight>
              </a:rPr>
              <a:t>알림문자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보내드립니다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10A7D18-6034-4190-BFD8-0E34B7B94790}"/>
              </a:ext>
            </a:extLst>
          </p:cNvPr>
          <p:cNvSpPr/>
          <p:nvPr/>
        </p:nvSpPr>
        <p:spPr bwMode="auto">
          <a:xfrm>
            <a:off x="2866550" y="2935949"/>
            <a:ext cx="2648482" cy="432045"/>
          </a:xfrm>
          <a:prstGeom prst="round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F2711-9F5E-4C8B-98C2-C05F6FD3C298}"/>
              </a:ext>
            </a:extLst>
          </p:cNvPr>
          <p:cNvSpPr txBox="1"/>
          <p:nvPr/>
        </p:nvSpPr>
        <p:spPr>
          <a:xfrm>
            <a:off x="3113029" y="3021166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2022</a:t>
            </a:r>
            <a:r>
              <a:rPr lang="ko-KR" altLang="en-US" sz="1100" dirty="0"/>
              <a:t>년 </a:t>
            </a:r>
            <a:r>
              <a:rPr lang="en-US" altLang="ko-KR" sz="1100" dirty="0"/>
              <a:t>3</a:t>
            </a:r>
            <a:r>
              <a:rPr lang="ko-KR" altLang="en-US" sz="1100" dirty="0"/>
              <a:t>월 </a:t>
            </a:r>
            <a:r>
              <a:rPr lang="en-US" altLang="ko-KR" sz="1100" dirty="0"/>
              <a:t>24</a:t>
            </a:r>
            <a:r>
              <a:rPr lang="ko-KR" altLang="en-US" sz="1100" dirty="0"/>
              <a:t>일 저녁 </a:t>
            </a:r>
            <a:r>
              <a:rPr lang="en-US" altLang="ko-KR" sz="1100" dirty="0"/>
              <a:t>5</a:t>
            </a:r>
            <a:r>
              <a:rPr lang="ko-KR" altLang="en-US" sz="1100" dirty="0"/>
              <a:t>시까지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7BEFCF-1359-448D-9C14-CE0913A42292}"/>
              </a:ext>
            </a:extLst>
          </p:cNvPr>
          <p:cNvSpPr/>
          <p:nvPr/>
        </p:nvSpPr>
        <p:spPr bwMode="auto">
          <a:xfrm>
            <a:off x="1986640" y="2935949"/>
            <a:ext cx="813389" cy="432045"/>
          </a:xfrm>
          <a:prstGeom prst="round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FC6E8-AE21-46CF-90BF-CE1F284A4E2C}"/>
              </a:ext>
            </a:extLst>
          </p:cNvPr>
          <p:cNvSpPr txBox="1"/>
          <p:nvPr/>
        </p:nvSpPr>
        <p:spPr>
          <a:xfrm>
            <a:off x="2051106" y="30211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신청기간</a:t>
            </a:r>
            <a:endParaRPr lang="ko-KR" altLang="en-US" sz="11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6DF0512-A06D-407D-B43D-8BDCC6871526}"/>
              </a:ext>
            </a:extLst>
          </p:cNvPr>
          <p:cNvSpPr/>
          <p:nvPr/>
        </p:nvSpPr>
        <p:spPr bwMode="auto">
          <a:xfrm>
            <a:off x="2866550" y="3481366"/>
            <a:ext cx="2648482" cy="432045"/>
          </a:xfrm>
          <a:prstGeom prst="round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B120D-B175-460F-ACEF-3826A9EE5A14}"/>
              </a:ext>
            </a:extLst>
          </p:cNvPr>
          <p:cNvSpPr txBox="1"/>
          <p:nvPr/>
        </p:nvSpPr>
        <p:spPr>
          <a:xfrm>
            <a:off x="3232186" y="3566583"/>
            <a:ext cx="1845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2022</a:t>
            </a:r>
            <a:r>
              <a:rPr lang="ko-KR" altLang="en-US" sz="1100" dirty="0"/>
              <a:t>년 </a:t>
            </a:r>
            <a:r>
              <a:rPr lang="en-US" altLang="ko-KR" sz="1100" dirty="0"/>
              <a:t>3</a:t>
            </a:r>
            <a:r>
              <a:rPr lang="ko-KR" altLang="en-US" sz="1100" dirty="0"/>
              <a:t>월 </a:t>
            </a:r>
            <a:r>
              <a:rPr lang="en-US" altLang="ko-KR" sz="1100" dirty="0"/>
              <a:t>24</a:t>
            </a:r>
            <a:r>
              <a:rPr lang="ko-KR" altLang="en-US" sz="1100" dirty="0"/>
              <a:t>일 저녁 </a:t>
            </a:r>
            <a:r>
              <a:rPr lang="en-US" altLang="ko-KR" sz="1100" dirty="0"/>
              <a:t>7</a:t>
            </a:r>
            <a:r>
              <a:rPr lang="ko-KR" altLang="en-US" sz="1100" dirty="0"/>
              <a:t>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AC77228-2E99-488C-AA7E-D6A9C921DDA8}"/>
              </a:ext>
            </a:extLst>
          </p:cNvPr>
          <p:cNvSpPr/>
          <p:nvPr/>
        </p:nvSpPr>
        <p:spPr bwMode="auto">
          <a:xfrm>
            <a:off x="1986640" y="3481366"/>
            <a:ext cx="813389" cy="432045"/>
          </a:xfrm>
          <a:prstGeom prst="round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C7598-7690-4E32-B616-DFB64493B650}"/>
              </a:ext>
            </a:extLst>
          </p:cNvPr>
          <p:cNvSpPr txBox="1"/>
          <p:nvPr/>
        </p:nvSpPr>
        <p:spPr>
          <a:xfrm>
            <a:off x="2051107" y="35665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알림시각</a:t>
            </a:r>
            <a:endParaRPr lang="ko-KR" altLang="en-US" sz="1100" dirty="0"/>
          </a:p>
        </p:txBody>
      </p:sp>
      <p:pic>
        <p:nvPicPr>
          <p:cNvPr id="16" name="Picture 4" descr="벨 - 무료 음악개 아이콘">
            <a:extLst>
              <a:ext uri="{FF2B5EF4-FFF2-40B4-BE49-F238E27FC236}">
                <a16:creationId xmlns:a16="http://schemas.microsoft.com/office/drawing/2014/main" id="{F2563D78-5A06-4C5C-91AC-C6363A828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54" y="3057361"/>
            <a:ext cx="738358" cy="7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CD3BF8-F9CE-4F79-B118-29A1D1A87789}"/>
              </a:ext>
            </a:extLst>
          </p:cNvPr>
          <p:cNvSpPr txBox="1"/>
          <p:nvPr/>
        </p:nvSpPr>
        <p:spPr>
          <a:xfrm>
            <a:off x="5947080" y="3103374"/>
            <a:ext cx="1174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알림문자</a:t>
            </a:r>
            <a:endParaRPr lang="en-US" altLang="ko-KR" sz="1800" dirty="0"/>
          </a:p>
          <a:p>
            <a:r>
              <a:rPr lang="ko-KR" altLang="en-US" sz="1800" dirty="0"/>
              <a:t>신청하기</a:t>
            </a:r>
            <a:endParaRPr lang="en-US" altLang="ko-KR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67D3B-69B7-4AAE-8011-D7375CA9D80D}"/>
              </a:ext>
            </a:extLst>
          </p:cNvPr>
          <p:cNvSpPr txBox="1"/>
          <p:nvPr/>
        </p:nvSpPr>
        <p:spPr>
          <a:xfrm>
            <a:off x="3689335" y="3998627"/>
            <a:ext cx="4708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※ 2</a:t>
            </a:r>
            <a:r>
              <a:rPr lang="ko-KR" altLang="en-US" sz="800" dirty="0"/>
              <a:t>월 </a:t>
            </a:r>
            <a:r>
              <a:rPr lang="en-US" altLang="ko-KR" sz="800" dirty="0"/>
              <a:t>24</a:t>
            </a:r>
            <a:r>
              <a:rPr lang="ko-KR" altLang="en-US" sz="800" dirty="0"/>
              <a:t>일 오후 </a:t>
            </a:r>
            <a:r>
              <a:rPr lang="en-US" altLang="ko-KR" sz="800" dirty="0"/>
              <a:t>6</a:t>
            </a:r>
            <a:r>
              <a:rPr lang="ko-KR" altLang="en-US" sz="800" dirty="0"/>
              <a:t>시 기준</a:t>
            </a:r>
            <a:r>
              <a:rPr lang="en-US" altLang="ko-KR" sz="800" dirty="0"/>
              <a:t>, </a:t>
            </a:r>
            <a:r>
              <a:rPr lang="ko-KR" altLang="en-US" sz="800" dirty="0"/>
              <a:t>회원 정보상의 휴대폰번호로 </a:t>
            </a:r>
            <a:r>
              <a:rPr lang="ko-KR" altLang="en-US" sz="800" dirty="0" err="1"/>
              <a:t>발송되오니</a:t>
            </a:r>
            <a:r>
              <a:rPr lang="ko-KR" altLang="en-US" sz="800" dirty="0"/>
              <a:t> 회원 정보를 꼭 확인해주세요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642F8-1B60-4B69-ABB6-D045006DF4C1}"/>
              </a:ext>
            </a:extLst>
          </p:cNvPr>
          <p:cNvSpPr txBox="1"/>
          <p:nvPr/>
        </p:nvSpPr>
        <p:spPr>
          <a:xfrm>
            <a:off x="3644227" y="308893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i="1" dirty="0"/>
              <a:t>선생님들의 </a:t>
            </a:r>
            <a:r>
              <a:rPr lang="en-US" altLang="ko-KR" sz="1100" b="1" i="1" dirty="0"/>
              <a:t>LIVE </a:t>
            </a:r>
            <a:r>
              <a:rPr lang="ko-KR" altLang="en-US" sz="1100" b="1" i="1" dirty="0"/>
              <a:t>분석을 놓치고 싶지 않다면</a:t>
            </a:r>
            <a:r>
              <a:rPr lang="en-US" altLang="ko-KR" sz="1100" b="1" i="1" dirty="0"/>
              <a:t>?</a:t>
            </a:r>
            <a:endParaRPr lang="ko-KR" altLang="en-US" sz="1100" b="1" i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652C77-392B-4865-83B1-D4CB5BDB5D9D}"/>
              </a:ext>
            </a:extLst>
          </p:cNvPr>
          <p:cNvSpPr/>
          <p:nvPr/>
        </p:nvSpPr>
        <p:spPr bwMode="auto">
          <a:xfrm>
            <a:off x="1548298" y="4560899"/>
            <a:ext cx="7200800" cy="396587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BD978-1463-4EBA-BB71-BE521F8253D1}"/>
              </a:ext>
            </a:extLst>
          </p:cNvPr>
          <p:cNvSpPr txBox="1"/>
          <p:nvPr/>
        </p:nvSpPr>
        <p:spPr>
          <a:xfrm>
            <a:off x="4791905" y="465740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유의사항</a:t>
            </a:r>
            <a:endParaRPr lang="ko-KR" altLang="en-US" sz="8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9D94DBE-7112-4254-8C12-711F73A3FF09}"/>
              </a:ext>
            </a:extLst>
          </p:cNvPr>
          <p:cNvSpPr/>
          <p:nvPr/>
        </p:nvSpPr>
        <p:spPr bwMode="auto">
          <a:xfrm>
            <a:off x="1653753" y="4651242"/>
            <a:ext cx="215900" cy="215900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ko-KR" altLang="en-US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D4FABD0-0077-4E65-9B43-626C247142FB}"/>
              </a:ext>
            </a:extLst>
          </p:cNvPr>
          <p:cNvSpPr/>
          <p:nvPr/>
        </p:nvSpPr>
        <p:spPr bwMode="auto">
          <a:xfrm>
            <a:off x="5731180" y="2995424"/>
            <a:ext cx="215900" cy="215900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kumimoji="0" lang="ko-KR" altLang="en-US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87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91744" y="2564904"/>
            <a:ext cx="4608512" cy="172819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3200" b="1" kern="0" dirty="0">
                <a:solidFill>
                  <a:sysClr val="windowText" lastClr="000000"/>
                </a:solidFill>
                <a:latin typeface="+mn-ea"/>
              </a:rPr>
              <a:t>MB</a:t>
            </a:r>
            <a:endParaRPr lang="ko-KR" altLang="en-US" sz="3200" b="1" kern="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590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CD7FD3-D08A-43BC-A7F3-4E70E52EE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364"/>
              </p:ext>
            </p:extLst>
          </p:nvPr>
        </p:nvGraphicFramePr>
        <p:xfrm>
          <a:off x="10043712" y="17522"/>
          <a:ext cx="2138621" cy="52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10P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해당하는 단으로 이동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2A59FCD-92D6-4DF5-BDFB-03425D2BC053}"/>
              </a:ext>
            </a:extLst>
          </p:cNvPr>
          <p:cNvSpPr/>
          <p:nvPr/>
        </p:nvSpPr>
        <p:spPr>
          <a:xfrm>
            <a:off x="1533525" y="0"/>
            <a:ext cx="7839075" cy="685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6C9292-116C-4A36-BC85-7135C8AC77FB}"/>
              </a:ext>
            </a:extLst>
          </p:cNvPr>
          <p:cNvGrpSpPr/>
          <p:nvPr/>
        </p:nvGrpSpPr>
        <p:grpSpPr>
          <a:xfrm>
            <a:off x="6824229" y="896277"/>
            <a:ext cx="1896484" cy="1224137"/>
            <a:chOff x="7376996" y="3645023"/>
            <a:chExt cx="2175943" cy="136815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EAEF51D-42B4-40FA-A724-9569C01A2E3A}"/>
                </a:ext>
              </a:extLst>
            </p:cNvPr>
            <p:cNvSpPr/>
            <p:nvPr/>
          </p:nvSpPr>
          <p:spPr bwMode="auto">
            <a:xfrm>
              <a:off x="7738666" y="3645023"/>
              <a:ext cx="1452605" cy="136815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pic>
          <p:nvPicPr>
            <p:cNvPr id="8" name="Picture 4" descr="벨 - 무료 음악개 아이콘">
              <a:extLst>
                <a:ext uri="{FF2B5EF4-FFF2-40B4-BE49-F238E27FC236}">
                  <a16:creationId xmlns:a16="http://schemas.microsoft.com/office/drawing/2014/main" id="{3B3EB2B7-6159-4C5C-91C5-3FCCC807D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0271" y="3899708"/>
              <a:ext cx="429391" cy="42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EC242A-49CF-4946-92D0-D65CE651D7DD}"/>
                </a:ext>
              </a:extLst>
            </p:cNvPr>
            <p:cNvSpPr txBox="1"/>
            <p:nvPr/>
          </p:nvSpPr>
          <p:spPr>
            <a:xfrm>
              <a:off x="7376996" y="4437112"/>
              <a:ext cx="217594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/>
                <a:t>LIVE </a:t>
              </a:r>
              <a:r>
                <a:rPr lang="ko-KR" altLang="en-US" sz="1100" dirty="0"/>
                <a:t>사전 </a:t>
              </a:r>
              <a:endParaRPr lang="en-US" altLang="ko-KR" sz="1100" dirty="0"/>
            </a:p>
            <a:p>
              <a:pPr algn="ctr"/>
              <a:r>
                <a:rPr lang="ko-KR" altLang="en-US" sz="1100" dirty="0" err="1"/>
                <a:t>알림문자</a:t>
              </a:r>
              <a:r>
                <a:rPr lang="ko-KR" altLang="en-US" sz="1100" dirty="0"/>
                <a:t> 신청하기</a:t>
              </a:r>
              <a:endParaRPr lang="en-US" altLang="ko-KR" sz="11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4A02F49-6C30-4276-97C0-12E1C1882172}"/>
              </a:ext>
            </a:extLst>
          </p:cNvPr>
          <p:cNvSpPr txBox="1"/>
          <p:nvPr/>
        </p:nvSpPr>
        <p:spPr>
          <a:xfrm>
            <a:off x="2670241" y="1420645"/>
            <a:ext cx="51555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3</a:t>
            </a:r>
            <a:r>
              <a:rPr lang="ko-KR" altLang="en-US" sz="3600" b="1" dirty="0"/>
              <a:t>평 실시간 분석</a:t>
            </a:r>
            <a:endParaRPr lang="en-US" altLang="ko-KR" sz="3600" b="1" dirty="0"/>
          </a:p>
          <a:p>
            <a:pPr algn="ctr"/>
            <a:r>
              <a:rPr lang="ko-KR" altLang="en-US" sz="7200" b="1" dirty="0"/>
              <a:t>영역별 </a:t>
            </a:r>
            <a:r>
              <a:rPr lang="en-US" altLang="ko-KR" sz="7200" b="1" dirty="0"/>
              <a:t>LIVE</a:t>
            </a:r>
            <a:endParaRPr lang="en-US" altLang="ko-KR" sz="3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3F0AC-C28E-4402-AB10-B1A4266B08F5}"/>
              </a:ext>
            </a:extLst>
          </p:cNvPr>
          <p:cNvSpPr txBox="1"/>
          <p:nvPr/>
        </p:nvSpPr>
        <p:spPr>
          <a:xfrm>
            <a:off x="4174137" y="4882536"/>
            <a:ext cx="2335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영역별 라이브 연사 및 주제 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3F9931-98E5-451B-B099-A6EC9BDDB258}"/>
              </a:ext>
            </a:extLst>
          </p:cNvPr>
          <p:cNvSpPr/>
          <p:nvPr/>
        </p:nvSpPr>
        <p:spPr bwMode="auto">
          <a:xfrm>
            <a:off x="2471627" y="5289326"/>
            <a:ext cx="5973527" cy="126934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050" b="1" kern="0" dirty="0">
                <a:solidFill>
                  <a:sysClr val="windowText" lastClr="000000"/>
                </a:solidFill>
                <a:latin typeface="+mn-ea"/>
              </a:rPr>
              <a:t>9</a:t>
            </a:r>
            <a:r>
              <a:rPr kumimoji="0" lang="en-US" altLang="ko-KR" sz="105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P </a:t>
            </a:r>
            <a:r>
              <a:rPr kumimoji="0" lang="ko-KR" altLang="en-US" sz="105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내용 참고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A6DC47-1024-4A5E-B88C-ED02A156BB89}"/>
              </a:ext>
            </a:extLst>
          </p:cNvPr>
          <p:cNvGrpSpPr/>
          <p:nvPr/>
        </p:nvGrpSpPr>
        <p:grpSpPr>
          <a:xfrm>
            <a:off x="2231471" y="96688"/>
            <a:ext cx="6033120" cy="621268"/>
            <a:chOff x="0" y="215444"/>
            <a:chExt cx="6268678" cy="62126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15F7F84-0378-4850-9445-27F2ACED95A7}"/>
                </a:ext>
              </a:extLst>
            </p:cNvPr>
            <p:cNvSpPr/>
            <p:nvPr/>
          </p:nvSpPr>
          <p:spPr bwMode="auto">
            <a:xfrm>
              <a:off x="0" y="215444"/>
              <a:ext cx="1568624" cy="62126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20B4239-F7E8-449C-BF08-8D2009264BFA}"/>
                </a:ext>
              </a:extLst>
            </p:cNvPr>
            <p:cNvSpPr/>
            <p:nvPr/>
          </p:nvSpPr>
          <p:spPr bwMode="auto">
            <a:xfrm>
              <a:off x="1568624" y="215444"/>
              <a:ext cx="1568624" cy="62126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3332BB7-9659-44F6-8E31-4034489BEB15}"/>
                </a:ext>
              </a:extLst>
            </p:cNvPr>
            <p:cNvSpPr/>
            <p:nvPr/>
          </p:nvSpPr>
          <p:spPr bwMode="auto">
            <a:xfrm>
              <a:off x="3134339" y="215444"/>
              <a:ext cx="1568624" cy="621268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761BCDE-D3E9-46AD-B881-AE21375E588F}"/>
                </a:ext>
              </a:extLst>
            </p:cNvPr>
            <p:cNvSpPr/>
            <p:nvPr/>
          </p:nvSpPr>
          <p:spPr bwMode="auto">
            <a:xfrm>
              <a:off x="4700054" y="215444"/>
              <a:ext cx="1568624" cy="62126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4D64858-1F00-4AF4-8A9C-3E9BE3022C92}"/>
              </a:ext>
            </a:extLst>
          </p:cNvPr>
          <p:cNvSpPr txBox="1"/>
          <p:nvPr/>
        </p:nvSpPr>
        <p:spPr>
          <a:xfrm>
            <a:off x="4041396" y="213900"/>
            <a:ext cx="1192955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채점하고 선물 </a:t>
            </a:r>
            <a:r>
              <a:rPr lang="en-US" altLang="ko-KR" sz="900" dirty="0"/>
              <a:t>GET!</a:t>
            </a:r>
          </a:p>
          <a:p>
            <a:r>
              <a:rPr lang="ko-KR" altLang="en-US" sz="1050" b="1" dirty="0" err="1"/>
              <a:t>체점</a:t>
            </a:r>
            <a:r>
              <a:rPr lang="ko-KR" altLang="en-US" sz="1050" b="1" dirty="0"/>
              <a:t> 사전예약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5FA0E-0655-4EB9-833D-13C1CA50EBC9}"/>
              </a:ext>
            </a:extLst>
          </p:cNvPr>
          <p:cNvSpPr txBox="1"/>
          <p:nvPr/>
        </p:nvSpPr>
        <p:spPr>
          <a:xfrm>
            <a:off x="2536039" y="211112"/>
            <a:ext cx="1066319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영역별 학습전략</a:t>
            </a:r>
            <a:endParaRPr lang="en-US" altLang="ko-KR" sz="900" dirty="0"/>
          </a:p>
          <a:p>
            <a:pPr algn="ctr"/>
            <a:r>
              <a:rPr lang="en-US" altLang="ko-KR" sz="1050" b="1" dirty="0"/>
              <a:t>3</a:t>
            </a:r>
            <a:r>
              <a:rPr lang="ko-KR" altLang="en-US" sz="1050" b="1" dirty="0"/>
              <a:t>월 대비 특강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D92972-51E3-4D24-856B-8100435B9144}"/>
              </a:ext>
            </a:extLst>
          </p:cNvPr>
          <p:cNvSpPr txBox="1"/>
          <p:nvPr/>
        </p:nvSpPr>
        <p:spPr>
          <a:xfrm>
            <a:off x="5526660" y="224263"/>
            <a:ext cx="901209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/>
              <a:t>3</a:t>
            </a:r>
            <a:r>
              <a:rPr lang="ko-KR" altLang="en-US" sz="700" dirty="0"/>
              <a:t>평 실시간 분석</a:t>
            </a:r>
            <a:endParaRPr lang="en-US" altLang="ko-KR" sz="700" dirty="0"/>
          </a:p>
          <a:p>
            <a:pPr algn="ctr"/>
            <a:r>
              <a:rPr lang="ko-KR" altLang="en-US" sz="1050" b="1" dirty="0"/>
              <a:t>영역별 </a:t>
            </a:r>
            <a:r>
              <a:rPr lang="en-US" altLang="ko-KR" sz="1050" b="1" dirty="0"/>
              <a:t>LIVE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93B24A-0B73-45D9-B298-FCFBF1C8CB8A}"/>
              </a:ext>
            </a:extLst>
          </p:cNvPr>
          <p:cNvSpPr txBox="1"/>
          <p:nvPr/>
        </p:nvSpPr>
        <p:spPr>
          <a:xfrm>
            <a:off x="6905893" y="211112"/>
            <a:ext cx="117532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3</a:t>
            </a:r>
            <a:r>
              <a:rPr lang="ko-KR" altLang="en-US" sz="900" dirty="0"/>
              <a:t>평 집중분석</a:t>
            </a:r>
            <a:endParaRPr lang="en-US" altLang="ko-KR" sz="900" dirty="0"/>
          </a:p>
          <a:p>
            <a:pPr algn="ctr"/>
            <a:r>
              <a:rPr lang="ko-KR" altLang="en-US" sz="1050" b="1" dirty="0"/>
              <a:t>실시간 해설강의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96DC15-9F07-4EFE-9A83-88A39A3A5A71}"/>
              </a:ext>
            </a:extLst>
          </p:cNvPr>
          <p:cNvSpPr txBox="1"/>
          <p:nvPr/>
        </p:nvSpPr>
        <p:spPr>
          <a:xfrm>
            <a:off x="3067979" y="3718861"/>
            <a:ext cx="5045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빠르고 정확한 영역별 심층분석 </a:t>
            </a:r>
            <a:r>
              <a:rPr lang="ko-KR" altLang="en-US" sz="1200" b="1" dirty="0" err="1"/>
              <a:t>대성마이맥과</a:t>
            </a:r>
            <a:r>
              <a:rPr lang="ko-KR" altLang="en-US" sz="1200" b="1" dirty="0"/>
              <a:t> 함께하세요</a:t>
            </a:r>
            <a:r>
              <a:rPr lang="en-US" altLang="ko-KR" sz="1200" b="1" dirty="0"/>
              <a:t>!</a:t>
            </a:r>
            <a:endParaRPr lang="ko-KR" altLang="en-US" sz="1200" b="1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8F9F945-8B52-434A-AA63-A09DB4219040}"/>
              </a:ext>
            </a:extLst>
          </p:cNvPr>
          <p:cNvSpPr/>
          <p:nvPr/>
        </p:nvSpPr>
        <p:spPr bwMode="auto">
          <a:xfrm>
            <a:off x="3542350" y="3153267"/>
            <a:ext cx="3680697" cy="377696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9B763-A6AC-4605-A457-74729187CF89}"/>
              </a:ext>
            </a:extLst>
          </p:cNvPr>
          <p:cNvSpPr txBox="1"/>
          <p:nvPr/>
        </p:nvSpPr>
        <p:spPr>
          <a:xfrm>
            <a:off x="3430010" y="3140113"/>
            <a:ext cx="3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월 </a:t>
            </a:r>
            <a:r>
              <a:rPr lang="en-US" altLang="ko-KR" b="1" dirty="0">
                <a:solidFill>
                  <a:schemeClr val="bg1"/>
                </a:solidFill>
              </a:rPr>
              <a:t>24</a:t>
            </a:r>
            <a:r>
              <a:rPr lang="ko-KR" altLang="en-US" b="1" dirty="0">
                <a:solidFill>
                  <a:schemeClr val="bg1"/>
                </a:solidFill>
              </a:rPr>
              <a:t>일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목</a:t>
            </a:r>
            <a:r>
              <a:rPr lang="en-US" altLang="ko-KR" b="1" dirty="0">
                <a:solidFill>
                  <a:schemeClr val="bg1"/>
                </a:solidFill>
              </a:rPr>
              <a:t>) </a:t>
            </a:r>
            <a:r>
              <a:rPr lang="ko-KR" altLang="en-US" b="1" dirty="0">
                <a:solidFill>
                  <a:schemeClr val="bg1"/>
                </a:solidFill>
              </a:rPr>
              <a:t>밤 </a:t>
            </a:r>
            <a:r>
              <a:rPr lang="en-US" altLang="ko-KR" b="1" dirty="0">
                <a:solidFill>
                  <a:schemeClr val="bg1"/>
                </a:solidFill>
              </a:rPr>
              <a:t>7</a:t>
            </a:r>
            <a:r>
              <a:rPr lang="ko-KR" altLang="en-US" b="1" dirty="0">
                <a:solidFill>
                  <a:schemeClr val="bg1"/>
                </a:solidFill>
              </a:rPr>
              <a:t>시 </a:t>
            </a:r>
            <a:r>
              <a:rPr lang="en-US" altLang="ko-KR" b="1" dirty="0">
                <a:solidFill>
                  <a:schemeClr val="bg1"/>
                </a:solidFill>
              </a:rPr>
              <a:t>30</a:t>
            </a:r>
            <a:r>
              <a:rPr lang="ko-KR" altLang="en-US" b="1" dirty="0">
                <a:solidFill>
                  <a:schemeClr val="bg1"/>
                </a:solidFill>
              </a:rPr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263972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CD7FD3-D08A-43BC-A7F3-4E70E52EE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74248"/>
              </p:ext>
            </p:extLst>
          </p:nvPr>
        </p:nvGraphicFramePr>
        <p:xfrm>
          <a:off x="10043712" y="17522"/>
          <a:ext cx="2138621" cy="52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 이미지 추후 전달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 내용 이후 변경 예정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F4D703-970A-41B3-BEED-BB2E3BAEC119}"/>
              </a:ext>
            </a:extLst>
          </p:cNvPr>
          <p:cNvSpPr/>
          <p:nvPr/>
        </p:nvSpPr>
        <p:spPr>
          <a:xfrm>
            <a:off x="1533525" y="0"/>
            <a:ext cx="7839075" cy="685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85D110-BCAD-4AC7-AE54-6D7F51E99111}"/>
              </a:ext>
            </a:extLst>
          </p:cNvPr>
          <p:cNvSpPr txBox="1"/>
          <p:nvPr/>
        </p:nvSpPr>
        <p:spPr>
          <a:xfrm>
            <a:off x="3870730" y="240377"/>
            <a:ext cx="2759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영역별 라이브 연사 및 주제 ■</a:t>
            </a:r>
          </a:p>
        </p:txBody>
      </p:sp>
      <p:sp>
        <p:nvSpPr>
          <p:cNvPr id="56" name="순서도: 수행의 시작/종료 55">
            <a:extLst>
              <a:ext uri="{FF2B5EF4-FFF2-40B4-BE49-F238E27FC236}">
                <a16:creationId xmlns:a16="http://schemas.microsoft.com/office/drawing/2014/main" id="{F96E9595-F216-4AE1-ACE4-644C84057319}"/>
              </a:ext>
            </a:extLst>
          </p:cNvPr>
          <p:cNvSpPr/>
          <p:nvPr/>
        </p:nvSpPr>
        <p:spPr bwMode="auto">
          <a:xfrm>
            <a:off x="3276437" y="600417"/>
            <a:ext cx="5112568" cy="1066800"/>
          </a:xfrm>
          <a:prstGeom prst="flowChartTerminator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7" name="순서도: 수행의 시작/종료 56">
            <a:extLst>
              <a:ext uri="{FF2B5EF4-FFF2-40B4-BE49-F238E27FC236}">
                <a16:creationId xmlns:a16="http://schemas.microsoft.com/office/drawing/2014/main" id="{0C947737-E783-4F44-A1F2-B9AA9133452A}"/>
              </a:ext>
            </a:extLst>
          </p:cNvPr>
          <p:cNvSpPr/>
          <p:nvPr/>
        </p:nvSpPr>
        <p:spPr bwMode="auto">
          <a:xfrm>
            <a:off x="3321878" y="2990499"/>
            <a:ext cx="5112568" cy="1066800"/>
          </a:xfrm>
          <a:prstGeom prst="flowChartTerminator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8" name="순서도: 수행의 시작/종료 57">
            <a:extLst>
              <a:ext uri="{FF2B5EF4-FFF2-40B4-BE49-F238E27FC236}">
                <a16:creationId xmlns:a16="http://schemas.microsoft.com/office/drawing/2014/main" id="{ADF07DC5-2158-4A5B-A322-397B140F4277}"/>
              </a:ext>
            </a:extLst>
          </p:cNvPr>
          <p:cNvSpPr/>
          <p:nvPr/>
        </p:nvSpPr>
        <p:spPr bwMode="auto">
          <a:xfrm>
            <a:off x="3344036" y="1797924"/>
            <a:ext cx="5112568" cy="1066800"/>
          </a:xfrm>
          <a:prstGeom prst="flowChartTerminator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FC433992-BD9D-4A0A-A2FE-6F5503D322BA}"/>
              </a:ext>
            </a:extLst>
          </p:cNvPr>
          <p:cNvSpPr/>
          <p:nvPr/>
        </p:nvSpPr>
        <p:spPr bwMode="auto">
          <a:xfrm>
            <a:off x="3368297" y="5409499"/>
            <a:ext cx="5112568" cy="1066800"/>
          </a:xfrm>
          <a:prstGeom prst="flowChartTerminator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AD22EE-9B19-4341-9BC0-A3447A24ACBA}"/>
              </a:ext>
            </a:extLst>
          </p:cNvPr>
          <p:cNvSpPr/>
          <p:nvPr/>
        </p:nvSpPr>
        <p:spPr bwMode="auto">
          <a:xfrm>
            <a:off x="2077997" y="607840"/>
            <a:ext cx="1055351" cy="10668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19336-2F1D-4E0D-AAF5-D7E57E341DB4}"/>
              </a:ext>
            </a:extLst>
          </p:cNvPr>
          <p:cNvSpPr txBox="1"/>
          <p:nvPr/>
        </p:nvSpPr>
        <p:spPr>
          <a:xfrm>
            <a:off x="2314361" y="733707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1</a:t>
            </a:r>
            <a:r>
              <a:rPr lang="ko-KR" altLang="en-US" sz="2000"/>
              <a:t>부</a:t>
            </a:r>
            <a:endParaRPr lang="ko-KR" altLang="en-US" sz="20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D24DDB-B464-474F-951E-D8EC599A8418}"/>
              </a:ext>
            </a:extLst>
          </p:cNvPr>
          <p:cNvCxnSpPr>
            <a:cxnSpLocks/>
          </p:cNvCxnSpPr>
          <p:nvPr/>
        </p:nvCxnSpPr>
        <p:spPr>
          <a:xfrm>
            <a:off x="2142538" y="1133817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D8D89F29-0C72-44D2-A211-38CEF4DB348C}"/>
              </a:ext>
            </a:extLst>
          </p:cNvPr>
          <p:cNvSpPr/>
          <p:nvPr/>
        </p:nvSpPr>
        <p:spPr bwMode="auto">
          <a:xfrm>
            <a:off x="2070530" y="1824553"/>
            <a:ext cx="1055351" cy="10668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E2955A-4EA7-413E-98A8-D87E6E8C02E3}"/>
              </a:ext>
            </a:extLst>
          </p:cNvPr>
          <p:cNvSpPr txBox="1"/>
          <p:nvPr/>
        </p:nvSpPr>
        <p:spPr>
          <a:xfrm>
            <a:off x="2314361" y="1957843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2</a:t>
            </a:r>
            <a:r>
              <a:rPr lang="ko-KR" altLang="en-US" sz="2000"/>
              <a:t>부</a:t>
            </a:r>
            <a:endParaRPr lang="ko-KR" altLang="en-US" sz="20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44AC3D0-AC5E-4DA4-B859-7D9A3D85CD57}"/>
              </a:ext>
            </a:extLst>
          </p:cNvPr>
          <p:cNvCxnSpPr>
            <a:cxnSpLocks/>
          </p:cNvCxnSpPr>
          <p:nvPr/>
        </p:nvCxnSpPr>
        <p:spPr>
          <a:xfrm>
            <a:off x="2142538" y="2357953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EDB0CC30-F8BF-4A78-BEFA-1730C97D647B}"/>
              </a:ext>
            </a:extLst>
          </p:cNvPr>
          <p:cNvSpPr/>
          <p:nvPr/>
        </p:nvSpPr>
        <p:spPr bwMode="auto">
          <a:xfrm>
            <a:off x="2069935" y="3051715"/>
            <a:ext cx="1055351" cy="10668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2B6B10-754A-43DC-AEF7-55A85AD04549}"/>
              </a:ext>
            </a:extLst>
          </p:cNvPr>
          <p:cNvSpPr txBox="1"/>
          <p:nvPr/>
        </p:nvSpPr>
        <p:spPr>
          <a:xfrm>
            <a:off x="2313766" y="3185005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3</a:t>
            </a:r>
            <a:r>
              <a:rPr lang="ko-KR" altLang="en-US" sz="2000"/>
              <a:t>부</a:t>
            </a:r>
            <a:endParaRPr lang="ko-KR" altLang="en-US" sz="20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9E0C998-77D8-4631-90F1-4C0A9E32957A}"/>
              </a:ext>
            </a:extLst>
          </p:cNvPr>
          <p:cNvCxnSpPr>
            <a:cxnSpLocks/>
          </p:cNvCxnSpPr>
          <p:nvPr/>
        </p:nvCxnSpPr>
        <p:spPr>
          <a:xfrm>
            <a:off x="2141943" y="3585115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C5C38D5A-4505-4D98-BDFF-5960727452CF}"/>
              </a:ext>
            </a:extLst>
          </p:cNvPr>
          <p:cNvSpPr/>
          <p:nvPr/>
        </p:nvSpPr>
        <p:spPr bwMode="auto">
          <a:xfrm>
            <a:off x="2069935" y="4224645"/>
            <a:ext cx="1055351" cy="10668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9B2EEF-7837-4C18-AE03-297E7FAF3FFB}"/>
              </a:ext>
            </a:extLst>
          </p:cNvPr>
          <p:cNvSpPr txBox="1"/>
          <p:nvPr/>
        </p:nvSpPr>
        <p:spPr>
          <a:xfrm>
            <a:off x="2313766" y="4341157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4</a:t>
            </a:r>
            <a:r>
              <a:rPr lang="ko-KR" altLang="en-US" sz="2000"/>
              <a:t>부</a:t>
            </a:r>
            <a:endParaRPr lang="ko-KR" altLang="en-US" sz="20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84F5326-DD44-4DB6-8CE2-A1EB9AA375F6}"/>
              </a:ext>
            </a:extLst>
          </p:cNvPr>
          <p:cNvCxnSpPr>
            <a:cxnSpLocks/>
          </p:cNvCxnSpPr>
          <p:nvPr/>
        </p:nvCxnSpPr>
        <p:spPr>
          <a:xfrm>
            <a:off x="2141943" y="4741267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CF9386E-C30D-4475-B2A4-14E9969981E1}"/>
              </a:ext>
            </a:extLst>
          </p:cNvPr>
          <p:cNvSpPr txBox="1"/>
          <p:nvPr/>
        </p:nvSpPr>
        <p:spPr>
          <a:xfrm>
            <a:off x="4739873" y="97971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국어</a:t>
            </a:r>
            <a:endParaRPr lang="en-US" altLang="ko-KR" sz="800"/>
          </a:p>
          <a:p>
            <a:pPr algn="ctr"/>
            <a:r>
              <a:rPr lang="ko-KR" altLang="en-US" sz="800"/>
              <a:t>김승리선생님</a:t>
            </a:r>
            <a:endParaRPr lang="ko-KR" altLang="en-US" sz="800" dirty="0"/>
          </a:p>
        </p:txBody>
      </p:sp>
      <p:sp>
        <p:nvSpPr>
          <p:cNvPr id="74" name="Person">
            <a:extLst>
              <a:ext uri="{FF2B5EF4-FFF2-40B4-BE49-F238E27FC236}">
                <a16:creationId xmlns:a16="http://schemas.microsoft.com/office/drawing/2014/main" id="{9327B1B2-B80B-4F8D-B1AF-29200362B806}"/>
              </a:ext>
            </a:extLst>
          </p:cNvPr>
          <p:cNvSpPr>
            <a:spLocks/>
          </p:cNvSpPr>
          <p:nvPr/>
        </p:nvSpPr>
        <p:spPr bwMode="auto">
          <a:xfrm>
            <a:off x="3870730" y="756397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C67EAD7-E5BE-429B-85FA-FAA99E2B2F25}"/>
              </a:ext>
            </a:extLst>
          </p:cNvPr>
          <p:cNvCxnSpPr>
            <a:cxnSpLocks/>
          </p:cNvCxnSpPr>
          <p:nvPr/>
        </p:nvCxnSpPr>
        <p:spPr>
          <a:xfrm>
            <a:off x="5827264" y="752806"/>
            <a:ext cx="0" cy="792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1754A3E-20EB-468E-8674-71908AB48B73}"/>
              </a:ext>
            </a:extLst>
          </p:cNvPr>
          <p:cNvSpPr txBox="1"/>
          <p:nvPr/>
        </p:nvSpPr>
        <p:spPr>
          <a:xfrm>
            <a:off x="4785314" y="33578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영어</a:t>
            </a:r>
            <a:endParaRPr lang="en-US" altLang="ko-KR" sz="800"/>
          </a:p>
          <a:p>
            <a:pPr algn="ctr"/>
            <a:r>
              <a:rPr lang="ko-KR" altLang="en-US" sz="800"/>
              <a:t>이명학선생님</a:t>
            </a:r>
            <a:endParaRPr lang="ko-KR" altLang="en-US" sz="800" dirty="0"/>
          </a:p>
        </p:txBody>
      </p:sp>
      <p:sp>
        <p:nvSpPr>
          <p:cNvPr id="77" name="Person">
            <a:extLst>
              <a:ext uri="{FF2B5EF4-FFF2-40B4-BE49-F238E27FC236}">
                <a16:creationId xmlns:a16="http://schemas.microsoft.com/office/drawing/2014/main" id="{59FE73D0-058E-42E8-9679-9C7D61859C91}"/>
              </a:ext>
            </a:extLst>
          </p:cNvPr>
          <p:cNvSpPr>
            <a:spLocks/>
          </p:cNvSpPr>
          <p:nvPr/>
        </p:nvSpPr>
        <p:spPr bwMode="auto">
          <a:xfrm>
            <a:off x="3916171" y="3134515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69299E-3F36-44EC-AD2D-EE374D006034}"/>
              </a:ext>
            </a:extLst>
          </p:cNvPr>
          <p:cNvSpPr txBox="1"/>
          <p:nvPr/>
        </p:nvSpPr>
        <p:spPr>
          <a:xfrm>
            <a:off x="4759164" y="21661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수학</a:t>
            </a:r>
            <a:endParaRPr lang="en-US" altLang="ko-KR" sz="800" dirty="0"/>
          </a:p>
          <a:p>
            <a:pPr algn="ctr"/>
            <a:r>
              <a:rPr lang="ko-KR" altLang="en-US" sz="800" dirty="0" err="1"/>
              <a:t>정상모선생님</a:t>
            </a:r>
            <a:endParaRPr lang="ko-KR" altLang="en-US" sz="800" dirty="0"/>
          </a:p>
        </p:txBody>
      </p:sp>
      <p:sp>
        <p:nvSpPr>
          <p:cNvPr id="79" name="Person">
            <a:extLst>
              <a:ext uri="{FF2B5EF4-FFF2-40B4-BE49-F238E27FC236}">
                <a16:creationId xmlns:a16="http://schemas.microsoft.com/office/drawing/2014/main" id="{34D04647-F8F9-4D4A-8B83-177F6D549995}"/>
              </a:ext>
            </a:extLst>
          </p:cNvPr>
          <p:cNvSpPr>
            <a:spLocks/>
          </p:cNvSpPr>
          <p:nvPr/>
        </p:nvSpPr>
        <p:spPr bwMode="auto">
          <a:xfrm>
            <a:off x="3890021" y="1942815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FDE432-C54F-4E29-A26D-DECB77122D54}"/>
              </a:ext>
            </a:extLst>
          </p:cNvPr>
          <p:cNvSpPr txBox="1"/>
          <p:nvPr/>
        </p:nvSpPr>
        <p:spPr>
          <a:xfrm>
            <a:off x="4813504" y="579923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사회탐구</a:t>
            </a:r>
            <a:endParaRPr lang="en-US" altLang="ko-KR" sz="800"/>
          </a:p>
          <a:p>
            <a:pPr algn="ctr"/>
            <a:r>
              <a:rPr lang="ko-KR" altLang="en-US" sz="800"/>
              <a:t>임정환선생님</a:t>
            </a:r>
            <a:endParaRPr lang="ko-KR" altLang="en-US" sz="800" dirty="0"/>
          </a:p>
        </p:txBody>
      </p:sp>
      <p:sp>
        <p:nvSpPr>
          <p:cNvPr id="81" name="Person">
            <a:extLst>
              <a:ext uri="{FF2B5EF4-FFF2-40B4-BE49-F238E27FC236}">
                <a16:creationId xmlns:a16="http://schemas.microsoft.com/office/drawing/2014/main" id="{92FB8219-4332-4D05-A9F1-3C9C87B93A7F}"/>
              </a:ext>
            </a:extLst>
          </p:cNvPr>
          <p:cNvSpPr>
            <a:spLocks/>
          </p:cNvSpPr>
          <p:nvPr/>
        </p:nvSpPr>
        <p:spPr bwMode="auto">
          <a:xfrm>
            <a:off x="3944361" y="5575917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6AC2C84-6B66-43F6-AD88-78389BFAB7A9}"/>
              </a:ext>
            </a:extLst>
          </p:cNvPr>
          <p:cNvCxnSpPr>
            <a:cxnSpLocks/>
          </p:cNvCxnSpPr>
          <p:nvPr/>
        </p:nvCxnSpPr>
        <p:spPr>
          <a:xfrm>
            <a:off x="5860387" y="3134227"/>
            <a:ext cx="0" cy="792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C087081-E93C-4CCD-8A02-FA9F71CB1C57}"/>
              </a:ext>
            </a:extLst>
          </p:cNvPr>
          <p:cNvCxnSpPr>
            <a:cxnSpLocks/>
          </p:cNvCxnSpPr>
          <p:nvPr/>
        </p:nvCxnSpPr>
        <p:spPr>
          <a:xfrm>
            <a:off x="5834237" y="1942815"/>
            <a:ext cx="0" cy="792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B0A3A2D-590E-4DA1-8235-8C32640B713B}"/>
              </a:ext>
            </a:extLst>
          </p:cNvPr>
          <p:cNvCxnSpPr>
            <a:cxnSpLocks/>
          </p:cNvCxnSpPr>
          <p:nvPr/>
        </p:nvCxnSpPr>
        <p:spPr>
          <a:xfrm>
            <a:off x="5888577" y="5553227"/>
            <a:ext cx="0" cy="792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C29BA88-8C9D-423F-8366-DD50DC861467}"/>
              </a:ext>
            </a:extLst>
          </p:cNvPr>
          <p:cNvSpPr txBox="1"/>
          <p:nvPr/>
        </p:nvSpPr>
        <p:spPr>
          <a:xfrm>
            <a:off x="2254200" y="1134425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7:30 ~</a:t>
            </a:r>
          </a:p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8:00 PM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537F93-33AF-4576-BF5B-331A058ACF3C}"/>
              </a:ext>
            </a:extLst>
          </p:cNvPr>
          <p:cNvSpPr txBox="1"/>
          <p:nvPr/>
        </p:nvSpPr>
        <p:spPr>
          <a:xfrm>
            <a:off x="2254200" y="2358561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8:00 ~</a:t>
            </a:r>
          </a:p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8:40 PM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C8251B-953D-4D64-B0D0-3F622B953E72}"/>
              </a:ext>
            </a:extLst>
          </p:cNvPr>
          <p:cNvSpPr txBox="1"/>
          <p:nvPr/>
        </p:nvSpPr>
        <p:spPr>
          <a:xfrm>
            <a:off x="2253605" y="3585723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8:40 ~</a:t>
            </a:r>
          </a:p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9:10 PM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5A1650-0F51-43FD-82B8-D23657D07522}"/>
              </a:ext>
            </a:extLst>
          </p:cNvPr>
          <p:cNvSpPr txBox="1"/>
          <p:nvPr/>
        </p:nvSpPr>
        <p:spPr>
          <a:xfrm>
            <a:off x="2253604" y="4741875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9:10 ~</a:t>
            </a:r>
          </a:p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9:50 PM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79DA3A-A233-4E78-B763-6EE96E21F459}"/>
              </a:ext>
            </a:extLst>
          </p:cNvPr>
          <p:cNvSpPr txBox="1"/>
          <p:nvPr/>
        </p:nvSpPr>
        <p:spPr>
          <a:xfrm>
            <a:off x="5857031" y="733707"/>
            <a:ext cx="2131599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3</a:t>
            </a:r>
            <a:r>
              <a:rPr lang="ko-KR" altLang="en-US" sz="1050" b="1" dirty="0">
                <a:solidFill>
                  <a:schemeClr val="bg1"/>
                </a:solidFill>
              </a:rPr>
              <a:t>평 출제 경향 분석 및 학습방법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23123A-8F29-4605-8A35-8B51FA981A64}"/>
              </a:ext>
            </a:extLst>
          </p:cNvPr>
          <p:cNvSpPr txBox="1"/>
          <p:nvPr/>
        </p:nvSpPr>
        <p:spPr>
          <a:xfrm>
            <a:off x="5839472" y="1043905"/>
            <a:ext cx="2566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- 3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학평에</a:t>
            </a:r>
            <a:r>
              <a:rPr lang="ko-KR" altLang="en-US" sz="800" dirty="0"/>
              <a:t> 대한 국어 이슈 및 </a:t>
            </a:r>
            <a:r>
              <a:rPr lang="en-US" altLang="ko-KR" sz="800" dirty="0"/>
              <a:t>2022 </a:t>
            </a:r>
            <a:r>
              <a:rPr lang="ko-KR" altLang="en-US" sz="800" dirty="0"/>
              <a:t>수능 국어에 대한 안내</a:t>
            </a:r>
          </a:p>
          <a:p>
            <a:r>
              <a:rPr lang="en-US" altLang="ko-KR" sz="800" dirty="0"/>
              <a:t>- 3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학평에</a:t>
            </a:r>
            <a:r>
              <a:rPr lang="ko-KR" altLang="en-US" sz="800" dirty="0"/>
              <a:t> 대한 학생들의 질문 및 </a:t>
            </a:r>
            <a:r>
              <a:rPr lang="ko-KR" altLang="en-US" sz="800" dirty="0" err="1"/>
              <a:t>느낀점</a:t>
            </a:r>
            <a:r>
              <a:rPr lang="ko-KR" altLang="en-US" sz="800" dirty="0"/>
              <a:t> 소개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6273652-82DB-4ED5-9CF3-3A3FDA5FED17}"/>
              </a:ext>
            </a:extLst>
          </p:cNvPr>
          <p:cNvSpPr txBox="1"/>
          <p:nvPr/>
        </p:nvSpPr>
        <p:spPr>
          <a:xfrm>
            <a:off x="5915813" y="3149693"/>
            <a:ext cx="2131599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3</a:t>
            </a:r>
            <a:r>
              <a:rPr lang="ko-KR" altLang="en-US" sz="1050" b="1" dirty="0">
                <a:solidFill>
                  <a:schemeClr val="bg1"/>
                </a:solidFill>
              </a:rPr>
              <a:t>평</a:t>
            </a:r>
            <a:r>
              <a:rPr lang="en-US" altLang="ko-KR" sz="1050" b="1" dirty="0">
                <a:solidFill>
                  <a:schemeClr val="bg1"/>
                </a:solidFill>
              </a:rPr>
              <a:t>.</a:t>
            </a:r>
            <a:r>
              <a:rPr lang="ko-KR" altLang="en-US" sz="1050" b="1" dirty="0">
                <a:solidFill>
                  <a:schemeClr val="bg1"/>
                </a:solidFill>
              </a:rPr>
              <a:t>대</a:t>
            </a:r>
            <a:r>
              <a:rPr lang="en-US" altLang="ko-KR" sz="1050" b="1" dirty="0">
                <a:solidFill>
                  <a:schemeClr val="bg1"/>
                </a:solidFill>
              </a:rPr>
              <a:t>.</a:t>
            </a:r>
            <a:r>
              <a:rPr lang="ko-KR" altLang="en-US" sz="1050" b="1" dirty="0">
                <a:solidFill>
                  <a:schemeClr val="bg1"/>
                </a:solidFill>
              </a:rPr>
              <a:t>세</a:t>
            </a:r>
            <a:endParaRPr lang="en-US" altLang="ko-KR" sz="1050" b="1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4A56F64-7D6B-43A8-876C-C118154081D8}"/>
              </a:ext>
            </a:extLst>
          </p:cNvPr>
          <p:cNvSpPr txBox="1"/>
          <p:nvPr/>
        </p:nvSpPr>
        <p:spPr>
          <a:xfrm>
            <a:off x="5878162" y="3462435"/>
            <a:ext cx="2615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-</a:t>
            </a:r>
            <a:r>
              <a:rPr lang="ko-KR" altLang="en-US" sz="800" dirty="0"/>
              <a:t> 최종목표는 수능</a:t>
            </a:r>
            <a:r>
              <a:rPr lang="en-US" altLang="ko-KR" sz="800" dirty="0"/>
              <a:t>, 3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학평은</a:t>
            </a:r>
            <a:r>
              <a:rPr lang="ko-KR" altLang="en-US" sz="800" dirty="0"/>
              <a:t> 수능 유형에 대한 </a:t>
            </a:r>
            <a:endParaRPr lang="en-US" altLang="ko-KR" sz="800" dirty="0"/>
          </a:p>
          <a:p>
            <a:r>
              <a:rPr lang="ko-KR" altLang="en-US" sz="800" dirty="0"/>
              <a:t>적응 훈련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 err="1"/>
              <a:t>헤매지말고</a:t>
            </a:r>
            <a:r>
              <a:rPr lang="ko-KR" altLang="en-US" sz="800" dirty="0"/>
              <a:t> 올바른 방향을 잡고 가자</a:t>
            </a:r>
            <a:endParaRPr lang="en-US" altLang="ko-KR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292A4B-4268-4AB9-B225-40C7D2D6E7E4}"/>
              </a:ext>
            </a:extLst>
          </p:cNvPr>
          <p:cNvSpPr txBox="1"/>
          <p:nvPr/>
        </p:nvSpPr>
        <p:spPr>
          <a:xfrm>
            <a:off x="5882426" y="1927615"/>
            <a:ext cx="2138836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2023 </a:t>
            </a:r>
            <a:r>
              <a:rPr lang="ko-KR" altLang="en-US" sz="1050" b="1" dirty="0">
                <a:solidFill>
                  <a:schemeClr val="bg1"/>
                </a:solidFill>
              </a:rPr>
              <a:t>수능 수학</a:t>
            </a:r>
            <a:r>
              <a:rPr lang="en-US" altLang="ko-KR" sz="1050" b="1" dirty="0">
                <a:solidFill>
                  <a:schemeClr val="bg1"/>
                </a:solidFill>
              </a:rPr>
              <a:t>, </a:t>
            </a:r>
            <a:r>
              <a:rPr lang="ko-KR" altLang="en-US" sz="1050" b="1" dirty="0">
                <a:solidFill>
                  <a:schemeClr val="bg1"/>
                </a:solidFill>
              </a:rPr>
              <a:t>예측과 준비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3E7CA7-E8B6-4297-B139-444B48A4F429}"/>
              </a:ext>
            </a:extLst>
          </p:cNvPr>
          <p:cNvSpPr txBox="1"/>
          <p:nvPr/>
        </p:nvSpPr>
        <p:spPr>
          <a:xfrm>
            <a:off x="5834241" y="2293749"/>
            <a:ext cx="2472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 dirty="0"/>
              <a:t>3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학평에</a:t>
            </a:r>
            <a:r>
              <a:rPr lang="ko-KR" altLang="en-US" sz="800" dirty="0"/>
              <a:t> 대하여 </a:t>
            </a:r>
            <a:r>
              <a:rPr lang="en-US" altLang="ko-KR" sz="800" dirty="0"/>
              <a:t>: </a:t>
            </a:r>
            <a:r>
              <a:rPr lang="ko-KR" altLang="en-US" sz="800" dirty="0"/>
              <a:t>의미</a:t>
            </a:r>
            <a:r>
              <a:rPr lang="en-US" altLang="ko-KR" sz="800" dirty="0"/>
              <a:t>(</a:t>
            </a:r>
            <a:r>
              <a:rPr lang="ko-KR" altLang="en-US" sz="800" dirty="0"/>
              <a:t>객관적 위치 파악</a:t>
            </a:r>
            <a:r>
              <a:rPr lang="en-US" altLang="ko-KR" sz="800" dirty="0"/>
              <a:t>) 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앞으로 공부 방향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947EA56-F0E9-45B2-8490-A339F81C287B}"/>
              </a:ext>
            </a:extLst>
          </p:cNvPr>
          <p:cNvSpPr txBox="1"/>
          <p:nvPr/>
        </p:nvSpPr>
        <p:spPr>
          <a:xfrm>
            <a:off x="5910616" y="5598108"/>
            <a:ext cx="2176439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b="1">
                <a:solidFill>
                  <a:schemeClr val="bg1"/>
                </a:solidFill>
              </a:rPr>
              <a:t>오늘밤 ‘Lim과 함께’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4FB9B4-6140-4751-BF8E-5261D4BDF035}"/>
              </a:ext>
            </a:extLst>
          </p:cNvPr>
          <p:cNvSpPr txBox="1"/>
          <p:nvPr/>
        </p:nvSpPr>
        <p:spPr>
          <a:xfrm>
            <a:off x="5858096" y="5902344"/>
            <a:ext cx="26045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- #</a:t>
            </a:r>
            <a:r>
              <a:rPr lang="ko-KR" altLang="en-US" sz="800" dirty="0"/>
              <a:t>위로</a:t>
            </a:r>
            <a:r>
              <a:rPr lang="en-US" altLang="ko-KR" sz="800" dirty="0"/>
              <a:t>#</a:t>
            </a:r>
            <a:r>
              <a:rPr lang="ko-KR" altLang="en-US" sz="800" dirty="0"/>
              <a:t>용기 </a:t>
            </a:r>
            <a:r>
              <a:rPr lang="en-US" altLang="ko-KR" sz="800" dirty="0"/>
              <a:t>- </a:t>
            </a:r>
            <a:r>
              <a:rPr lang="ko-KR" altLang="en-US" sz="800" dirty="0"/>
              <a:t>점수에 연연하지 말자</a:t>
            </a:r>
          </a:p>
          <a:p>
            <a:r>
              <a:rPr lang="en-US" altLang="ko-KR" sz="800" dirty="0"/>
              <a:t>- 3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학평을</a:t>
            </a:r>
            <a:r>
              <a:rPr lang="ko-KR" altLang="en-US" sz="800" dirty="0"/>
              <a:t> 치룬 수험생 위로 </a:t>
            </a:r>
            <a:r>
              <a:rPr lang="en-US" altLang="ko-KR" sz="800" dirty="0"/>
              <a:t>&amp; </a:t>
            </a:r>
            <a:r>
              <a:rPr lang="ko-KR" altLang="en-US" sz="800" dirty="0"/>
              <a:t>앞으로의 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학습에 대한 조언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9E52A10C-4C91-4ECD-B789-2A5FB757D543}"/>
              </a:ext>
            </a:extLst>
          </p:cNvPr>
          <p:cNvSpPr/>
          <p:nvPr/>
        </p:nvSpPr>
        <p:spPr bwMode="auto">
          <a:xfrm>
            <a:off x="3335941" y="4213444"/>
            <a:ext cx="5112568" cy="1066800"/>
          </a:xfrm>
          <a:prstGeom prst="flowChartTerminator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08" name="Person">
            <a:extLst>
              <a:ext uri="{FF2B5EF4-FFF2-40B4-BE49-F238E27FC236}">
                <a16:creationId xmlns:a16="http://schemas.microsoft.com/office/drawing/2014/main" id="{10EB4930-DC95-4D35-9D22-789BBC476302}"/>
              </a:ext>
            </a:extLst>
          </p:cNvPr>
          <p:cNvSpPr>
            <a:spLocks/>
          </p:cNvSpPr>
          <p:nvPr/>
        </p:nvSpPr>
        <p:spPr bwMode="auto">
          <a:xfrm>
            <a:off x="3458915" y="4379862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A508DEE-167F-44F2-8250-13DA414D1F08}"/>
              </a:ext>
            </a:extLst>
          </p:cNvPr>
          <p:cNvCxnSpPr>
            <a:cxnSpLocks/>
          </p:cNvCxnSpPr>
          <p:nvPr/>
        </p:nvCxnSpPr>
        <p:spPr>
          <a:xfrm>
            <a:off x="5856221" y="4357172"/>
            <a:ext cx="0" cy="792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3095AB7-9A54-428F-BD5C-B44A8E7819BE}"/>
              </a:ext>
            </a:extLst>
          </p:cNvPr>
          <p:cNvSpPr txBox="1"/>
          <p:nvPr/>
        </p:nvSpPr>
        <p:spPr>
          <a:xfrm>
            <a:off x="5904409" y="4339693"/>
            <a:ext cx="2150285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3</a:t>
            </a:r>
            <a:r>
              <a:rPr lang="ko-KR" altLang="en-US" sz="1050" b="1" dirty="0">
                <a:solidFill>
                  <a:schemeClr val="bg1"/>
                </a:solidFill>
              </a:rPr>
              <a:t>월</a:t>
            </a:r>
            <a:r>
              <a:rPr lang="en-US" altLang="ko-KR" sz="1050" b="1" dirty="0">
                <a:solidFill>
                  <a:schemeClr val="bg1"/>
                </a:solidFill>
              </a:rPr>
              <a:t>, </a:t>
            </a:r>
            <a:r>
              <a:rPr lang="ko-KR" altLang="en-US" sz="1050" b="1" dirty="0">
                <a:solidFill>
                  <a:schemeClr val="bg1"/>
                </a:solidFill>
              </a:rPr>
              <a:t>잘하는 애들은 다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C20FE1-5AA6-41CB-A983-C88CA3657A15}"/>
              </a:ext>
            </a:extLst>
          </p:cNvPr>
          <p:cNvSpPr txBox="1"/>
          <p:nvPr/>
        </p:nvSpPr>
        <p:spPr>
          <a:xfrm>
            <a:off x="5845686" y="4673496"/>
            <a:ext cx="245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- 3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학평이</a:t>
            </a:r>
            <a:r>
              <a:rPr lang="ko-KR" altLang="en-US" sz="800" dirty="0"/>
              <a:t> 갖는 의미 </a:t>
            </a:r>
            <a:r>
              <a:rPr lang="en-US" altLang="ko-KR" sz="800" dirty="0"/>
              <a:t>&amp; </a:t>
            </a:r>
            <a:r>
              <a:rPr lang="ko-KR" altLang="en-US" sz="800" dirty="0"/>
              <a:t>선택과목에 대한 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 err="1"/>
              <a:t>궁금점</a:t>
            </a:r>
            <a:r>
              <a:rPr lang="ko-KR" altLang="en-US" sz="800" dirty="0"/>
              <a:t> 해결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앞으로 공부 방향</a:t>
            </a:r>
            <a:endParaRPr lang="en-US" altLang="ko-KR" sz="800" dirty="0"/>
          </a:p>
        </p:txBody>
      </p:sp>
      <p:sp>
        <p:nvSpPr>
          <p:cNvPr id="112" name="Person">
            <a:extLst>
              <a:ext uri="{FF2B5EF4-FFF2-40B4-BE49-F238E27FC236}">
                <a16:creationId xmlns:a16="http://schemas.microsoft.com/office/drawing/2014/main" id="{10EB4930-DC95-4D35-9D22-789BBC476302}"/>
              </a:ext>
            </a:extLst>
          </p:cNvPr>
          <p:cNvSpPr>
            <a:spLocks/>
          </p:cNvSpPr>
          <p:nvPr/>
        </p:nvSpPr>
        <p:spPr bwMode="auto">
          <a:xfrm>
            <a:off x="3825503" y="4383978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Person">
            <a:extLst>
              <a:ext uri="{FF2B5EF4-FFF2-40B4-BE49-F238E27FC236}">
                <a16:creationId xmlns:a16="http://schemas.microsoft.com/office/drawing/2014/main" id="{10EB4930-DC95-4D35-9D22-789BBC476302}"/>
              </a:ext>
            </a:extLst>
          </p:cNvPr>
          <p:cNvSpPr>
            <a:spLocks/>
          </p:cNvSpPr>
          <p:nvPr/>
        </p:nvSpPr>
        <p:spPr bwMode="auto">
          <a:xfrm>
            <a:off x="4196213" y="4383978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Person">
            <a:extLst>
              <a:ext uri="{FF2B5EF4-FFF2-40B4-BE49-F238E27FC236}">
                <a16:creationId xmlns:a16="http://schemas.microsoft.com/office/drawing/2014/main" id="{10EB4930-DC95-4D35-9D22-789BBC476302}"/>
              </a:ext>
            </a:extLst>
          </p:cNvPr>
          <p:cNvSpPr>
            <a:spLocks/>
          </p:cNvSpPr>
          <p:nvPr/>
        </p:nvSpPr>
        <p:spPr bwMode="auto">
          <a:xfrm>
            <a:off x="4624589" y="4375740"/>
            <a:ext cx="822991" cy="769686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>
              <a:alpha val="72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D546449-4989-4FAC-98CB-4DF7CB5C7C1D}"/>
              </a:ext>
            </a:extLst>
          </p:cNvPr>
          <p:cNvSpPr txBox="1"/>
          <p:nvPr/>
        </p:nvSpPr>
        <p:spPr>
          <a:xfrm>
            <a:off x="4002468" y="4799696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/>
              <a:t>과학탐구</a:t>
            </a:r>
            <a:endParaRPr lang="en-US" altLang="ko-KR" sz="800" dirty="0"/>
          </a:p>
          <a:p>
            <a:pPr algn="r"/>
            <a:r>
              <a:rPr lang="ko-KR" altLang="en-US" sz="800" dirty="0"/>
              <a:t>방인혁</a:t>
            </a:r>
            <a:r>
              <a:rPr lang="en-US" altLang="ko-KR" sz="800" dirty="0"/>
              <a:t>, </a:t>
            </a:r>
            <a:r>
              <a:rPr lang="ko-KR" altLang="en-US" sz="800" dirty="0"/>
              <a:t>김준</a:t>
            </a:r>
            <a:r>
              <a:rPr lang="en-US" altLang="ko-KR" sz="800" dirty="0"/>
              <a:t>, </a:t>
            </a:r>
            <a:r>
              <a:rPr lang="ko-KR" altLang="en-US" sz="800" dirty="0"/>
              <a:t>윤도영</a:t>
            </a:r>
            <a:r>
              <a:rPr lang="en-US" altLang="ko-KR" sz="800" dirty="0"/>
              <a:t>, </a:t>
            </a:r>
            <a:r>
              <a:rPr lang="ko-KR" altLang="en-US" sz="800" dirty="0"/>
              <a:t>이훈식 선생님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C5C38D5A-4505-4D98-BDFF-5960727452CF}"/>
              </a:ext>
            </a:extLst>
          </p:cNvPr>
          <p:cNvSpPr/>
          <p:nvPr/>
        </p:nvSpPr>
        <p:spPr bwMode="auto">
          <a:xfrm>
            <a:off x="2090527" y="5398557"/>
            <a:ext cx="1055351" cy="10668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9B2EEF-7837-4C18-AE03-297E7FAF3FFB}"/>
              </a:ext>
            </a:extLst>
          </p:cNvPr>
          <p:cNvSpPr txBox="1"/>
          <p:nvPr/>
        </p:nvSpPr>
        <p:spPr>
          <a:xfrm>
            <a:off x="2334358" y="55150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</a:t>
            </a:r>
            <a:r>
              <a:rPr lang="ko-KR" altLang="en-US" sz="2000" dirty="0"/>
              <a:t>부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84F5326-DD44-4DB6-8CE2-A1EB9AA375F6}"/>
              </a:ext>
            </a:extLst>
          </p:cNvPr>
          <p:cNvCxnSpPr>
            <a:cxnSpLocks/>
          </p:cNvCxnSpPr>
          <p:nvPr/>
        </p:nvCxnSpPr>
        <p:spPr>
          <a:xfrm>
            <a:off x="2162535" y="5915179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55A1650-0F51-43FD-82B8-D23657D07522}"/>
              </a:ext>
            </a:extLst>
          </p:cNvPr>
          <p:cNvSpPr txBox="1"/>
          <p:nvPr/>
        </p:nvSpPr>
        <p:spPr>
          <a:xfrm>
            <a:off x="2238128" y="5915787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10:20 ~</a:t>
            </a:r>
          </a:p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10:50 PM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56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917</Words>
  <Application>Microsoft Office PowerPoint</Application>
  <PresentationFormat>와이드스크린</PresentationFormat>
  <Paragraphs>240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나눔고딕</vt:lpstr>
      <vt:lpstr>Calibri</vt:lpstr>
      <vt:lpstr>맑은 고딕</vt:lpstr>
      <vt:lpstr>Office 테마</vt:lpstr>
      <vt:lpstr>3월 학평 라이브PR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곽나현</dc:creator>
  <cp:lastModifiedBy>rjids@outlook.kr</cp:lastModifiedBy>
  <cp:revision>366</cp:revision>
  <dcterms:created xsi:type="dcterms:W3CDTF">2021-04-20T01:30:01Z</dcterms:created>
  <dcterms:modified xsi:type="dcterms:W3CDTF">2022-03-11T04:29:28Z</dcterms:modified>
</cp:coreProperties>
</file>