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4" r:id="rId6"/>
    <p:sldId id="260" r:id="rId7"/>
    <p:sldId id="269" r:id="rId8"/>
    <p:sldId id="270" r:id="rId9"/>
    <p:sldId id="261" r:id="rId10"/>
    <p:sldId id="262" r:id="rId11"/>
    <p:sldId id="263" r:id="rId12"/>
    <p:sldId id="265" r:id="rId13"/>
    <p:sldId id="266" r:id="rId14"/>
    <p:sldId id="267" r:id="rId15"/>
    <p:sldId id="274" r:id="rId16"/>
    <p:sldId id="271" r:id="rId17"/>
    <p:sldId id="272" r:id="rId18"/>
    <p:sldId id="279" r:id="rId19"/>
    <p:sldId id="277" r:id="rId20"/>
    <p:sldId id="278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6" roundtripDataSignature="AMtx7mjZjWOrHCKZ2HBFVGihIS4jNXxr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7B1D5-E769-CC70-C446-5A873FB85D8F}" v="14" dt="2023-05-01T05:20:41.017"/>
    <p1510:client id="{BE96DB59-E383-6C22-742F-B6F1D00C9933}" v="1886" dt="2023-05-01T02:12:31.132"/>
    <p1510:client id="{F3AB5DD1-C876-463D-AAC4-E9EEA619BA91}" v="977" dt="2023-05-01T03:29:32.025"/>
  </p1510:revLst>
</p1510:revInfo>
</file>

<file path=ppt/tableStyles.xml><?xml version="1.0" encoding="utf-8"?>
<a:tblStyleLst xmlns:a="http://schemas.openxmlformats.org/drawingml/2006/main" def="{9E733341-9672-42F1-8DDA-F0B9304B5875}">
  <a:tblStyle styleId="{9E733341-9672-42F1-8DDA-F0B9304B58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6E6E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481134-233B-48B6-9DDB-33ED00E6920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24A936-E58C-48A4-889A-81BF61B63119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8EB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EBF5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FBC56-0CA9-494F-ADCB-9AC458507F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3567D2-72E4-4535-9427-C55D21D02A55}">
      <dgm:prSet/>
      <dgm:spPr/>
      <dgm:t>
        <a:bodyPr/>
        <a:lstStyle/>
        <a:p>
          <a:r>
            <a:rPr lang="en-US"/>
            <a:t>User info data provides us with unique user IDs, age range where 1 is for &lt;18, 2 for [18,24], 3 for [25,29], 4 for [30,34], 5 for [35,39], 6 for [40,49], 7 and 8 for &gt;= 50, and 0 and NULL for unknown. Lastly, gender is encoded as 0 for female, 1 for male and NULL for unknown.</a:t>
          </a:r>
        </a:p>
      </dgm:t>
    </dgm:pt>
    <dgm:pt modelId="{7783056E-BEE3-4BB2-9C6B-F1407F22C9C6}" type="parTrans" cxnId="{05D3A310-B250-4974-98ED-AE39A012EA9E}">
      <dgm:prSet/>
      <dgm:spPr/>
      <dgm:t>
        <a:bodyPr/>
        <a:lstStyle/>
        <a:p>
          <a:endParaRPr lang="en-US"/>
        </a:p>
      </dgm:t>
    </dgm:pt>
    <dgm:pt modelId="{A9213C50-8006-45EE-BF48-EC81BC78CF06}" type="sibTrans" cxnId="{05D3A310-B250-4974-98ED-AE39A012EA9E}">
      <dgm:prSet/>
      <dgm:spPr/>
      <dgm:t>
        <a:bodyPr/>
        <a:lstStyle/>
        <a:p>
          <a:endParaRPr lang="en-US"/>
        </a:p>
      </dgm:t>
    </dgm:pt>
    <dgm:pt modelId="{012E0EB8-FB5A-4290-923C-D9CAB15533E1}">
      <dgm:prSet/>
      <dgm:spPr/>
      <dgm:t>
        <a:bodyPr/>
        <a:lstStyle/>
        <a:p>
          <a:r>
            <a:rPr lang="en-US"/>
            <a:t>User log data records every unique user's interaction with an item, including item ID, category, merchant ID, brand, timestamp, and action type (0 for click, 1 for add to cart, 2 for purchase, and 3 for added to favorites).</a:t>
          </a:r>
        </a:p>
      </dgm:t>
    </dgm:pt>
    <dgm:pt modelId="{8457CC0D-7481-40B8-AB86-5A155D33788D}" type="parTrans" cxnId="{DBA3E3BB-3CAA-4A7B-A809-CBEA27F870F6}">
      <dgm:prSet/>
      <dgm:spPr/>
      <dgm:t>
        <a:bodyPr/>
        <a:lstStyle/>
        <a:p>
          <a:endParaRPr lang="en-US"/>
        </a:p>
      </dgm:t>
    </dgm:pt>
    <dgm:pt modelId="{661CFF51-1D22-4078-B301-EE57B42C9210}" type="sibTrans" cxnId="{DBA3E3BB-3CAA-4A7B-A809-CBEA27F870F6}">
      <dgm:prSet/>
      <dgm:spPr/>
      <dgm:t>
        <a:bodyPr/>
        <a:lstStyle/>
        <a:p>
          <a:endParaRPr lang="en-US"/>
        </a:p>
      </dgm:t>
    </dgm:pt>
    <dgm:pt modelId="{7CC771A9-A3B1-45C5-9632-8F54A98DA4B1}" type="pres">
      <dgm:prSet presAssocID="{0A9FBC56-0CA9-494F-ADCB-9AC458507F1A}" presName="linear" presStyleCnt="0">
        <dgm:presLayoutVars>
          <dgm:animLvl val="lvl"/>
          <dgm:resizeHandles val="exact"/>
        </dgm:presLayoutVars>
      </dgm:prSet>
      <dgm:spPr/>
    </dgm:pt>
    <dgm:pt modelId="{7946271F-174F-498D-8EA3-0F34F716656B}" type="pres">
      <dgm:prSet presAssocID="{1E3567D2-72E4-4535-9427-C55D21D02A5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E930440-A248-41E1-8E96-2710FC53B3D0}" type="pres">
      <dgm:prSet presAssocID="{A9213C50-8006-45EE-BF48-EC81BC78CF06}" presName="spacer" presStyleCnt="0"/>
      <dgm:spPr/>
    </dgm:pt>
    <dgm:pt modelId="{7650FA77-A992-489E-8F4C-7D2BE5FB10BB}" type="pres">
      <dgm:prSet presAssocID="{012E0EB8-FB5A-4290-923C-D9CAB15533E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5D3A310-B250-4974-98ED-AE39A012EA9E}" srcId="{0A9FBC56-0CA9-494F-ADCB-9AC458507F1A}" destId="{1E3567D2-72E4-4535-9427-C55D21D02A55}" srcOrd="0" destOrd="0" parTransId="{7783056E-BEE3-4BB2-9C6B-F1407F22C9C6}" sibTransId="{A9213C50-8006-45EE-BF48-EC81BC78CF06}"/>
    <dgm:cxn modelId="{FF0A771C-9657-4FC8-98A0-BB1FCEE837EC}" type="presOf" srcId="{0A9FBC56-0CA9-494F-ADCB-9AC458507F1A}" destId="{7CC771A9-A3B1-45C5-9632-8F54A98DA4B1}" srcOrd="0" destOrd="0" presId="urn:microsoft.com/office/officeart/2005/8/layout/vList2"/>
    <dgm:cxn modelId="{3587D58F-521D-46AC-898F-56DC523BA38A}" type="presOf" srcId="{012E0EB8-FB5A-4290-923C-D9CAB15533E1}" destId="{7650FA77-A992-489E-8F4C-7D2BE5FB10BB}" srcOrd="0" destOrd="0" presId="urn:microsoft.com/office/officeart/2005/8/layout/vList2"/>
    <dgm:cxn modelId="{DBA3E3BB-3CAA-4A7B-A809-CBEA27F870F6}" srcId="{0A9FBC56-0CA9-494F-ADCB-9AC458507F1A}" destId="{012E0EB8-FB5A-4290-923C-D9CAB15533E1}" srcOrd="1" destOrd="0" parTransId="{8457CC0D-7481-40B8-AB86-5A155D33788D}" sibTransId="{661CFF51-1D22-4078-B301-EE57B42C9210}"/>
    <dgm:cxn modelId="{7FBB8ACF-30EC-411F-99B4-2FC87831D00D}" type="presOf" srcId="{1E3567D2-72E4-4535-9427-C55D21D02A55}" destId="{7946271F-174F-498D-8EA3-0F34F716656B}" srcOrd="0" destOrd="0" presId="urn:microsoft.com/office/officeart/2005/8/layout/vList2"/>
    <dgm:cxn modelId="{EDC3D895-BBD6-421A-A0FE-61F2857DC9AA}" type="presParOf" srcId="{7CC771A9-A3B1-45C5-9632-8F54A98DA4B1}" destId="{7946271F-174F-498D-8EA3-0F34F716656B}" srcOrd="0" destOrd="0" presId="urn:microsoft.com/office/officeart/2005/8/layout/vList2"/>
    <dgm:cxn modelId="{98483B35-0071-4F8D-A6C8-02AE11B25A10}" type="presParOf" srcId="{7CC771A9-A3B1-45C5-9632-8F54A98DA4B1}" destId="{AE930440-A248-41E1-8E96-2710FC53B3D0}" srcOrd="1" destOrd="0" presId="urn:microsoft.com/office/officeart/2005/8/layout/vList2"/>
    <dgm:cxn modelId="{E20073EA-3DCB-4794-9059-2B7228434D13}" type="presParOf" srcId="{7CC771A9-A3B1-45C5-9632-8F54A98DA4B1}" destId="{7650FA77-A992-489E-8F4C-7D2BE5FB10B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6271F-174F-498D-8EA3-0F34F716656B}">
      <dsp:nvSpPr>
        <dsp:cNvPr id="0" name=""/>
        <dsp:cNvSpPr/>
      </dsp:nvSpPr>
      <dsp:spPr>
        <a:xfrm>
          <a:off x="0" y="229269"/>
          <a:ext cx="5959090" cy="164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 info data provides us with unique user IDs, age range where 1 is for &lt;18, 2 for [18,24], 3 for [25,29], 4 for [30,34], 5 for [35,39], 6 for [40,49], 7 and 8 for &gt;= 50, and 0 and NULL for unknown. Lastly, gender is encoded as 0 for female, 1 for male and NULL for unknown.</a:t>
          </a:r>
        </a:p>
      </dsp:txBody>
      <dsp:txXfrm>
        <a:off x="80303" y="309572"/>
        <a:ext cx="5798484" cy="1484414"/>
      </dsp:txXfrm>
    </dsp:sp>
    <dsp:sp modelId="{7650FA77-A992-489E-8F4C-7D2BE5FB10BB}">
      <dsp:nvSpPr>
        <dsp:cNvPr id="0" name=""/>
        <dsp:cNvSpPr/>
      </dsp:nvSpPr>
      <dsp:spPr>
        <a:xfrm>
          <a:off x="0" y="1929009"/>
          <a:ext cx="5959090" cy="164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 log data records every unique user's interaction with an item, including item ID, category, merchant ID, brand, timestamp, and action type (0 for click, 1 for add to cart, 2 for purchase, and 3 for added to favorites).</a:t>
          </a:r>
        </a:p>
      </dsp:txBody>
      <dsp:txXfrm>
        <a:off x="80303" y="2009312"/>
        <a:ext cx="5798484" cy="1484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677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052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110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409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702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914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5126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282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170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04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5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8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0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1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8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7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25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sz="2800" dirty="0">
                <a:latin typeface="-apple-system"/>
              </a:rPr>
              <a:t>Group-4</a:t>
            </a:r>
            <a:br>
              <a:rPr lang="en-US" sz="2800" dirty="0">
                <a:latin typeface="-apple-system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Repeat Buyers Prediction for E-Commerce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Project by-</a:t>
            </a:r>
          </a:p>
          <a:p>
            <a:pPr marL="114300" indent="0" algn="l"/>
            <a:r>
              <a:rPr lang="en-US" sz="2000">
                <a:solidFill>
                  <a:srgbClr val="808080"/>
                </a:solidFill>
              </a:rPr>
              <a:t>Joseph Chorbajian, Aniruddha Gawande, Abhishek Jajoo, Satyam Sharma, and Ishan </a:t>
            </a:r>
            <a:r>
              <a:rPr lang="en-US" sz="2000" err="1">
                <a:solidFill>
                  <a:srgbClr val="808080"/>
                </a:solidFill>
              </a:rPr>
              <a:t>Unnarkar</a:t>
            </a:r>
            <a:endParaRPr lang="en-US" sz="2000" err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Engineering</a:t>
            </a:r>
            <a:endParaRPr/>
          </a:p>
        </p:txBody>
      </p:sp>
      <p:sp>
        <p:nvSpPr>
          <p:cNvPr id="133" name="Google Shape;133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also experimented with action type. Our assumptions were that customers purchasing and adding items to favorites would serve as potential long-term customers.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Customers who purchased and added items to favorites came up to a total of 34 such users.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134" name="Google Shape;134;p8"/>
          <p:cNvGraphicFramePr/>
          <p:nvPr>
            <p:extLst>
              <p:ext uri="{D42A27DB-BD31-4B8C-83A1-F6EECF244321}">
                <p14:modId xmlns:p14="http://schemas.microsoft.com/office/powerpoint/2010/main" val="1821068442"/>
              </p:ext>
            </p:extLst>
          </p:nvPr>
        </p:nvGraphicFramePr>
        <p:xfrm>
          <a:off x="1770530" y="4023995"/>
          <a:ext cx="8651000" cy="2305428"/>
        </p:xfrm>
        <a:graphic>
          <a:graphicData uri="http://schemas.openxmlformats.org/drawingml/2006/table">
            <a:tbl>
              <a:tblPr firstRow="1" firstCol="1" bandRow="1">
                <a:tableStyleId>{31481134-233B-48B6-9DDB-33ED00E6920D}</a:tableStyleId>
              </a:tblPr>
              <a:tblGrid>
                <a:gridCol w="17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4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sym typeface="Arial"/>
                        </a:rPr>
                        <a:t>user_id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sym typeface="Arial"/>
                        </a:rPr>
                        <a:t>user_purchase_count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sym typeface="Arial"/>
                        </a:rPr>
                        <a:t>user_Add_to_favorite_count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sym typeface="Arial"/>
                        </a:rPr>
                        <a:t>purchase_&amp;_favorite_count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192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sym typeface="Arial"/>
                        </a:rPr>
                        <a:t>1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289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sym typeface="Arial"/>
                        </a:rPr>
                        <a:t>2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436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1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sym typeface="Arial"/>
                        </a:rPr>
                        <a:t>3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445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sym typeface="Arial"/>
                        </a:rPr>
                        <a:t>4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616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Engineering</a:t>
            </a:r>
          </a:p>
        </p:txBody>
      </p:sp>
      <p:sp>
        <p:nvSpPr>
          <p:cNvPr id="140" name="Google Shape;140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User-Seller viewpoint</a:t>
            </a:r>
          </a:p>
          <a:p>
            <a:pPr marL="800100" lvl="1">
              <a:spcBef>
                <a:spcPts val="0"/>
              </a:spcBef>
              <a:buSzPts val="2800"/>
            </a:pPr>
            <a:r>
              <a:rPr lang="en-US"/>
              <a:t>We used the intuition of given training data to find insight of user data</a:t>
            </a:r>
            <a:br>
              <a:rPr lang="en-US"/>
            </a:br>
            <a:endParaRPr lang="en-US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/>
          </a:p>
          <a:p>
            <a:pPr marL="800100" lvl="1">
              <a:spcBef>
                <a:spcPts val="0"/>
              </a:spcBef>
              <a:buSzPts val="2800"/>
            </a:pPr>
            <a:r>
              <a:rPr lang="en-US"/>
              <a:t>Group by Category</a:t>
            </a:r>
          </a:p>
          <a:p>
            <a:pPr marL="800100" lvl="1">
              <a:spcBef>
                <a:spcPts val="0"/>
              </a:spcBef>
              <a:buSzPts val="2800"/>
            </a:pPr>
            <a:endParaRPr lang="en-US"/>
          </a:p>
          <a:p>
            <a:pPr marL="800100" lvl="1">
              <a:spcBef>
                <a:spcPts val="0"/>
              </a:spcBef>
              <a:buSzPts val="2800"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A58EC9-9747-9413-F76E-BA8E14F07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359" y="2737291"/>
            <a:ext cx="7401518" cy="1018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B3D1C-EE58-C089-7746-0C03557B5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463" y="5076815"/>
            <a:ext cx="7308622" cy="8450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Engineering</a:t>
            </a:r>
            <a:endParaRPr/>
          </a:p>
        </p:txBody>
      </p:sp>
      <p:graphicFrame>
        <p:nvGraphicFramePr>
          <p:cNvPr id="155" name="Google Shape;155;p11"/>
          <p:cNvGraphicFramePr/>
          <p:nvPr>
            <p:extLst>
              <p:ext uri="{D42A27DB-BD31-4B8C-83A1-F6EECF244321}">
                <p14:modId xmlns:p14="http://schemas.microsoft.com/office/powerpoint/2010/main" val="559844259"/>
              </p:ext>
            </p:extLst>
          </p:nvPr>
        </p:nvGraphicFramePr>
        <p:xfrm>
          <a:off x="838200" y="1981200"/>
          <a:ext cx="10115550" cy="2729023"/>
        </p:xfrm>
        <a:graphic>
          <a:graphicData uri="http://schemas.openxmlformats.org/drawingml/2006/table">
            <a:tbl>
              <a:tblPr firstRow="1" firstCol="1" bandRow="1">
                <a:noFill/>
                <a:tableStyleId>{31481134-233B-48B6-9DDB-33ED00E6920D}</a:tableStyleId>
              </a:tblPr>
              <a:tblGrid>
                <a:gridCol w="18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Feature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Day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The extracted day from the time stamp. Ranges from 1 to 31.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Month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The extracted month from the time stamp. Ranges from 1 to 12.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Day of year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The day in the current year, taking into account months with different amounts of days. Possible ranges from 1-365, but actual ranges are from 131-315.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3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Day of week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The day of the week. Ranges from 0-6. Unknown offset.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Ranking</a:t>
            </a:r>
            <a:endParaRPr/>
          </a:p>
        </p:txBody>
      </p:sp>
      <p:sp>
        <p:nvSpPr>
          <p:cNvPr id="161" name="Google Shape;161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ventured into 4 models and algorithms to determine which features are important.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162" name="Google Shape;162;p12"/>
          <p:cNvGraphicFramePr/>
          <p:nvPr>
            <p:extLst>
              <p:ext uri="{D42A27DB-BD31-4B8C-83A1-F6EECF244321}">
                <p14:modId xmlns:p14="http://schemas.microsoft.com/office/powerpoint/2010/main" val="694523591"/>
              </p:ext>
            </p:extLst>
          </p:nvPr>
        </p:nvGraphicFramePr>
        <p:xfrm>
          <a:off x="1219200" y="2752724"/>
          <a:ext cx="10134600" cy="3000375"/>
        </p:xfrm>
        <a:graphic>
          <a:graphicData uri="http://schemas.openxmlformats.org/drawingml/2006/table">
            <a:tbl>
              <a:tblPr firstRow="1" firstCol="1" bandRow="1">
                <a:noFill/>
                <a:tableStyleId>{31481134-233B-48B6-9DDB-33ED00E6920D}</a:tableStyleId>
              </a:tblPr>
              <a:tblGrid>
                <a:gridCol w="211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Algorithm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Description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Random Forest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An ensemble classifier, fitting multiple decision trees in order to best explain the structure of the data.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Shapley analysis (on Random Forest)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Determines the importance of each feature, taking an average of its contribution to the output.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PCA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Reduces the number of dimensions on the data. While the output of PCA doesn’t correspond to a singular feature, it captures the most amount of features within the given number of components.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LDA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Linear discriminant analysis finds the most discriminating vectors for the data on a lower-dimensional dataset. The most important features will be those that separate the output the best.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Ranking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We see that user and merchant interaction dominate the top 5 features. Dates also play a significant role.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graphicFrame>
        <p:nvGraphicFramePr>
          <p:cNvPr id="169" name="Google Shape;169;p13"/>
          <p:cNvGraphicFramePr/>
          <p:nvPr>
            <p:extLst>
              <p:ext uri="{D42A27DB-BD31-4B8C-83A1-F6EECF244321}">
                <p14:modId xmlns:p14="http://schemas.microsoft.com/office/powerpoint/2010/main" val="1923193089"/>
              </p:ext>
            </p:extLst>
          </p:nvPr>
        </p:nvGraphicFramePr>
        <p:xfrm>
          <a:off x="1205088" y="1966200"/>
          <a:ext cx="7926213" cy="2931888"/>
        </p:xfrm>
        <a:graphic>
          <a:graphicData uri="http://schemas.openxmlformats.org/drawingml/2006/table">
            <a:tbl>
              <a:tblPr firstRow="1" bandRow="1">
                <a:tableStyleId>{31481134-233B-48B6-9DDB-33ED00E6920D}</a:tableStyleId>
              </a:tblPr>
              <a:tblGrid>
                <a:gridCol w="2642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2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2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Random Forest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Shapley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user_id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merchant_favorite_rank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kern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month</a:t>
                      </a: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kern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merchant_id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b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user_id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kern="120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user_interaction_count</a:t>
                      </a:r>
                      <a:endParaRPr lang="en-US" sz="1100" b="0" i="0" kern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merchant_sold_rank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b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merchant_id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kern="120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user_uniq_interaction_count</a:t>
                      </a:r>
                      <a:endParaRPr lang="en-US" sz="1100" b="0" i="0" kern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merchant_favorite_rank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day_of_year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kern="120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user_cat_interaction_count</a:t>
                      </a:r>
                      <a:endParaRPr lang="en-US" sz="1100" b="0" i="0" kern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item_favorite_rank</a:t>
                      </a:r>
                      <a:endParaRPr sz="1100" b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merchant_sold_rank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user_item_interaction_count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FF8034-017A-3D77-41AA-B9BF4382C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74" y="1852921"/>
            <a:ext cx="10281609" cy="4353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C7BEE3-7714-923E-94DA-08063BF459B4}"/>
              </a:ext>
            </a:extLst>
          </p:cNvPr>
          <p:cNvSpPr txBox="1"/>
          <p:nvPr/>
        </p:nvSpPr>
        <p:spPr>
          <a:xfrm>
            <a:off x="1111956" y="603956"/>
            <a:ext cx="593231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404040"/>
                </a:solidFill>
                <a:latin typeface="Calibri Light"/>
              </a:rPr>
              <a:t>Feature Ranking</a:t>
            </a:r>
            <a:r>
              <a:rPr lang="en-US" sz="4800">
                <a:solidFill>
                  <a:srgbClr val="404040"/>
                </a:solidFill>
                <a:latin typeface="Calibri Light"/>
                <a:cs typeface="Calibri Light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2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idx="1"/>
          </p:nvPr>
        </p:nvSpPr>
        <p:spPr>
          <a:xfrm>
            <a:off x="639032" y="1422854"/>
            <a:ext cx="5107820" cy="471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AutoNum type="arabicPeriod"/>
            </a:pPr>
            <a:endParaRPr lang="en-US" b="1"/>
          </a:p>
          <a:p>
            <a:pPr>
              <a:spcBef>
                <a:spcPts val="0"/>
              </a:spcBef>
              <a:buAutoNum type="arabicPeriod"/>
            </a:pPr>
            <a:endParaRPr lang="en-US" b="1"/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b="1"/>
              <a:t>Random</a:t>
            </a:r>
            <a:r>
              <a:rPr lang="en-US" sz="2000" b="1"/>
              <a:t> Forest</a:t>
            </a:r>
            <a:endParaRPr lang="en-US">
              <a:cs typeface="Calibri"/>
            </a:endParaRPr>
          </a:p>
          <a:p>
            <a:r>
              <a:rPr lang="en-US" sz="1800" b="1"/>
              <a:t>Random Forest with onehot encoding and drop</a:t>
            </a:r>
            <a:r>
              <a:rPr lang="en-US" sz="1800"/>
              <a:t>: In this case, we can see that adding </a:t>
            </a:r>
            <a:r>
              <a:rPr lang="en-US" sz="1800" err="1"/>
              <a:t>onehot</a:t>
            </a:r>
            <a:r>
              <a:rPr lang="en-US" sz="1800"/>
              <a:t> encoding to the Random Forest improved the ROC AUC score, which measures the trade-off between true positive rate and false positive rate and yields the highest accuracy. </a:t>
            </a:r>
          </a:p>
          <a:p>
            <a:r>
              <a:rPr lang="en-US" sz="1800" b="1"/>
              <a:t>Random Forest with only drop</a:t>
            </a:r>
            <a:r>
              <a:rPr lang="en-US" sz="1800"/>
              <a:t>: On the other hand, we can see that using only drop preprocessing resulted in the least accuracy, precision, recall, and F1 score among all the Random Forest models evaluated. </a:t>
            </a:r>
            <a:endParaRPr lang="en-US" sz="1800">
              <a:latin typeface="Calibri"/>
              <a:ea typeface="Calibri"/>
              <a:cs typeface="Calibri"/>
            </a:endParaRPr>
          </a:p>
          <a:p>
            <a:pPr marL="228600" lvl="0" indent="-1143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>
              <a:highlight>
                <a:srgbClr val="000000"/>
              </a:highlight>
              <a:latin typeface="Calibri"/>
              <a:ea typeface="Calibri"/>
              <a:cs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>
              <a:highlight>
                <a:srgbClr val="000000"/>
              </a:highlight>
              <a:latin typeface="Calibri"/>
              <a:ea typeface="Calibri"/>
              <a:cs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>
              <a:highlight>
                <a:srgbClr val="000000"/>
              </a:highlight>
              <a:latin typeface="Calibri"/>
              <a:ea typeface="Calibri"/>
              <a:cs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>
              <a:highlight>
                <a:srgbClr val="000000"/>
              </a:highlight>
              <a:latin typeface="Calibri"/>
              <a:ea typeface="Calibri"/>
              <a:cs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>
              <a:highlight>
                <a:srgbClr val="000000"/>
              </a:highlight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40E05D-D6C2-F4A2-D238-1687D8D03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7" t="1572" r="13995"/>
          <a:stretch/>
        </p:blipFill>
        <p:spPr>
          <a:xfrm>
            <a:off x="5928684" y="1824173"/>
            <a:ext cx="6072063" cy="4392612"/>
          </a:xfrm>
          <a:prstGeom prst="rect">
            <a:avLst/>
          </a:prstGeom>
        </p:spPr>
      </p:pic>
      <p:sp>
        <p:nvSpPr>
          <p:cNvPr id="10" name="Google Shape;167;p13">
            <a:extLst>
              <a:ext uri="{FF2B5EF4-FFF2-40B4-BE49-F238E27FC236}">
                <a16:creationId xmlns:a16="http://schemas.microsoft.com/office/drawing/2014/main" id="{81F2AC20-3342-A96E-53AE-AB8FD0D99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94619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838200" y="1578681"/>
            <a:ext cx="4223658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br>
              <a:rPr lang="en-US" sz="2000">
                <a:solidFill>
                  <a:srgbClr val="374151"/>
                </a:solidFill>
                <a:latin typeface="Arial"/>
              </a:rPr>
            </a:br>
            <a:r>
              <a:rPr lang="en-US" sz="2000" b="1">
                <a:solidFill>
                  <a:srgbClr val="374151"/>
                </a:solidFill>
                <a:latin typeface="Arial"/>
              </a:rPr>
              <a:t>2. PCA</a:t>
            </a:r>
            <a:br>
              <a:rPr lang="en-US" sz="2000">
                <a:solidFill>
                  <a:srgbClr val="374151"/>
                </a:solidFill>
                <a:latin typeface="Arial"/>
              </a:rPr>
            </a:br>
            <a:endParaRPr lang="en-US" sz="2000">
              <a:solidFill>
                <a:srgbClr val="374151"/>
              </a:solidFill>
              <a:latin typeface="Arial"/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C2F44D-A86D-A589-A22E-114F465E7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55" y="2521907"/>
            <a:ext cx="4713515" cy="2228624"/>
          </a:xfrm>
        </p:spPr>
        <p:txBody>
          <a:bodyPr/>
          <a:lstStyle/>
          <a:p>
            <a:pPr algn="just"/>
            <a:r>
              <a:rPr lang="en-US" sz="1800"/>
              <a:t>Performing PCA on one-hot encoded columns, while dropping the least ranked features.</a:t>
            </a:r>
            <a:endParaRPr lang="en-US"/>
          </a:p>
        </p:txBody>
      </p:sp>
      <p:sp>
        <p:nvSpPr>
          <p:cNvPr id="2" name="Google Shape;168;p13">
            <a:extLst>
              <a:ext uri="{FF2B5EF4-FFF2-40B4-BE49-F238E27FC236}">
                <a16:creationId xmlns:a16="http://schemas.microsoft.com/office/drawing/2014/main" id="{852FCE80-FB76-3636-6D2E-9B7078FF6B0E}"/>
              </a:ext>
            </a:extLst>
          </p:cNvPr>
          <p:cNvSpPr txBox="1">
            <a:spLocks/>
          </p:cNvSpPr>
          <p:nvPr/>
        </p:nvSpPr>
        <p:spPr>
          <a:xfrm>
            <a:off x="835669" y="4194401"/>
            <a:ext cx="4713767" cy="240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114300">
              <a:spcBef>
                <a:spcPts val="0"/>
              </a:spcBef>
              <a:buFont typeface="Arial"/>
              <a:buNone/>
            </a:pPr>
            <a:endParaRPr lang="en-US" sz="1800"/>
          </a:p>
          <a:p>
            <a:pPr algn="just"/>
            <a:r>
              <a:rPr lang="en-US" sz="1800">
                <a:latin typeface="Arial"/>
              </a:rPr>
              <a:t>Performing LDA doesn’t yield a significant result since the data is not normally distributed.</a:t>
            </a:r>
          </a:p>
          <a:p>
            <a:pPr marL="228600" indent="-114300">
              <a:buFont typeface="Arial"/>
              <a:buNone/>
            </a:pPr>
            <a:endParaRPr lang="en-US" sz="1800"/>
          </a:p>
          <a:p>
            <a:pPr marL="228600" indent="-114300">
              <a:buFont typeface="Arial"/>
              <a:buNone/>
            </a:pPr>
            <a:endParaRPr lang="en-US" sz="1800"/>
          </a:p>
          <a:p>
            <a:pPr marL="228600" indent="-114300">
              <a:buFont typeface="Arial"/>
              <a:buNone/>
            </a:pPr>
            <a:endParaRPr lang="en-US" sz="1800"/>
          </a:p>
          <a:p>
            <a:pPr marL="228600" indent="-114300">
              <a:buFont typeface="Arial"/>
              <a:buNone/>
            </a:pPr>
            <a:endParaRPr lang="en-US" sz="1800"/>
          </a:p>
          <a:p>
            <a:pPr marL="228600" indent="-114300">
              <a:buFont typeface="Arial"/>
              <a:buNone/>
            </a:pPr>
            <a:endParaRPr lang="en-US" sz="1800"/>
          </a:p>
          <a:p>
            <a:pPr marL="228600" indent="-50800">
              <a:buSzPts val="2800"/>
              <a:buFont typeface="Arial"/>
              <a:buNone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39F2C-5964-433A-97DD-3AE3EDB5A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281" y="1811850"/>
            <a:ext cx="6034914" cy="1711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94C377-80C4-9BD5-1222-B03FE5A6FB28}"/>
              </a:ext>
            </a:extLst>
          </p:cNvPr>
          <p:cNvSpPr txBox="1"/>
          <p:nvPr/>
        </p:nvSpPr>
        <p:spPr>
          <a:xfrm>
            <a:off x="838200" y="3673928"/>
            <a:ext cx="30806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3. LDA</a:t>
            </a: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67119841-89A4-5B2B-626A-6B7D97E56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514" y="3877718"/>
            <a:ext cx="5889171" cy="1747793"/>
          </a:xfrm>
          <a:prstGeom prst="rect">
            <a:avLst/>
          </a:prstGeom>
        </p:spPr>
      </p:pic>
      <p:sp>
        <p:nvSpPr>
          <p:cNvPr id="11" name="Google Shape;167;p13">
            <a:extLst>
              <a:ext uri="{FF2B5EF4-FFF2-40B4-BE49-F238E27FC236}">
                <a16:creationId xmlns:a16="http://schemas.microsoft.com/office/drawing/2014/main" id="{C023872C-3C86-2AD3-9043-F61B856CB33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178432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575169" y="14931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sz="2000" b="1">
                <a:solidFill>
                  <a:srgbClr val="374151"/>
                </a:solidFill>
                <a:latin typeface="Arial"/>
              </a:rPr>
              <a:t>4. K-Nearest Neighbors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idx="1"/>
          </p:nvPr>
        </p:nvSpPr>
        <p:spPr>
          <a:xfrm>
            <a:off x="838200" y="1987903"/>
            <a:ext cx="41803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" name="Google Shape;168;p13">
            <a:extLst>
              <a:ext uri="{FF2B5EF4-FFF2-40B4-BE49-F238E27FC236}">
                <a16:creationId xmlns:a16="http://schemas.microsoft.com/office/drawing/2014/main" id="{852FCE80-FB76-3636-6D2E-9B7078FF6B0E}"/>
              </a:ext>
            </a:extLst>
          </p:cNvPr>
          <p:cNvSpPr txBox="1">
            <a:spLocks/>
          </p:cNvSpPr>
          <p:nvPr/>
        </p:nvSpPr>
        <p:spPr>
          <a:xfrm>
            <a:off x="576062" y="2804875"/>
            <a:ext cx="41803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After performing a series of calculations to determine k on data we found k=2 performs best.</a:t>
            </a:r>
            <a:endParaRPr lang="en-US"/>
          </a:p>
          <a:p>
            <a:pPr marL="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>
              <a:solidFill>
                <a:schemeClr val="tx1"/>
              </a:solidFill>
              <a:latin typeface="Arial"/>
            </a:endParaRPr>
          </a:p>
          <a:p>
            <a:pPr marL="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>
                <a:solidFill>
                  <a:schemeClr val="tx1"/>
                </a:solidFill>
                <a:latin typeface="Arial"/>
              </a:rPr>
              <a:t>We fix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 </a:t>
            </a:r>
            <a:r>
              <a:rPr lang="en-US" altLang="en-US" sz="1800">
                <a:solidFill>
                  <a:schemeClr val="tx1"/>
                </a:solidFill>
                <a:latin typeface="Arial"/>
              </a:rPr>
              <a:t>the value of </a:t>
            </a:r>
            <a:r>
              <a:rPr lang="en-US" altLang="en-US" sz="1800" b="1" i="1">
                <a:solidFill>
                  <a:schemeClr val="tx1"/>
                </a:solidFill>
                <a:latin typeface="Arial"/>
              </a:rPr>
              <a:t>k </a:t>
            </a:r>
            <a:r>
              <a:rPr lang="en-US" altLang="en-US" sz="1800">
                <a:solidFill>
                  <a:schemeClr val="tx1"/>
                </a:solidFill>
                <a:latin typeface="Arial"/>
              </a:rPr>
              <a:t>as 2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and </a:t>
            </a:r>
            <a:r>
              <a:rPr lang="en-US" altLang="en-US" sz="1800">
                <a:solidFill>
                  <a:schemeClr val="tx1"/>
                </a:solidFill>
                <a:latin typeface="Arial"/>
              </a:rPr>
              <a:t>parameterize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 </a:t>
            </a:r>
            <a:r>
              <a:rPr kumimoji="0" lang="en-US" altLang="en-US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p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to find out model works best when p=4.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31752B-B185-F7A2-6462-AC87724BC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968" y="1888926"/>
            <a:ext cx="5929937" cy="4288037"/>
          </a:xfrm>
          <a:prstGeom prst="rect">
            <a:avLst/>
          </a:prstGeom>
        </p:spPr>
      </p:pic>
      <p:sp>
        <p:nvSpPr>
          <p:cNvPr id="8" name="Google Shape;167;p13">
            <a:extLst>
              <a:ext uri="{FF2B5EF4-FFF2-40B4-BE49-F238E27FC236}">
                <a16:creationId xmlns:a16="http://schemas.microsoft.com/office/drawing/2014/main" id="{A80E8799-5450-4101-568C-0F98EB1CA755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254238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idx="1"/>
          </p:nvPr>
        </p:nvSpPr>
        <p:spPr>
          <a:xfrm>
            <a:off x="772725" y="1845734"/>
            <a:ext cx="10382955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latin typeface="Calibri"/>
              <a:ea typeface="Calibri"/>
              <a:cs typeface="Calibri"/>
            </a:endParaRPr>
          </a:p>
          <a:p>
            <a:pPr marL="400050" indent="-285750">
              <a:buFont typeface="Arial" panose="020F0502020204030204" pitchFamily="34" charset="0"/>
              <a:buChar char="•"/>
            </a:pPr>
            <a:r>
              <a:rPr lang="en-US" sz="1800" dirty="0"/>
              <a:t>Initially, we focused on user activity log combined with user information data to train the model. </a:t>
            </a:r>
            <a:endParaRPr lang="en-US" sz="1800" dirty="0">
              <a:cs typeface="Calibri" panose="020F0502020204030204"/>
            </a:endParaRPr>
          </a:p>
          <a:p>
            <a:pPr marL="400050" indent="-285750">
              <a:buFont typeface="Arial" panose="020F0502020204030204" pitchFamily="34" charset="0"/>
              <a:buChar char="•"/>
            </a:pPr>
            <a:r>
              <a:rPr lang="en-US" sz="1800" dirty="0"/>
              <a:t>Through this approach, we concluded that </a:t>
            </a:r>
            <a:r>
              <a:rPr lang="en-US" sz="1800" dirty="0" err="1"/>
              <a:t>age_range</a:t>
            </a:r>
            <a:r>
              <a:rPr lang="en-US" sz="1800" dirty="0"/>
              <a:t>, day were the most important features.</a:t>
            </a:r>
            <a:endParaRPr lang="en-US" sz="1800" dirty="0">
              <a:cs typeface="Calibri" panose="020F0502020204030204"/>
            </a:endParaRPr>
          </a:p>
          <a:p>
            <a:pPr marL="400050" indent="-285750">
              <a:buFont typeface="Arial" panose="020F0502020204030204" pitchFamily="34" charset="0"/>
              <a:buChar char="•"/>
            </a:pPr>
            <a:r>
              <a:rPr lang="en-US" sz="1800" dirty="0"/>
              <a:t>But after looking at train and test data values, we figured that we had to do feature engineering, which would give us deep insights into our data.</a:t>
            </a:r>
            <a:endParaRPr lang="en-US" sz="1800" dirty="0">
              <a:cs typeface="Calibri" panose="020F0502020204030204"/>
            </a:endParaRPr>
          </a:p>
          <a:p>
            <a:pPr marL="400050" indent="-285750">
              <a:buFont typeface="Arial" panose="020F0502020204030204" pitchFamily="34" charset="0"/>
              <a:buChar char="•"/>
            </a:pPr>
            <a:r>
              <a:rPr lang="en-US" sz="1800" dirty="0"/>
              <a:t>This approach gave us information about item rank based on total sales, user unique category interaction count, user item interaction count.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400050" indent="-285750">
              <a:buFont typeface="Arial" panose="020F0502020204030204" pitchFamily="34" charset="0"/>
              <a:buChar char="•"/>
            </a:pPr>
            <a:r>
              <a:rPr lang="en-US" sz="1800" dirty="0">
                <a:latin typeface="Calibri"/>
                <a:cs typeface="Arial"/>
              </a:rPr>
              <a:t>These attributes ranked higher according to Shapley analysis.</a:t>
            </a:r>
          </a:p>
          <a:p>
            <a:endParaRPr lang="en-US" sz="1800" dirty="0">
              <a:latin typeface="Calibri"/>
              <a:cs typeface="Arial"/>
            </a:endParaRPr>
          </a:p>
          <a:p>
            <a:pPr marL="400050" lvl="0" indent="-2857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latin typeface="Calibri"/>
              <a:ea typeface="Calibri"/>
              <a:cs typeface="Calibri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latin typeface="Calibri"/>
              <a:ea typeface="Calibri"/>
              <a:cs typeface="Calibri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latin typeface="Calibri"/>
              <a:ea typeface="Calibri"/>
              <a:cs typeface="Calibri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latin typeface="Calibri"/>
              <a:ea typeface="Calibri"/>
              <a:cs typeface="Calibri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</a:pPr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pPr marL="635000" indent="-457200">
              <a:buSzPts val="2800"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F8C92-FDB0-E6AC-D092-6EC029F16AFB}"/>
              </a:ext>
            </a:extLst>
          </p:cNvPr>
          <p:cNvSpPr txBox="1"/>
          <p:nvPr/>
        </p:nvSpPr>
        <p:spPr>
          <a:xfrm>
            <a:off x="1126067" y="589845"/>
            <a:ext cx="56500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404040"/>
                </a:solidFill>
                <a:latin typeface="Calibri Light"/>
              </a:rPr>
              <a:t>Turning Point</a:t>
            </a:r>
            <a:endParaRPr lang="en-US" sz="4800">
              <a:solidFill>
                <a:srgbClr val="404040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4720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problem at hand is to distinguish between one-time buyers and potential loyal customers based on their behavior.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use machine learning algorithms to analyze customer behavior and predict their likelihood of becoming loyal customers.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output of the machine learning algorithm will reflect the probability a particular customer can be a long time one.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approach can help merchants maximize ROI by reducing promotion costs and increasing customer lifetime value.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1161288" y="-42581"/>
            <a:ext cx="10058400" cy="1450757"/>
          </a:xfrm>
        </p:spPr>
        <p:txBody>
          <a:bodyPr/>
          <a:lstStyle/>
          <a:p>
            <a:pPr lvl="0"/>
            <a:r>
              <a:rPr lang="en-US"/>
              <a:t>Future Scope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>
              <a:sym typeface="Calibri"/>
            </a:endParaRPr>
          </a:p>
          <a:p>
            <a:pPr lvl="0"/>
            <a:endParaRPr lang="en-US" dirty="0">
              <a:sym typeface="Calibri"/>
            </a:endParaRPr>
          </a:p>
          <a:p>
            <a:endParaRPr lang="en-US" dirty="0"/>
          </a:p>
          <a:p>
            <a:pPr lvl="0"/>
            <a:endParaRPr lang="en-US" dirty="0">
              <a:sym typeface="Calibri"/>
            </a:endParaRPr>
          </a:p>
          <a:p>
            <a:pPr lvl="0"/>
            <a:endParaRPr lang="en-US" dirty="0">
              <a:sym typeface="Calibri"/>
            </a:endParaRPr>
          </a:p>
          <a:p>
            <a:pPr lvl="0"/>
            <a:endParaRPr lang="en-US" dirty="0">
              <a:sym typeface="Calibri"/>
            </a:endParaRPr>
          </a:p>
          <a:p>
            <a:pPr lvl="0"/>
            <a:endParaRPr lang="en-US" dirty="0">
              <a:sym typeface="Calibri"/>
            </a:endParaRPr>
          </a:p>
          <a:p>
            <a:pPr lvl="0"/>
            <a:endParaRPr lang="en-US" dirty="0">
              <a:sym typeface="Calibri"/>
            </a:endParaRPr>
          </a:p>
          <a:p>
            <a:pPr lvl="0"/>
            <a:endParaRPr lang="en-US" dirty="0"/>
          </a:p>
        </p:txBody>
      </p:sp>
      <p:sp>
        <p:nvSpPr>
          <p:cNvPr id="4" name="Google Shape;168;p13">
            <a:extLst>
              <a:ext uri="{FF2B5EF4-FFF2-40B4-BE49-F238E27FC236}">
                <a16:creationId xmlns:a16="http://schemas.microsoft.com/office/drawing/2014/main" id="{057B6AE0-2D9B-3461-0363-5584CF03909B}"/>
              </a:ext>
            </a:extLst>
          </p:cNvPr>
          <p:cNvSpPr txBox="1">
            <a:spLocks/>
          </p:cNvSpPr>
          <p:nvPr/>
        </p:nvSpPr>
        <p:spPr>
          <a:xfrm>
            <a:off x="772725" y="1845734"/>
            <a:ext cx="10382955" cy="4023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 marL="400050" indent="-285750">
              <a:buFont typeface="Arial" panose="020F0502020204030204" pitchFamily="34" charset="0"/>
              <a:buChar char="•"/>
            </a:pPr>
            <a:r>
              <a:rPr lang="en-US" sz="2400" dirty="0"/>
              <a:t>Additional models may produce more accurate results</a:t>
            </a:r>
          </a:p>
          <a:p>
            <a:pPr marL="400050" indent="-285750">
              <a:buFont typeface="Arial" panose="020F0502020204030204" pitchFamily="34" charset="0"/>
              <a:buChar char="•"/>
            </a:pPr>
            <a:r>
              <a:rPr lang="en-US" sz="2400" dirty="0"/>
              <a:t>Advanced neural networks may understand patterns for repeat buyers better</a:t>
            </a:r>
          </a:p>
          <a:p>
            <a:pPr marL="400050" indent="-285750">
              <a:buFont typeface="Arial" panose="020F0502020204030204" pitchFamily="34" charset="0"/>
              <a:buChar char="•"/>
            </a:pPr>
            <a:r>
              <a:rPr lang="en-US" sz="2400" dirty="0"/>
              <a:t>Further observations on implemented recommendations changes appropriate model</a:t>
            </a:r>
          </a:p>
          <a:p>
            <a:pPr marL="400050" indent="-285750">
              <a:buFont typeface="Arial" panose="020F0502020204030204" pitchFamily="34" charset="0"/>
              <a:buChar char="•"/>
            </a:pPr>
            <a:endParaRPr lang="en-US" sz="2400" dirty="0">
              <a:latin typeface="Calibri"/>
              <a:cs typeface="Arial"/>
            </a:endParaRPr>
          </a:p>
          <a:p>
            <a:endParaRPr lang="en-US" sz="2400" dirty="0">
              <a:latin typeface="Calibri"/>
              <a:cs typeface="Arial"/>
            </a:endParaRPr>
          </a:p>
          <a:p>
            <a:pPr marL="400050" indent="-2857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pPr marL="635000" indent="-457200">
              <a:buSzPts val="2800"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966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Conclusion 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idx="1"/>
          </p:nvPr>
        </p:nvSpPr>
        <p:spPr>
          <a:xfrm>
            <a:off x="914400" y="1845734"/>
            <a:ext cx="102412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06400" lvl="1" indent="0" algn="l" rtl="0">
              <a:lnSpc>
                <a:spcPct val="90000"/>
              </a:lnSpc>
              <a:buClr>
                <a:srgbClr val="E48312"/>
              </a:buClr>
              <a:buNone/>
            </a:pPr>
            <a:endParaRPr lang="en-US" sz="1800" dirty="0">
              <a:latin typeface="Calibri"/>
              <a:ea typeface="Calibri"/>
              <a:cs typeface="Calibri"/>
            </a:endParaRPr>
          </a:p>
          <a:p>
            <a:pPr marL="749300" lvl="1" indent="-342900"/>
            <a:r>
              <a:rPr lang="en-US" sz="2000" dirty="0"/>
              <a:t>We performed feature engineering on a large subset of data and generated so many features only to conclude that information about merchant and user are the most significant.</a:t>
            </a:r>
            <a:endParaRPr lang="en-US" dirty="0">
              <a:sym typeface="Calibri"/>
            </a:endParaRPr>
          </a:p>
          <a:p>
            <a:pPr marL="749300" lvl="1" indent="-342900"/>
            <a:r>
              <a:rPr lang="en-US" sz="2000" dirty="0">
                <a:sym typeface="Calibri"/>
              </a:rPr>
              <a:t>Feature engineering played a crucial role in achieving high accuracy in the classification model, and the team used 32 features in their final model.</a:t>
            </a:r>
            <a:endParaRPr lang="en-US" sz="2000" dirty="0"/>
          </a:p>
          <a:p>
            <a:pPr marL="692150" lvl="1" indent="-285750">
              <a:buSzPct val="100000"/>
            </a:pPr>
            <a:r>
              <a:rPr lang="en-US" sz="2000" dirty="0">
                <a:sym typeface="Calibri"/>
              </a:rPr>
              <a:t>The team tried different techniques to handle the class imbalance issue, and stratifying the data during the train-test split had a slight positive impact on the model's accuracy.</a:t>
            </a:r>
            <a:endParaRPr lang="en-US" sz="2000" dirty="0"/>
          </a:p>
          <a:p>
            <a:pPr marL="692150" lvl="1" indent="-285750">
              <a:buSzPct val="100000"/>
            </a:pPr>
            <a:r>
              <a:rPr lang="en-US" sz="2000" dirty="0">
                <a:sym typeface="Calibri"/>
              </a:rPr>
              <a:t>The Random Forest model outperformed other models with 96.94% accuracy and a ROC AUC score of 87.43%. However, to address overfitting, further analysis of neural networks through custom evaluation bench is required.</a:t>
            </a:r>
            <a:endParaRPr lang="en-US" sz="2000" dirty="0"/>
          </a:p>
          <a:p>
            <a:pPr marL="692150" lvl="1" indent="-285750">
              <a:buSzPct val="100000"/>
            </a:pPr>
            <a:endParaRPr lang="en-US" sz="1600" dirty="0">
              <a:latin typeface="Calibri"/>
              <a:ea typeface="Calibri"/>
              <a:cs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latin typeface="Calibri"/>
              <a:ea typeface="Calibri"/>
              <a:cs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50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1120643" y="251750"/>
            <a:ext cx="5959090" cy="158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Data Exploration (Format 1)</a:t>
            </a:r>
            <a:endParaRPr/>
          </a:p>
        </p:txBody>
      </p:sp>
      <p:graphicFrame>
        <p:nvGraphicFramePr>
          <p:cNvPr id="104" name="Google Shape;99;p3">
            <a:extLst>
              <a:ext uri="{FF2B5EF4-FFF2-40B4-BE49-F238E27FC236}">
                <a16:creationId xmlns:a16="http://schemas.microsoft.com/office/drawing/2014/main" id="{260F5903-1BB6-DDA8-8262-C5A55A9B5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775084"/>
              </p:ext>
            </p:extLst>
          </p:nvPr>
        </p:nvGraphicFramePr>
        <p:xfrm>
          <a:off x="344465" y="2406115"/>
          <a:ext cx="5959091" cy="3803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0" name="Google Shape;100;p3" descr="User Info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81667" y="1837765"/>
            <a:ext cx="2472911" cy="2328658"/>
          </a:xfrm>
          <a:prstGeom prst="rect">
            <a:avLst/>
          </a:prstGeom>
          <a:noFill/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01" name="Google Shape;101;p3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28385" y="4263656"/>
            <a:ext cx="4587874" cy="1601479"/>
          </a:xfrm>
          <a:prstGeom prst="rect">
            <a:avLst/>
          </a:prstGeom>
          <a:noFill/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Engagement by action type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Gender Distribution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0" name="Google Shape;110;p5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542" y="2743200"/>
            <a:ext cx="4892358" cy="31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5" descr="Chart, ba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5050" y="2743200"/>
            <a:ext cx="5016500" cy="33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933895" y="360026"/>
            <a:ext cx="5962784" cy="120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148" name="Google Shape;148;p10"/>
          <p:cNvSpPr txBox="1"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We co-related user activity with age range and the gender as well.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Users between the age 25 to 29 are the most active when it comes to males.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Users from 25 to 34 are most active when it comes to females.</a:t>
            </a:r>
            <a:endParaRPr dirty="0"/>
          </a:p>
        </p:txBody>
      </p:sp>
      <p:pic>
        <p:nvPicPr>
          <p:cNvPr id="149" name="Google Shape;149;p10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0986" y="2057399"/>
            <a:ext cx="4747547" cy="364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Action type by age group.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Best-selling items in terms of frequency.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9" name="Google Shape;119;p6" descr="Chart, bar 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950" y="2634933"/>
            <a:ext cx="5042187" cy="367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1D15D9-8EA1-3F47-F7B8-95F614385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781" y="3027591"/>
            <a:ext cx="4977956" cy="24481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sz="half" idx="1"/>
          </p:nvPr>
        </p:nvSpPr>
        <p:spPr>
          <a:xfrm>
            <a:off x="838201" y="1825625"/>
            <a:ext cx="47226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 of repeat buyers in our Item-range</a:t>
            </a:r>
            <a:endParaRPr/>
          </a:p>
          <a:p>
            <a:pPr marL="685800" lvl="1" indent="-50800">
              <a:spcBef>
                <a:spcPts val="1000"/>
              </a:spcBef>
              <a:buSzPts val="2800"/>
              <a:buNone/>
            </a:pPr>
            <a:r>
              <a:rPr lang="en-US" sz="1400"/>
              <a:t>Only 6.12% of buyers come after promotions</a:t>
            </a:r>
            <a:endParaRPr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7C5635-50F9-6344-BCBC-AA73A3F82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61" y="3429000"/>
            <a:ext cx="5620039" cy="1958164"/>
          </a:xfrm>
          <a:prstGeom prst="rect">
            <a:avLst/>
          </a:prstGeom>
        </p:spPr>
      </p:pic>
      <p:sp>
        <p:nvSpPr>
          <p:cNvPr id="4" name="Google Shape;117;p6">
            <a:extLst>
              <a:ext uri="{FF2B5EF4-FFF2-40B4-BE49-F238E27FC236}">
                <a16:creationId xmlns:a16="http://schemas.microsoft.com/office/drawing/2014/main" id="{42F00419-8C25-71FE-69A9-34A37E462538}"/>
              </a:ext>
            </a:extLst>
          </p:cNvPr>
          <p:cNvSpPr txBox="1">
            <a:spLocks/>
          </p:cNvSpPr>
          <p:nvPr/>
        </p:nvSpPr>
        <p:spPr>
          <a:xfrm>
            <a:off x="6126480" y="1825625"/>
            <a:ext cx="47226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ts val="2800"/>
            </a:pPr>
            <a:r>
              <a: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Getting merchant ranks based on footprint</a:t>
            </a:r>
          </a:p>
          <a:p>
            <a:pPr marL="685800" lvl="1" indent="-50800">
              <a:spcBef>
                <a:spcPts val="1000"/>
              </a:spcBef>
              <a:buSzPts val="2800"/>
              <a:buFont typeface="Arial"/>
              <a:buNone/>
            </a:pPr>
            <a:r>
              <a:rPr lang="en-US" sz="1400"/>
              <a:t>This will help us identify the best-selling merchants and the diversity that they create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44355A-B4D7-D671-333C-8521D1FD7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237" y="3429000"/>
            <a:ext cx="5052236" cy="220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335841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/>
              <a:t>Outcome of Shapley played an important role in the final output.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sz="20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/>
              <a:t>Clearly time when the item was purchased plays a huge role, followed by the age range</a:t>
            </a:r>
            <a:endParaRPr sz="11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4A7A0B-6545-1B6E-B5F7-67F2FC253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437" y="1897377"/>
            <a:ext cx="7605561" cy="428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4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Engineering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exploration began by analyzing the day of the year and the corresponding day of the week when a user performed an action.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Visualization of the density of actions committed, irrespective of their type against the months of the year.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Visibly, November was the busiest.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27" name="Google Shape;127;p7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080" y="3178623"/>
            <a:ext cx="3942498" cy="300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1276</Words>
  <Application>Microsoft Office PowerPoint</Application>
  <PresentationFormat>Widescreen</PresentationFormat>
  <Paragraphs>201</Paragraphs>
  <Slides>21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Söhne</vt:lpstr>
      <vt:lpstr>Retrospect</vt:lpstr>
      <vt:lpstr>Group-4 Repeat Buyers Prediction for E-Commerce</vt:lpstr>
      <vt:lpstr>Problem Statement</vt:lpstr>
      <vt:lpstr>Data Exploration (Format 1)</vt:lpstr>
      <vt:lpstr>Data Exploration</vt:lpstr>
      <vt:lpstr>Data Exploration</vt:lpstr>
      <vt:lpstr>Data Exploration</vt:lpstr>
      <vt:lpstr>Data Exploration</vt:lpstr>
      <vt:lpstr>Data Exploration</vt:lpstr>
      <vt:lpstr>Feature Engineering</vt:lpstr>
      <vt:lpstr>Feature Engineering</vt:lpstr>
      <vt:lpstr>Feature Engineering</vt:lpstr>
      <vt:lpstr>Feature Engineering</vt:lpstr>
      <vt:lpstr>Feature Ranking</vt:lpstr>
      <vt:lpstr>Feature Ranking</vt:lpstr>
      <vt:lpstr>PowerPoint Presentation</vt:lpstr>
      <vt:lpstr>Model Selection</vt:lpstr>
      <vt:lpstr> 2. PCA </vt:lpstr>
      <vt:lpstr>4. K-Nearest Neighbors</vt:lpstr>
      <vt:lpstr>PowerPoint Presentation</vt:lpstr>
      <vt:lpstr>Future Scope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Vijay Jajoo</dc:creator>
  <cp:lastModifiedBy>Joseph Chorbajian</cp:lastModifiedBy>
  <cp:revision>12</cp:revision>
  <dcterms:created xsi:type="dcterms:W3CDTF">2023-04-30T08:26:47Z</dcterms:created>
  <dcterms:modified xsi:type="dcterms:W3CDTF">2023-05-02T05:47:14Z</dcterms:modified>
</cp:coreProperties>
</file>