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62" r:id="rId4"/>
    <p:sldId id="271" r:id="rId5"/>
    <p:sldId id="261" r:id="rId6"/>
    <p:sldId id="259" r:id="rId7"/>
    <p:sldId id="267" r:id="rId8"/>
    <p:sldId id="260" r:id="rId9"/>
    <p:sldId id="265" r:id="rId10"/>
    <p:sldId id="268" r:id="rId11"/>
    <p:sldId id="270" r:id="rId12"/>
    <p:sldId id="269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ns\Desktop\CU%20Boulder\EMVIA\Ex.%206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ns\Desktop\CU%20Boulder\EMVIA\Ex.%206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ns\Desktop\CU%20Boulder\EMVIA\Ex.%206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ns\Desktop\CU%20Boulder\EMVIA\Ex.%206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  <a:r>
              <a:rPr lang="en-US" baseline="0"/>
              <a:t> Recall curve for 10 points extrapolated from dataset of 100 subsequent frames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Precision = TP/(TP + FP)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xVal>
            <c:numRef>
              <c:f>Sheet1!$D$2:$D$11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0.28000000000000003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0.67</c:v>
                </c:pt>
                <c:pt idx="7">
                  <c:v>0.8</c:v>
                </c:pt>
                <c:pt idx="8">
                  <c:v>0.8</c:v>
                </c:pt>
                <c:pt idx="9">
                  <c:v>1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0.5</c:v>
                </c:pt>
                <c:pt idx="1">
                  <c:v>0.33</c:v>
                </c:pt>
                <c:pt idx="2">
                  <c:v>0.67</c:v>
                </c:pt>
                <c:pt idx="3">
                  <c:v>0.8</c:v>
                </c:pt>
                <c:pt idx="4">
                  <c:v>1</c:v>
                </c:pt>
                <c:pt idx="5">
                  <c:v>0.75</c:v>
                </c:pt>
                <c:pt idx="6">
                  <c:v>0.67</c:v>
                </c:pt>
                <c:pt idx="7">
                  <c:v>1</c:v>
                </c:pt>
                <c:pt idx="8">
                  <c:v>0.56999999999999995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28-460B-95CD-A93A71590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570384"/>
        <c:axId val="601573336"/>
      </c:scatterChart>
      <c:valAx>
        <c:axId val="60157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Recall</a:t>
                </a:r>
                <a:r>
                  <a:rPr lang="en-US" baseline="0"/>
                  <a:t> = TP/(TP + FN)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3336"/>
        <c:crosses val="autoZero"/>
        <c:crossBetween val="midCat"/>
      </c:valAx>
      <c:valAx>
        <c:axId val="60157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 = TP/(TP + FP)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Histogram for data over dataset of 100 subsequent frames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Sheet2!$A$1:$D$1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Sheet2!$A$2:$D$2</c:f>
              <c:numCache>
                <c:formatCode>General</c:formatCode>
                <c:ptCount val="4"/>
                <c:pt idx="0">
                  <c:v>74</c:v>
                </c:pt>
                <c:pt idx="1">
                  <c:v>48</c:v>
                </c:pt>
                <c:pt idx="2">
                  <c:v>174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C-4482-BBF1-A92E60523F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6610280"/>
        <c:axId val="616608968"/>
        <c:axId val="0"/>
      </c:bar3DChart>
      <c:catAx>
        <c:axId val="616610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Type of parameter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608968"/>
        <c:crosses val="autoZero"/>
        <c:auto val="1"/>
        <c:lblAlgn val="ctr"/>
        <c:lblOffset val="100"/>
        <c:noMultiLvlLbl val="0"/>
      </c:catAx>
      <c:valAx>
        <c:axId val="61660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detections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610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Precision-Recall</a:t>
            </a:r>
            <a:r>
              <a:rPr lang="en-US" baseline="0"/>
              <a:t> curve for 10 points extrapolated from dataset of 100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Sheet4!$E$1</c:f>
              <c:strCache>
                <c:ptCount val="1"/>
                <c:pt idx="0">
                  <c:v>Precision = TP/(TP + FP)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xVal>
            <c:numRef>
              <c:f>Sheet4!$D$2:$D$10</c:f>
              <c:numCache>
                <c:formatCode>General</c:formatCode>
                <c:ptCount val="9"/>
                <c:pt idx="0">
                  <c:v>0.25</c:v>
                </c:pt>
                <c:pt idx="1">
                  <c:v>0.27</c:v>
                </c:pt>
                <c:pt idx="2">
                  <c:v>0.28000000000000003</c:v>
                </c:pt>
                <c:pt idx="3">
                  <c:v>0.33</c:v>
                </c:pt>
                <c:pt idx="4">
                  <c:v>0.38</c:v>
                </c:pt>
                <c:pt idx="5">
                  <c:v>0.4</c:v>
                </c:pt>
                <c:pt idx="6">
                  <c:v>0.44</c:v>
                </c:pt>
                <c:pt idx="7">
                  <c:v>0.47</c:v>
                </c:pt>
                <c:pt idx="8">
                  <c:v>0.5</c:v>
                </c:pt>
              </c:numCache>
            </c:numRef>
          </c:xVal>
          <c:yVal>
            <c:numRef>
              <c:f>Sheet4!$E$2:$E$10</c:f>
              <c:numCache>
                <c:formatCode>General</c:formatCode>
                <c:ptCount val="9"/>
                <c:pt idx="0">
                  <c:v>0.7</c:v>
                </c:pt>
                <c:pt idx="1">
                  <c:v>0.75</c:v>
                </c:pt>
                <c:pt idx="2">
                  <c:v>1</c:v>
                </c:pt>
                <c:pt idx="3">
                  <c:v>0.67</c:v>
                </c:pt>
                <c:pt idx="4">
                  <c:v>0.75</c:v>
                </c:pt>
                <c:pt idx="5">
                  <c:v>1</c:v>
                </c:pt>
                <c:pt idx="6">
                  <c:v>0.67</c:v>
                </c:pt>
                <c:pt idx="7">
                  <c:v>0.78</c:v>
                </c:pt>
                <c:pt idx="8">
                  <c:v>0.85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0E-4BD6-8F14-AA2A70522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824432"/>
        <c:axId val="464824760"/>
      </c:scatterChart>
      <c:valAx>
        <c:axId val="464824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Recall</a:t>
                </a:r>
                <a:r>
                  <a:rPr lang="en-US" baseline="0"/>
                  <a:t> = TP/(TP + FN)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760"/>
        <c:crosses val="autoZero"/>
        <c:crossBetween val="midCat"/>
      </c:valAx>
      <c:valAx>
        <c:axId val="464824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 = TP/(TP + FP)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Histogram</a:t>
            </a:r>
            <a:r>
              <a:rPr lang="en-US" baseline="0"/>
              <a:t> for data over dataset of 100 images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Sheet3!$A$1:$D$1</c:f>
              <c:strCache>
                <c:ptCount val="4"/>
                <c:pt idx="0">
                  <c:v>TP</c:v>
                </c:pt>
                <c:pt idx="1">
                  <c:v>FP</c:v>
                </c:pt>
                <c:pt idx="2">
                  <c:v>TN</c:v>
                </c:pt>
                <c:pt idx="3">
                  <c:v>FN</c:v>
                </c:pt>
              </c:strCache>
            </c:strRef>
          </c:cat>
          <c:val>
            <c:numRef>
              <c:f>Sheet3!$A$2:$D$2</c:f>
              <c:numCache>
                <c:formatCode>General</c:formatCode>
                <c:ptCount val="4"/>
                <c:pt idx="0">
                  <c:v>127</c:v>
                </c:pt>
                <c:pt idx="1">
                  <c:v>28</c:v>
                </c:pt>
                <c:pt idx="2">
                  <c:v>188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1-49CA-B657-57116D3310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44045768"/>
        <c:axId val="544046096"/>
        <c:axId val="0"/>
      </c:bar3DChart>
      <c:catAx>
        <c:axId val="544045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Type</a:t>
                </a:r>
                <a:r>
                  <a:rPr lang="en-US" baseline="0"/>
                  <a:t> of parameter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046096"/>
        <c:crosses val="autoZero"/>
        <c:auto val="1"/>
        <c:lblAlgn val="ctr"/>
        <c:lblOffset val="100"/>
        <c:noMultiLvlLbl val="0"/>
      </c:catAx>
      <c:valAx>
        <c:axId val="54404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detections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045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6T08:45:57.0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6T08:45:57.0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7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99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42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26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9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16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98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78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79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43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36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94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68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02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8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86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26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E4919-A1E5-48C9-8AEC-D7049F079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9D26C-17E3-4A5C-BE87-80F67BA9C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099" y="639098"/>
            <a:ext cx="4139302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AUTONOMOUS VEHICLE PROTOTYPE SYSTEM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CAC7199-5D89-4423-A797-ED5C4FF6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027" y="946083"/>
            <a:ext cx="6591346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ECEN 5763 – Embedded Machine Vision and Intelligent Automation</a:t>
            </a:r>
          </a:p>
          <a:p>
            <a:pPr algn="l">
              <a:buFont typeface="Arial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Siddhant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Jajoo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Sarthak Jain</a:t>
            </a:r>
          </a:p>
          <a:p>
            <a:pPr algn="l"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Under the guidance of Prof. Sam Siewert, University of Colorado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Boulde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Platform Used – Jetson Nano</a:t>
            </a:r>
          </a:p>
        </p:txBody>
      </p:sp>
    </p:spTree>
    <p:extLst>
      <p:ext uri="{BB962C8B-B14F-4D97-AF65-F5344CB8AC3E}">
        <p14:creationId xmlns:p14="http://schemas.microsoft.com/office/powerpoint/2010/main" val="1721758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6EBCD1B-C272-4144-9CA2-9C290D4A3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B7946CFD-DB13-43DD-98B7-C70AAB754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12" y="282477"/>
            <a:ext cx="7411825" cy="92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Accuracy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CD571E-7091-411F-B00C-B55225D78495}"/>
              </a:ext>
            </a:extLst>
          </p:cNvPr>
          <p:cNvSpPr txBox="1"/>
          <p:nvPr/>
        </p:nvSpPr>
        <p:spPr>
          <a:xfrm>
            <a:off x="765174" y="1140420"/>
            <a:ext cx="618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Histogram of data for vehicle detection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0D1187D-EACC-45C4-85F7-06A3E730C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845189"/>
              </p:ext>
            </p:extLst>
          </p:nvPr>
        </p:nvGraphicFramePr>
        <p:xfrm>
          <a:off x="763179" y="1871041"/>
          <a:ext cx="7628600" cy="457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778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6EBCD1B-C272-4144-9CA2-9C290D4A3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B7946CFD-DB13-43DD-98B7-C70AAB754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12" y="282477"/>
            <a:ext cx="7411825" cy="92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Accuracy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CD571E-7091-411F-B00C-B55225D78495}"/>
              </a:ext>
            </a:extLst>
          </p:cNvPr>
          <p:cNvSpPr txBox="1"/>
          <p:nvPr/>
        </p:nvSpPr>
        <p:spPr>
          <a:xfrm>
            <a:off x="765174" y="1140420"/>
            <a:ext cx="88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 plot of TP/(TP + FP) vs. TP/(TP + FN) for pedestrian detection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A6F1B0C-B82D-4923-A2FF-50C9ABB4E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340956"/>
              </p:ext>
            </p:extLst>
          </p:nvPr>
        </p:nvGraphicFramePr>
        <p:xfrm>
          <a:off x="709612" y="1641657"/>
          <a:ext cx="7626344" cy="519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833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6EBCD1B-C272-4144-9CA2-9C290D4A3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B7946CFD-DB13-43DD-98B7-C70AAB754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12" y="282477"/>
            <a:ext cx="7411825" cy="92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Accuracy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CD571E-7091-411F-B00C-B55225D78495}"/>
              </a:ext>
            </a:extLst>
          </p:cNvPr>
          <p:cNvSpPr txBox="1"/>
          <p:nvPr/>
        </p:nvSpPr>
        <p:spPr>
          <a:xfrm>
            <a:off x="765174" y="1140420"/>
            <a:ext cx="618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Histogram of data for pedestrian detection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AA4ED7A-B0BE-4B14-9BF2-5069F27B2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933572"/>
              </p:ext>
            </p:extLst>
          </p:nvPr>
        </p:nvGraphicFramePr>
        <p:xfrm>
          <a:off x="709612" y="1673913"/>
          <a:ext cx="8169350" cy="490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827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B432954-918A-4C4E-ABD8-66676E47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063" y="1663128"/>
            <a:ext cx="9743010" cy="4757992"/>
          </a:xfrm>
        </p:spPr>
        <p:txBody>
          <a:bodyPr>
            <a:normAutofit/>
          </a:bodyPr>
          <a:lstStyle/>
          <a:p>
            <a:pPr lvl="2" algn="l"/>
            <a:endParaRPr lang="en-US" sz="2400" dirty="0"/>
          </a:p>
          <a:p>
            <a:pPr lvl="2" algn="l"/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77B0E2-72D6-4194-B16C-575F86B8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83F91D2-4262-48B3-9A20-7F8A6CF7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877" y="88975"/>
            <a:ext cx="8174971" cy="8633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 cases</a:t>
            </a:r>
          </a:p>
        </p:txBody>
      </p:sp>
      <p:pic>
        <p:nvPicPr>
          <p:cNvPr id="19" name="Picture 18" descr="A traffic light hanging off the side of a road&#10;&#10;Description automatically generated">
            <a:extLst>
              <a:ext uri="{FF2B5EF4-FFF2-40B4-BE49-F238E27FC236}">
                <a16:creationId xmlns:a16="http://schemas.microsoft.com/office/drawing/2014/main" id="{8BB39E45-FCBB-4374-97F8-317769C6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9" y="2142601"/>
            <a:ext cx="7740857" cy="42785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929A8E-D4AA-42B2-AD0D-A2A3B13CABC1}"/>
              </a:ext>
            </a:extLst>
          </p:cNvPr>
          <p:cNvSpPr txBox="1"/>
          <p:nvPr/>
        </p:nvSpPr>
        <p:spPr>
          <a:xfrm>
            <a:off x="650877" y="1318957"/>
            <a:ext cx="463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Vehicle detection &amp; Lane following</a:t>
            </a:r>
          </a:p>
        </p:txBody>
      </p:sp>
    </p:spTree>
    <p:extLst>
      <p:ext uri="{BB962C8B-B14F-4D97-AF65-F5344CB8AC3E}">
        <p14:creationId xmlns:p14="http://schemas.microsoft.com/office/powerpoint/2010/main" val="246605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B432954-918A-4C4E-ABD8-66676E47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063" y="1663128"/>
            <a:ext cx="9743010" cy="4757992"/>
          </a:xfrm>
        </p:spPr>
        <p:txBody>
          <a:bodyPr>
            <a:normAutofit/>
          </a:bodyPr>
          <a:lstStyle/>
          <a:p>
            <a:pPr lvl="2" algn="l"/>
            <a:endParaRPr lang="en-US" sz="2400" dirty="0"/>
          </a:p>
          <a:p>
            <a:pPr lvl="2" algn="l"/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382E49-C9B7-4AB8-AF7D-CC77AE3CB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pic>
        <p:nvPicPr>
          <p:cNvPr id="15" name="Picture 14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00135917-80BF-4BA4-AA75-32667D347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" y="1293344"/>
            <a:ext cx="6468341" cy="48190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ED868F-0DA7-4F03-B321-317FD1DE1D1E}"/>
              </a:ext>
            </a:extLst>
          </p:cNvPr>
          <p:cNvSpPr txBox="1"/>
          <p:nvPr/>
        </p:nvSpPr>
        <p:spPr>
          <a:xfrm>
            <a:off x="569597" y="505162"/>
            <a:ext cx="633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Traffic sign recognition &amp; Pedestrian detection</a:t>
            </a:r>
          </a:p>
        </p:txBody>
      </p:sp>
    </p:spTree>
    <p:extLst>
      <p:ext uri="{BB962C8B-B14F-4D97-AF65-F5344CB8AC3E}">
        <p14:creationId xmlns:p14="http://schemas.microsoft.com/office/powerpoint/2010/main" val="3231586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C269C71-3D27-44AC-A465-6C678F2C8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F2B83A4A-F990-4A5F-98F1-1C2475E91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65" y="533405"/>
            <a:ext cx="8174971" cy="86334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 and Future scope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AF0F92-A2A8-4F00-B595-B7FC41EE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814" y="1695740"/>
            <a:ext cx="9743010" cy="4757992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Minimum requirements (achieved):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Detection of each target without misses.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Optimal requirements (achieved)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All above minimum target requirements in multithreaded architecture to make prototype real-time with better FPS.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 Notifications to accelerate/decelerate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Targets (future scope)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Integration with Google map APIs for better navigation.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Steering feedback to implement a lane departure warning system.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  <a:p>
            <a:pPr marL="800100" lvl="1" indent="-342900" algn="l">
              <a:buFontTx/>
              <a:buChar char="-"/>
            </a:pPr>
            <a:endParaRPr lang="en-US" sz="2400" dirty="0"/>
          </a:p>
          <a:p>
            <a:pPr lvl="2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82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C029EB3-5807-4A6E-8C2D-F6085FDAA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3C51C55-BC7E-4B85-8C7D-CF710393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403" y="666851"/>
            <a:ext cx="8174971" cy="8633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Functional Capabilities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1267F9A-8D0E-4E62-93CF-432EE12FC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814" y="1796794"/>
            <a:ext cx="9743010" cy="51135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Accurate Detection of objects and targets using OpenCV transforms, </a:t>
            </a:r>
            <a:r>
              <a:rPr lang="en-US" sz="2400" dirty="0" err="1"/>
              <a:t>Haar</a:t>
            </a:r>
            <a:r>
              <a:rPr lang="en-US" sz="2400" dirty="0"/>
              <a:t> cascades and Histogram of Gradients.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Lane detection eliminating multiple lanes using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Pedestrian detection using </a:t>
            </a:r>
            <a:r>
              <a:rPr lang="en-US" sz="2400" dirty="0" err="1"/>
              <a:t>HoG</a:t>
            </a:r>
            <a:r>
              <a:rPr lang="en-US" sz="2400" dirty="0"/>
              <a:t> and non-maximum suppression.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Traffic signal and vehicle detection using </a:t>
            </a:r>
            <a:r>
              <a:rPr lang="en-US" sz="2400" dirty="0" err="1"/>
              <a:t>Haar</a:t>
            </a:r>
            <a:r>
              <a:rPr lang="en-US" sz="2400" dirty="0"/>
              <a:t> cascade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Set of services with scheduler, conforming with real-time requirements, to allow for a robust program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Processor and memory resources utilized to not exceed hardware capabilities but kept within optimal limits.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64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B432954-918A-4C4E-ABD8-66676E47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063" y="1663128"/>
            <a:ext cx="9743010" cy="4757992"/>
          </a:xfrm>
        </p:spPr>
        <p:txBody>
          <a:bodyPr>
            <a:normAutofit/>
          </a:bodyPr>
          <a:lstStyle/>
          <a:p>
            <a:pPr lvl="2" algn="l"/>
            <a:endParaRPr lang="en-US" sz="2400" dirty="0"/>
          </a:p>
          <a:p>
            <a:pPr lvl="2" algn="l"/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976D9F-24C1-499D-8072-B727D4E36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C22587D-2599-4637-A481-3D8A7C622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65" y="635727"/>
            <a:ext cx="8174971" cy="8633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Frame count per second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F8E630-CBE1-4A96-BF7A-BA723EF7C12F}"/>
              </a:ext>
            </a:extLst>
          </p:cNvPr>
          <p:cNvSpPr txBox="1">
            <a:spLocks/>
          </p:cNvSpPr>
          <p:nvPr/>
        </p:nvSpPr>
        <p:spPr>
          <a:xfrm>
            <a:off x="672165" y="1663128"/>
            <a:ext cx="9743010" cy="4757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How high a frame rate did we achieve?</a:t>
            </a:r>
          </a:p>
          <a:p>
            <a:pPr algn="l"/>
            <a:endParaRPr lang="en-US" sz="2400" dirty="0"/>
          </a:p>
        </p:txBody>
      </p:sp>
      <p:pic>
        <p:nvPicPr>
          <p:cNvPr id="4" name="Picture 3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AE0EB493-25A0-4FFB-9C04-B59901185E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21"/>
          <a:stretch/>
        </p:blipFill>
        <p:spPr>
          <a:xfrm>
            <a:off x="859083" y="4515439"/>
            <a:ext cx="6752740" cy="196995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7AB9D9F-D111-4666-B261-D782C08AE6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0" b="59812"/>
          <a:stretch/>
        </p:blipFill>
        <p:spPr>
          <a:xfrm>
            <a:off x="859083" y="2328196"/>
            <a:ext cx="6752740" cy="18991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8573E6-385D-41DF-B250-8BD5CF87260A}"/>
                  </a:ext>
                </a:extLst>
              </p14:cNvPr>
              <p14:cNvContentPartPr/>
              <p14:nvPr/>
            </p14:nvContentPartPr>
            <p14:xfrm>
              <a:off x="-1128000" y="357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8573E6-385D-41DF-B250-8BD5CF8726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7000" y="35666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68285A-6E18-4642-83F8-D810E3D759C1}"/>
              </a:ext>
            </a:extLst>
          </p:cNvPr>
          <p:cNvSpPr txBox="1"/>
          <p:nvPr/>
        </p:nvSpPr>
        <p:spPr>
          <a:xfrm>
            <a:off x="7766049" y="3198167"/>
            <a:ext cx="423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Initial moderate FPS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F6F459-3157-4F0E-A65A-F22D9D8219C6}"/>
              </a:ext>
            </a:extLst>
          </p:cNvPr>
          <p:cNvSpPr txBox="1"/>
          <p:nvPr/>
        </p:nvSpPr>
        <p:spPr>
          <a:xfrm>
            <a:off x="7798741" y="5269583"/>
            <a:ext cx="423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optimal FPS</a:t>
            </a:r>
          </a:p>
        </p:txBody>
      </p:sp>
    </p:spTree>
    <p:extLst>
      <p:ext uri="{BB962C8B-B14F-4D97-AF65-F5344CB8AC3E}">
        <p14:creationId xmlns:p14="http://schemas.microsoft.com/office/powerpoint/2010/main" val="2196348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B432954-918A-4C4E-ABD8-66676E47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063" y="1663128"/>
            <a:ext cx="9743010" cy="4757992"/>
          </a:xfrm>
        </p:spPr>
        <p:txBody>
          <a:bodyPr>
            <a:normAutofit/>
          </a:bodyPr>
          <a:lstStyle/>
          <a:p>
            <a:pPr lvl="2" algn="l"/>
            <a:endParaRPr lang="en-US" sz="2400" dirty="0"/>
          </a:p>
          <a:p>
            <a:pPr lvl="2" algn="l"/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976D9F-24C1-499D-8072-B727D4E36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C22587D-2599-4637-A481-3D8A7C622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207" y="26192"/>
            <a:ext cx="8174971" cy="8633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Frame count per second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F8E630-CBE1-4A96-BF7A-BA723EF7C12F}"/>
              </a:ext>
            </a:extLst>
          </p:cNvPr>
          <p:cNvSpPr txBox="1">
            <a:spLocks/>
          </p:cNvSpPr>
          <p:nvPr/>
        </p:nvSpPr>
        <p:spPr>
          <a:xfrm>
            <a:off x="565982" y="889540"/>
            <a:ext cx="9743010" cy="4757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How high a frame rate did we achieve?</a:t>
            </a:r>
          </a:p>
          <a:p>
            <a:pPr algn="l"/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8573E6-385D-41DF-B250-8BD5CF87260A}"/>
                  </a:ext>
                </a:extLst>
              </p14:cNvPr>
              <p14:cNvContentPartPr/>
              <p14:nvPr/>
            </p14:nvContentPartPr>
            <p14:xfrm>
              <a:off x="-1128000" y="357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8573E6-385D-41DF-B250-8BD5CF8726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7000" y="356664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E226DB-7A90-43A7-8E4B-DC63599D3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36640"/>
              </p:ext>
            </p:extLst>
          </p:nvPr>
        </p:nvGraphicFramePr>
        <p:xfrm>
          <a:off x="572564" y="1449576"/>
          <a:ext cx="9195973" cy="2005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432">
                  <a:extLst>
                    <a:ext uri="{9D8B030D-6E8A-4147-A177-3AD203B41FA5}">
                      <a16:colId xmlns:a16="http://schemas.microsoft.com/office/drawing/2014/main" val="1229146746"/>
                    </a:ext>
                  </a:extLst>
                </a:gridCol>
                <a:gridCol w="1595038">
                  <a:extLst>
                    <a:ext uri="{9D8B030D-6E8A-4147-A177-3AD203B41FA5}">
                      <a16:colId xmlns:a16="http://schemas.microsoft.com/office/drawing/2014/main" val="1142778570"/>
                    </a:ext>
                  </a:extLst>
                </a:gridCol>
                <a:gridCol w="1514841">
                  <a:extLst>
                    <a:ext uri="{9D8B030D-6E8A-4147-A177-3AD203B41FA5}">
                      <a16:colId xmlns:a16="http://schemas.microsoft.com/office/drawing/2014/main" val="2085130470"/>
                    </a:ext>
                  </a:extLst>
                </a:gridCol>
                <a:gridCol w="1532662">
                  <a:extLst>
                    <a:ext uri="{9D8B030D-6E8A-4147-A177-3AD203B41FA5}">
                      <a16:colId xmlns:a16="http://schemas.microsoft.com/office/drawing/2014/main" val="2908261720"/>
                    </a:ext>
                  </a:extLst>
                </a:gridCol>
              </a:tblGrid>
              <a:tr h="585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Frames per second requirements for all threads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Minimum (fps)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Target (fps)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Achieved (fps)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extLst>
                  <a:ext uri="{0D108BD9-81ED-4DB2-BD59-A6C34878D82A}">
                    <a16:rowId xmlns:a16="http://schemas.microsoft.com/office/drawing/2014/main" val="2032524132"/>
                  </a:ext>
                </a:extLst>
              </a:tr>
              <a:tr h="283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Main thread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extLst>
                  <a:ext uri="{0D108BD9-81ED-4DB2-BD59-A6C34878D82A}">
                    <a16:rowId xmlns:a16="http://schemas.microsoft.com/office/drawing/2014/main" val="1781308990"/>
                  </a:ext>
                </a:extLst>
              </a:tr>
              <a:tr h="283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Pedestrian detection service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extLst>
                  <a:ext uri="{0D108BD9-81ED-4DB2-BD59-A6C34878D82A}">
                    <a16:rowId xmlns:a16="http://schemas.microsoft.com/office/drawing/2014/main" val="3153546986"/>
                  </a:ext>
                </a:extLst>
              </a:tr>
              <a:tr h="283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Lane following service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extLst>
                  <a:ext uri="{0D108BD9-81ED-4DB2-BD59-A6C34878D82A}">
                    <a16:rowId xmlns:a16="http://schemas.microsoft.com/office/drawing/2014/main" val="606421683"/>
                  </a:ext>
                </a:extLst>
              </a:tr>
              <a:tr h="283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Vehicle detection service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extLst>
                  <a:ext uri="{0D108BD9-81ED-4DB2-BD59-A6C34878D82A}">
                    <a16:rowId xmlns:a16="http://schemas.microsoft.com/office/drawing/2014/main" val="242312702"/>
                  </a:ext>
                </a:extLst>
              </a:tr>
              <a:tr h="283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Traffic sign service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6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930" marR="106930" marT="0" marB="0"/>
                </a:tc>
                <a:extLst>
                  <a:ext uri="{0D108BD9-81ED-4DB2-BD59-A6C34878D82A}">
                    <a16:rowId xmlns:a16="http://schemas.microsoft.com/office/drawing/2014/main" val="28946508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D7D00-6177-47AD-8B9C-FA8360C0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01872"/>
              </p:ext>
            </p:extLst>
          </p:nvPr>
        </p:nvGraphicFramePr>
        <p:xfrm>
          <a:off x="565982" y="4106928"/>
          <a:ext cx="9327538" cy="2636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8773">
                  <a:extLst>
                    <a:ext uri="{9D8B030D-6E8A-4147-A177-3AD203B41FA5}">
                      <a16:colId xmlns:a16="http://schemas.microsoft.com/office/drawing/2014/main" val="588420949"/>
                    </a:ext>
                  </a:extLst>
                </a:gridCol>
                <a:gridCol w="1807662">
                  <a:extLst>
                    <a:ext uri="{9D8B030D-6E8A-4147-A177-3AD203B41FA5}">
                      <a16:colId xmlns:a16="http://schemas.microsoft.com/office/drawing/2014/main" val="489077661"/>
                    </a:ext>
                  </a:extLst>
                </a:gridCol>
                <a:gridCol w="1626896">
                  <a:extLst>
                    <a:ext uri="{9D8B030D-6E8A-4147-A177-3AD203B41FA5}">
                      <a16:colId xmlns:a16="http://schemas.microsoft.com/office/drawing/2014/main" val="2802810886"/>
                    </a:ext>
                  </a:extLst>
                </a:gridCol>
                <a:gridCol w="1464207">
                  <a:extLst>
                    <a:ext uri="{9D8B030D-6E8A-4147-A177-3AD203B41FA5}">
                      <a16:colId xmlns:a16="http://schemas.microsoft.com/office/drawing/2014/main" val="4023459671"/>
                    </a:ext>
                  </a:extLst>
                </a:gridCol>
              </a:tblGrid>
              <a:tr h="1201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Service S</a:t>
                      </a:r>
                      <a:r>
                        <a:rPr lang="en-US" sz="1700" baseline="-25000" dirty="0">
                          <a:effectLst/>
                        </a:rPr>
                        <a:t>i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Requested Frequency (1/T</a:t>
                      </a:r>
                      <a:r>
                        <a:rPr lang="en-US" sz="1700" baseline="-25000">
                          <a:effectLst/>
                        </a:rPr>
                        <a:t>i</a:t>
                      </a:r>
                      <a:r>
                        <a:rPr lang="en-US" sz="1700">
                          <a:effectLst/>
                        </a:rPr>
                        <a:t>) (in Hz)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Deadline Frequency (1/D</a:t>
                      </a:r>
                      <a:r>
                        <a:rPr lang="en-US" sz="1700" baseline="-25000">
                          <a:effectLst/>
                        </a:rPr>
                        <a:t>i</a:t>
                      </a:r>
                      <a:r>
                        <a:rPr lang="en-US" sz="1700">
                          <a:effectLst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(in Hz)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WC frequency (1/C</a:t>
                      </a:r>
                      <a:r>
                        <a:rPr lang="en-US" sz="1700" baseline="-25000">
                          <a:effectLst/>
                        </a:rPr>
                        <a:t>i</a:t>
                      </a:r>
                      <a:r>
                        <a:rPr lang="en-US" sz="1700">
                          <a:effectLst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(in Hz)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extLst>
                  <a:ext uri="{0D108BD9-81ED-4DB2-BD59-A6C34878D82A}">
                    <a16:rowId xmlns:a16="http://schemas.microsoft.com/office/drawing/2014/main" val="1831358924"/>
                  </a:ext>
                </a:extLst>
              </a:tr>
              <a:tr h="287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Main thread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extLst>
                  <a:ext uri="{0D108BD9-81ED-4DB2-BD59-A6C34878D82A}">
                    <a16:rowId xmlns:a16="http://schemas.microsoft.com/office/drawing/2014/main" val="3797822773"/>
                  </a:ext>
                </a:extLst>
              </a:tr>
              <a:tr h="287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Pedestrian detection service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extLst>
                  <a:ext uri="{0D108BD9-81ED-4DB2-BD59-A6C34878D82A}">
                    <a16:rowId xmlns:a16="http://schemas.microsoft.com/office/drawing/2014/main" val="1683390808"/>
                  </a:ext>
                </a:extLst>
              </a:tr>
              <a:tr h="287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Lane following service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extLst>
                  <a:ext uri="{0D108BD9-81ED-4DB2-BD59-A6C34878D82A}">
                    <a16:rowId xmlns:a16="http://schemas.microsoft.com/office/drawing/2014/main" val="528351642"/>
                  </a:ext>
                </a:extLst>
              </a:tr>
              <a:tr h="287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Vehicle detection service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extLst>
                  <a:ext uri="{0D108BD9-81ED-4DB2-BD59-A6C34878D82A}">
                    <a16:rowId xmlns:a16="http://schemas.microsoft.com/office/drawing/2014/main" val="1226324917"/>
                  </a:ext>
                </a:extLst>
              </a:tr>
              <a:tr h="287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Traffic sign service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7.5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7.5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8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460" marR="108460" marT="0" marB="0"/>
                </a:tc>
                <a:extLst>
                  <a:ext uri="{0D108BD9-81ED-4DB2-BD59-A6C34878D82A}">
                    <a16:rowId xmlns:a16="http://schemas.microsoft.com/office/drawing/2014/main" val="480769955"/>
                  </a:ext>
                </a:extLst>
              </a:tr>
            </a:tbl>
          </a:graphicData>
        </a:graphic>
      </p:graphicFrame>
      <p:sp>
        <p:nvSpPr>
          <p:cNvPr id="30" name="Subtitle 2">
            <a:extLst>
              <a:ext uri="{FF2B5EF4-FFF2-40B4-BE49-F238E27FC236}">
                <a16:creationId xmlns:a16="http://schemas.microsoft.com/office/drawing/2014/main" id="{DC6C54D2-9A8B-40AD-81C4-3554144C0DB3}"/>
              </a:ext>
            </a:extLst>
          </p:cNvPr>
          <p:cNvSpPr txBox="1">
            <a:spLocks/>
          </p:cNvSpPr>
          <p:nvPr/>
        </p:nvSpPr>
        <p:spPr>
          <a:xfrm>
            <a:off x="451119" y="3552126"/>
            <a:ext cx="9743010" cy="55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DCT Analysis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87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A3E3609-50B5-441E-BDA8-68CEFFA88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54731"/>
            <a:ext cx="12191980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2D36394-7B89-4B10-ACE6-E36C263CF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65" y="635727"/>
            <a:ext cx="8174971" cy="8633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Processor Utilization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D635468-9B49-46CE-B778-33A95693452F}"/>
              </a:ext>
            </a:extLst>
          </p:cNvPr>
          <p:cNvSpPr txBox="1">
            <a:spLocks/>
          </p:cNvSpPr>
          <p:nvPr/>
        </p:nvSpPr>
        <p:spPr>
          <a:xfrm>
            <a:off x="667814" y="1499075"/>
            <a:ext cx="9743010" cy="4757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How much processor utilization is best?</a:t>
            </a:r>
          </a:p>
          <a:p>
            <a:pPr algn="l"/>
            <a:endParaRPr lang="en-US" sz="24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43A237-6C3E-4443-A0A0-903BEF852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0" b="37744"/>
          <a:stretch/>
        </p:blipFill>
        <p:spPr>
          <a:xfrm>
            <a:off x="6594542" y="3744718"/>
            <a:ext cx="4960970" cy="281281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6F30D9C-63DE-4F72-8916-BC058D8C4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85" b="7129"/>
          <a:stretch/>
        </p:blipFill>
        <p:spPr>
          <a:xfrm>
            <a:off x="480172" y="3787248"/>
            <a:ext cx="5724150" cy="2812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E30F6C-24B2-4C81-9D1C-7D5EB9374BE0}"/>
              </a:ext>
            </a:extLst>
          </p:cNvPr>
          <p:cNvSpPr txBox="1"/>
          <p:nvPr/>
        </p:nvSpPr>
        <p:spPr>
          <a:xfrm>
            <a:off x="480172" y="3162037"/>
            <a:ext cx="423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Moderate CPU usage of 70%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195AA2-B5EB-46D6-90F8-20867B91E9C6}"/>
              </a:ext>
            </a:extLst>
          </p:cNvPr>
          <p:cNvSpPr txBox="1"/>
          <p:nvPr/>
        </p:nvSpPr>
        <p:spPr>
          <a:xfrm>
            <a:off x="6516408" y="3159658"/>
            <a:ext cx="423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Very high CPU usage of 96%</a:t>
            </a:r>
          </a:p>
        </p:txBody>
      </p:sp>
    </p:spTree>
    <p:extLst>
      <p:ext uri="{BB962C8B-B14F-4D97-AF65-F5344CB8AC3E}">
        <p14:creationId xmlns:p14="http://schemas.microsoft.com/office/powerpoint/2010/main" val="332909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636597F-2B97-43DD-A9CE-482707708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851FEC9-9035-421C-9F99-08AD107BE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65" y="635727"/>
            <a:ext cx="8174971" cy="8633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Scheduler Specifications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B0C506C-C1EC-4246-8334-1B38B1C13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814" y="1662381"/>
            <a:ext cx="9743010" cy="503231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Use of 5 semaphores</a:t>
            </a:r>
          </a:p>
          <a:p>
            <a:pPr algn="l"/>
            <a:r>
              <a:rPr lang="en-US" sz="2400" dirty="0"/>
              <a:t>	a. Causing deadlocks due to CFS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FIFO policy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Services dedicated to cores</a:t>
            </a:r>
          </a:p>
          <a:p>
            <a:pPr algn="l"/>
            <a:r>
              <a:rPr lang="en-US" sz="2400" dirty="0"/>
              <a:t>	a. FPS achieved: 12-15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Scheduler implemented using DCT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Dynamic affinities to allow higher CPU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Problem in Linux scheduling (main thread hogging CPU-1)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Thread affinities set for main and other services.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Mutex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69544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F14ED64-6B2A-4F69-AB45-F73236573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2C46175-3455-4FB6-B224-7DA6B38E4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65" y="635727"/>
            <a:ext cx="8174971" cy="8633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Lane Detection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B0C506C-C1EC-4246-8334-1B38B1C13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814" y="1662381"/>
            <a:ext cx="9743010" cy="50323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Reduce the resolution by half and get the bottom half.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Create a mask to detect lanes in </a:t>
            </a:r>
            <a:r>
              <a:rPr lang="en-US" sz="2400" dirty="0" err="1"/>
              <a:t>hsv</a:t>
            </a:r>
            <a:r>
              <a:rPr lang="en-US" sz="2400" dirty="0"/>
              <a:t> and </a:t>
            </a:r>
            <a:r>
              <a:rPr lang="en-US" sz="2400" dirty="0" err="1"/>
              <a:t>hls</a:t>
            </a:r>
            <a:r>
              <a:rPr lang="en-US" sz="2400" dirty="0"/>
              <a:t> </a:t>
            </a:r>
            <a:r>
              <a:rPr lang="en-US" sz="2400" dirty="0" err="1"/>
              <a:t>colour</a:t>
            </a:r>
            <a:r>
              <a:rPr lang="en-US" sz="2400" dirty="0"/>
              <a:t> space.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Create ROI mask.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Bitwise and </a:t>
            </a:r>
            <a:r>
              <a:rPr lang="en-US" sz="2400" dirty="0" err="1"/>
              <a:t>orginal</a:t>
            </a:r>
            <a:r>
              <a:rPr lang="en-US" sz="2400" dirty="0"/>
              <a:t> image mask in step 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Apply canny threshold to detect lanes.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HoughlinesP</a:t>
            </a:r>
            <a:r>
              <a:rPr lang="en-US" sz="2400" dirty="0"/>
              <a:t> to get lane coordinates.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Detect left and right lanes using slopes, averaging coordinates.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Using history to have smooth transitions using average intercept values and average slope values.</a:t>
            </a:r>
          </a:p>
        </p:txBody>
      </p:sp>
    </p:spTree>
    <p:extLst>
      <p:ext uri="{BB962C8B-B14F-4D97-AF65-F5344CB8AC3E}">
        <p14:creationId xmlns:p14="http://schemas.microsoft.com/office/powerpoint/2010/main" val="417503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9092FA8-B1D5-499D-A89D-57E4863D4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A0CEF59-8232-4962-9FF8-09B2819C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65" y="635727"/>
            <a:ext cx="8174971" cy="8633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Performance Analysis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165F937-9BCD-434C-8074-65B5D0C9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063" y="1663128"/>
            <a:ext cx="9743010" cy="4757992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Factors contributing to high FPS – </a:t>
            </a:r>
          </a:p>
          <a:p>
            <a:pPr marL="1257300" lvl="2" indent="-342900" algn="l">
              <a:buFont typeface="Corbel" panose="020B0503020204020204" pitchFamily="34" charset="0"/>
              <a:buChar char="⁻"/>
            </a:pPr>
            <a:r>
              <a:rPr lang="en-US" sz="2400" dirty="0"/>
              <a:t>Scheduling policy</a:t>
            </a:r>
          </a:p>
          <a:p>
            <a:pPr marL="1257300" lvl="2" indent="-342900" algn="l">
              <a:buFont typeface="Corbel" panose="020B0503020204020204" pitchFamily="34" charset="0"/>
              <a:buChar char="⁻"/>
            </a:pPr>
            <a:r>
              <a:rPr lang="en-US" sz="2400" dirty="0"/>
              <a:t>Minimization of delays in main thread</a:t>
            </a:r>
          </a:p>
          <a:p>
            <a:pPr marL="1257300" lvl="2" indent="-342900" algn="l">
              <a:buFont typeface="Corbel" panose="020B0503020204020204" pitchFamily="34" charset="0"/>
              <a:buChar char="⁻"/>
            </a:pPr>
            <a:r>
              <a:rPr lang="en-US" sz="2400" dirty="0"/>
              <a:t>Individual services’ FPS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Factors contributing to latency </a:t>
            </a:r>
          </a:p>
          <a:p>
            <a:pPr marL="1257300" lvl="2" indent="-342900" algn="l">
              <a:buFont typeface="Corbel" panose="020B0503020204020204" pitchFamily="34" charset="0"/>
              <a:buChar char="⁻"/>
            </a:pPr>
            <a:r>
              <a:rPr lang="en-US" sz="2200" dirty="0"/>
              <a:t>	</a:t>
            </a:r>
            <a:r>
              <a:rPr lang="en-US" sz="2200" dirty="0" err="1"/>
              <a:t>cvWaitKey</a:t>
            </a:r>
            <a:endParaRPr lang="en-US" sz="2200" dirty="0"/>
          </a:p>
          <a:p>
            <a:pPr marL="1257300" lvl="2" indent="-342900" algn="l">
              <a:buFont typeface="Corbel" panose="020B0503020204020204" pitchFamily="34" charset="0"/>
              <a:buChar char="⁻"/>
            </a:pPr>
            <a:r>
              <a:rPr lang="en-US" sz="2200" dirty="0"/>
              <a:t>Mutex locks</a:t>
            </a:r>
          </a:p>
          <a:p>
            <a:pPr lvl="2" algn="l"/>
            <a:endParaRPr lang="en-US" sz="2400" dirty="0"/>
          </a:p>
          <a:p>
            <a:pPr lvl="2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4000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6EBCD1B-C272-4144-9CA2-9C290D4A3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449" b="965"/>
          <a:stretch/>
        </p:blipFill>
        <p:spPr>
          <a:xfrm>
            <a:off x="20" y="26193"/>
            <a:ext cx="12191980" cy="68580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B7946CFD-DB13-43DD-98B7-C70AAB754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12" y="282477"/>
            <a:ext cx="7411825" cy="92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Accuracy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CD571E-7091-411F-B00C-B55225D78495}"/>
              </a:ext>
            </a:extLst>
          </p:cNvPr>
          <p:cNvSpPr txBox="1"/>
          <p:nvPr/>
        </p:nvSpPr>
        <p:spPr>
          <a:xfrm>
            <a:off x="765174" y="1140420"/>
            <a:ext cx="792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 plot of TP/(TP + FP) vs. TP/(TP + FN) for vehicle detection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94F2F97D-6AA8-435F-886F-50CB41573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174405"/>
              </p:ext>
            </p:extLst>
          </p:nvPr>
        </p:nvGraphicFramePr>
        <p:xfrm>
          <a:off x="765174" y="1649710"/>
          <a:ext cx="6982432" cy="5033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7009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619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Parallax</vt:lpstr>
      <vt:lpstr>AUTONOMOUS VEHICLE PROTOTYPE SYSTEM</vt:lpstr>
      <vt:lpstr>Functional Capabilities</vt:lpstr>
      <vt:lpstr>Frame count per second</vt:lpstr>
      <vt:lpstr>Frame count per second</vt:lpstr>
      <vt:lpstr>Processor Utilization</vt:lpstr>
      <vt:lpstr>Scheduler Specifications</vt:lpstr>
      <vt:lpstr>Lane Detection</vt:lpstr>
      <vt:lpstr>Performance Analysis</vt:lpstr>
      <vt:lpstr>Accuracy Analysis</vt:lpstr>
      <vt:lpstr>Accuracy Analysis</vt:lpstr>
      <vt:lpstr>Accuracy Analysis</vt:lpstr>
      <vt:lpstr>Accuracy Analysis</vt:lpstr>
      <vt:lpstr>Output cases</vt:lpstr>
      <vt:lpstr>PowerPoint Presentation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 PROTOTYPE SYSTEM</dc:title>
  <dc:creator>Sarthak Jain</dc:creator>
  <cp:lastModifiedBy>Sarthak Jain</cp:lastModifiedBy>
  <cp:revision>46</cp:revision>
  <dcterms:created xsi:type="dcterms:W3CDTF">2019-08-16T02:54:44Z</dcterms:created>
  <dcterms:modified xsi:type="dcterms:W3CDTF">2019-08-18T03:31:53Z</dcterms:modified>
</cp:coreProperties>
</file>