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9" r:id="rId5"/>
    <p:sldId id="257" r:id="rId6"/>
    <p:sldId id="281" r:id="rId7"/>
    <p:sldId id="282" r:id="rId8"/>
    <p:sldId id="284" r:id="rId9"/>
    <p:sldId id="283" r:id="rId10"/>
    <p:sldId id="260" r:id="rId11"/>
    <p:sldId id="261" r:id="rId12"/>
    <p:sldId id="262" r:id="rId13"/>
    <p:sldId id="263" r:id="rId14"/>
    <p:sldId id="259" r:id="rId15"/>
    <p:sldId id="264" r:id="rId16"/>
    <p:sldId id="270" r:id="rId17"/>
    <p:sldId id="266" r:id="rId18"/>
    <p:sldId id="267" r:id="rId19"/>
    <p:sldId id="268" r:id="rId20"/>
    <p:sldId id="271" r:id="rId21"/>
    <p:sldId id="275" r:id="rId22"/>
    <p:sldId id="276" r:id="rId23"/>
    <p:sldId id="278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3910-9D7C-4429-8536-CF03BA3DD09E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DA32-3E60-4311-8EA0-DFD9133B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Injeção de Dependência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26860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2667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IDoc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854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Terceiro passo: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Deixar que a depêndencia seja injetada pelo construtor ( </a:t>
            </a:r>
            <a:r>
              <a:rPr lang="pt-BR" b="1" dirty="0" smtClean="0"/>
              <a:t>Constructor Injection </a:t>
            </a:r>
            <a:r>
              <a:rPr lang="pt-BR" dirty="0" smtClean="0"/>
              <a:t>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038600"/>
            <a:ext cx="4278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class Sut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IDoc Doc {get;set}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Sut ( IDoc doc 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Doc = doc;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3733800" y="316230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em produção: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286000"/>
            <a:ext cx="6070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Sut sut = new Sut ( new RealDoc() 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886200"/>
            <a:ext cx="17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Código em teste: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4495800"/>
            <a:ext cx="6346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Sut sut = new Sut ( new DocDouble() 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81000" y="4419600"/>
            <a:ext cx="8534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000" y="1828800"/>
            <a:ext cx="8534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Ideal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36576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15100" y="21717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21717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 Code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8200" y="4953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 Code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3"/>
            <a:endCxn id="4" idx="1"/>
          </p:cNvCxnSpPr>
          <p:nvPr/>
        </p:nvCxnSpPr>
        <p:spPr>
          <a:xfrm>
            <a:off x="2667000" y="2667000"/>
            <a:ext cx="91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515100" y="4953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 Double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3" idx="3"/>
            <a:endCxn id="4" idx="1"/>
          </p:cNvCxnSpPr>
          <p:nvPr/>
        </p:nvCxnSpPr>
        <p:spPr>
          <a:xfrm flipV="1">
            <a:off x="2743200" y="41529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3"/>
            <a:endCxn id="29" idx="1"/>
          </p:cNvCxnSpPr>
          <p:nvPr/>
        </p:nvCxnSpPr>
        <p:spPr>
          <a:xfrm>
            <a:off x="5486400" y="4152900"/>
            <a:ext cx="10287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5" idx="1"/>
          </p:cNvCxnSpPr>
          <p:nvPr/>
        </p:nvCxnSpPr>
        <p:spPr>
          <a:xfrm flipV="1">
            <a:off x="5486400" y="2667000"/>
            <a:ext cx="10287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Criados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524000"/>
            <a:ext cx="41408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class Sut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IDoc Doc {get;set}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public Sut ( IDoc doc)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Doc = doc;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038600"/>
            <a:ext cx="8242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Mas ainda tem alguns problemas: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Se precisar de mais uma dependência é preciso alterar o construtor e quebrar o </a:t>
            </a:r>
          </a:p>
          <a:p>
            <a:pPr lvl="1"/>
            <a:r>
              <a:rPr lang="pt-BR" dirty="0" smtClean="0"/>
              <a:t>código existente.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Aumento da complexidade de criação das dependências para o cliente.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Solução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368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Solução: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Criação de uma </a:t>
            </a:r>
            <a:r>
              <a:rPr lang="pt-BR" b="1" dirty="0" smtClean="0"/>
              <a:t>Factory</a:t>
            </a:r>
            <a:r>
              <a:rPr lang="pt-BR" dirty="0" smtClean="0"/>
              <a:t> ( GOF ).</a:t>
            </a:r>
            <a:endParaRPr lang="en-US" dirty="0"/>
          </a:p>
        </p:txBody>
      </p:sp>
      <p:sp>
        <p:nvSpPr>
          <p:cNvPr id="5" name="Flowchart: Manual Input 4"/>
          <p:cNvSpPr/>
          <p:nvPr/>
        </p:nvSpPr>
        <p:spPr>
          <a:xfrm>
            <a:off x="6019800" y="3429000"/>
            <a:ext cx="2514600" cy="2286000"/>
          </a:xfrm>
          <a:prstGeom prst="flowChartManualIn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 Factory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24600" y="1828800"/>
            <a:ext cx="1905000" cy="990600"/>
          </a:xfrm>
          <a:prstGeom prst="round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rot="5400000" flipH="1" flipV="1">
            <a:off x="6858000" y="3238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95400" y="23622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628650" y="4933950"/>
            <a:ext cx="3200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09800" y="43434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6600" y="4038600"/>
            <a:ext cx="18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Configure Factory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09800" y="49530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29000" y="4572000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Use the 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Solução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368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Solução: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Criação de uma </a:t>
            </a:r>
            <a:r>
              <a:rPr lang="pt-BR" b="1" dirty="0" smtClean="0"/>
              <a:t>Factory</a:t>
            </a:r>
            <a:r>
              <a:rPr lang="pt-BR" dirty="0" smtClean="0"/>
              <a:t> ( GOF ).</a:t>
            </a:r>
            <a:endParaRPr lang="en-US" dirty="0"/>
          </a:p>
        </p:txBody>
      </p:sp>
      <p:sp>
        <p:nvSpPr>
          <p:cNvPr id="5" name="Flowchart: Manual Input 4"/>
          <p:cNvSpPr/>
          <p:nvPr/>
        </p:nvSpPr>
        <p:spPr>
          <a:xfrm>
            <a:off x="6019800" y="3429000"/>
            <a:ext cx="2514600" cy="2286000"/>
          </a:xfrm>
          <a:prstGeom prst="flowChartManualIn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 Factory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24600" y="1828800"/>
            <a:ext cx="1905000" cy="990600"/>
          </a:xfrm>
          <a:prstGeom prst="round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rot="5400000" flipH="1" flipV="1">
            <a:off x="6858000" y="3238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95400" y="23622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628650" y="4933950"/>
            <a:ext cx="3200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09800" y="43434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6600" y="4038600"/>
            <a:ext cx="18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Configure Factory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09800" y="49530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29000" y="4572000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Use the Factory</a:t>
            </a:r>
            <a:endParaRPr lang="en-US" dirty="0"/>
          </a:p>
        </p:txBody>
      </p:sp>
      <p:sp>
        <p:nvSpPr>
          <p:cNvPr id="15" name="Explosion 2 14"/>
          <p:cNvSpPr/>
          <p:nvPr/>
        </p:nvSpPr>
        <p:spPr>
          <a:xfrm>
            <a:off x="5867400" y="3505200"/>
            <a:ext cx="2971800" cy="220980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Unity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Unity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2286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5" idx="1"/>
          </p:cNvCxnSpPr>
          <p:nvPr/>
        </p:nvCxnSpPr>
        <p:spPr>
          <a:xfrm flipV="1">
            <a:off x="2438400" y="2743200"/>
            <a:ext cx="3581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2438400"/>
            <a:ext cx="18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Configure Factory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67400" y="1600200"/>
            <a:ext cx="2971800" cy="2286000"/>
            <a:chOff x="5867400" y="3429000"/>
            <a:chExt cx="2971800" cy="2286000"/>
          </a:xfrm>
        </p:grpSpPr>
        <p:sp>
          <p:nvSpPr>
            <p:cNvPr id="5" name="Flowchart: Manual Input 4"/>
            <p:cNvSpPr/>
            <p:nvPr/>
          </p:nvSpPr>
          <p:spPr>
            <a:xfrm>
              <a:off x="6019800" y="3429000"/>
              <a:ext cx="2514600" cy="2286000"/>
            </a:xfrm>
            <a:prstGeom prst="flowChartManualIn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 Factory</a:t>
              </a:r>
              <a:endParaRPr lang="en-US" dirty="0"/>
            </a:p>
          </p:txBody>
        </p:sp>
        <p:sp>
          <p:nvSpPr>
            <p:cNvPr id="15" name="Explosion 2 14"/>
            <p:cNvSpPr/>
            <p:nvPr/>
          </p:nvSpPr>
          <p:spPr>
            <a:xfrm>
              <a:off x="5867400" y="3505200"/>
              <a:ext cx="2971800" cy="2209800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Unity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9600" y="4191000"/>
            <a:ext cx="7863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IUnityContainer container = new UnityContainer();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container.RegisterType&lt;IDoc, Doc&gt; ();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Unity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2286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5" idx="1"/>
          </p:cNvCxnSpPr>
          <p:nvPr/>
        </p:nvCxnSpPr>
        <p:spPr>
          <a:xfrm flipV="1">
            <a:off x="2438400" y="2743200"/>
            <a:ext cx="3581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2438400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Use the Factory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5867400" y="1600200"/>
            <a:ext cx="2971800" cy="2286000"/>
            <a:chOff x="5867400" y="3429000"/>
            <a:chExt cx="2971800" cy="2286000"/>
          </a:xfrm>
        </p:grpSpPr>
        <p:sp>
          <p:nvSpPr>
            <p:cNvPr id="5" name="Flowchart: Manual Input 4"/>
            <p:cNvSpPr/>
            <p:nvPr/>
          </p:nvSpPr>
          <p:spPr>
            <a:xfrm>
              <a:off x="6019800" y="3429000"/>
              <a:ext cx="2514600" cy="2286000"/>
            </a:xfrm>
            <a:prstGeom prst="flowChartManualIn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 Factory</a:t>
              </a:r>
              <a:endParaRPr lang="en-US" dirty="0"/>
            </a:p>
          </p:txBody>
        </p:sp>
        <p:sp>
          <p:nvSpPr>
            <p:cNvPr id="15" name="Explosion 2 14"/>
            <p:cNvSpPr/>
            <p:nvPr/>
          </p:nvSpPr>
          <p:spPr>
            <a:xfrm>
              <a:off x="5867400" y="3505200"/>
              <a:ext cx="2971800" cy="2209800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Unity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9600" y="4191000"/>
            <a:ext cx="6070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Sut sut = container.Resolve&lt;Sut&gt; ();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Problemas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6343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Mas ainda tem alguns problemas: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Nem todos os frameworks </a:t>
            </a:r>
            <a:r>
              <a:rPr lang="pt-BR" dirty="0" smtClean="0"/>
              <a:t>permitem ( de maneira simples ) </a:t>
            </a:r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controle da criação dos objetos.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ASP.NET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WCF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429000"/>
            <a:ext cx="7437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Solução: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Utilizar injeção de dependência ( melhor )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Injetar por propriedade  ou por campo ( </a:t>
            </a:r>
            <a:r>
              <a:rPr lang="pt-BR" b="1" dirty="0" smtClean="0"/>
              <a:t>Field / Property Injection </a:t>
            </a:r>
            <a:r>
              <a:rPr lang="pt-BR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Injetar por método ( </a:t>
            </a:r>
            <a:r>
              <a:rPr lang="pt-BR" b="1" dirty="0" smtClean="0"/>
              <a:t>Method Injection </a:t>
            </a:r>
            <a:r>
              <a:rPr lang="pt-B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Utilizar ”procura de dependência”( </a:t>
            </a:r>
            <a:r>
              <a:rPr lang="pt-BR" b="1" dirty="0" smtClean="0"/>
              <a:t>Dependency Lookup 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Injeção por Propriedade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39360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public class Sut</a:t>
            </a:r>
          </a:p>
          <a:p>
            <a:r>
              <a:rPr lang="pt-BR" dirty="0" smtClean="0"/>
              <a:t>{</a:t>
            </a:r>
          </a:p>
          <a:p>
            <a:r>
              <a:rPr lang="pt-BR" dirty="0"/>
              <a:t>	</a:t>
            </a:r>
            <a:r>
              <a:rPr lang="pt-BR" dirty="0" smtClean="0"/>
              <a:t>publi Sut()</a:t>
            </a:r>
          </a:p>
          <a:p>
            <a:r>
              <a:rPr lang="pt-BR" dirty="0" smtClean="0"/>
              <a:t>	{</a:t>
            </a:r>
            <a:br>
              <a:rPr lang="pt-BR" dirty="0" smtClean="0"/>
            </a:br>
            <a:r>
              <a:rPr lang="pt-BR" dirty="0" smtClean="0"/>
              <a:t>	}</a:t>
            </a:r>
          </a:p>
          <a:p>
            <a:endParaRPr lang="pt-BR" dirty="0"/>
          </a:p>
          <a:p>
            <a:r>
              <a:rPr lang="pt-BR" dirty="0" smtClean="0"/>
              <a:t>	[Dependency]</a:t>
            </a:r>
          </a:p>
          <a:p>
            <a:r>
              <a:rPr lang="pt-BR" dirty="0"/>
              <a:t>	</a:t>
            </a:r>
            <a:r>
              <a:rPr lang="pt-BR" dirty="0" smtClean="0"/>
              <a:t>IDoc Doc { get; set; }</a:t>
            </a:r>
          </a:p>
          <a:p>
            <a:endParaRPr lang="pt-BR" dirty="0"/>
          </a:p>
          <a:p>
            <a:r>
              <a:rPr lang="pt-BR" dirty="0" smtClean="0"/>
              <a:t>	public UseDoc()</a:t>
            </a:r>
          </a:p>
          <a:p>
            <a:r>
              <a:rPr lang="pt-BR" dirty="0" smtClean="0"/>
              <a:t>	{</a:t>
            </a:r>
          </a:p>
          <a:p>
            <a:r>
              <a:rPr lang="pt-BR" dirty="0"/>
              <a:t>	</a:t>
            </a:r>
            <a:r>
              <a:rPr lang="pt-BR" dirty="0" smtClean="0"/>
              <a:t>	Doc.SomeMethod();</a:t>
            </a:r>
            <a:br>
              <a:rPr lang="pt-BR" dirty="0" smtClean="0"/>
            </a:br>
            <a:r>
              <a:rPr lang="pt-BR" dirty="0" smtClean="0"/>
              <a:t>	}</a:t>
            </a:r>
            <a:br>
              <a:rPr lang="pt-BR" dirty="0" smtClean="0"/>
            </a:b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200400" y="3581400"/>
            <a:ext cx="1981200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3352800"/>
            <a:ext cx="324633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Unity sabe que precisa injetar</a:t>
            </a:r>
          </a:p>
          <a:p>
            <a:r>
              <a:rPr lang="pt-BR" dirty="0"/>
              <a:t>o</a:t>
            </a:r>
            <a:r>
              <a:rPr lang="pt-BR" dirty="0" smtClean="0"/>
              <a:t> tipo que foi configurado nessa </a:t>
            </a:r>
          </a:p>
          <a:p>
            <a:r>
              <a:rPr lang="pt-BR" dirty="0"/>
              <a:t>p</a:t>
            </a:r>
            <a:r>
              <a:rPr lang="pt-BR" dirty="0" smtClean="0"/>
              <a:t>ropriedade.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495800" y="5029200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4953000"/>
            <a:ext cx="29766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Não existe garantia que o Doc</a:t>
            </a:r>
          </a:p>
          <a:p>
            <a:r>
              <a:rPr lang="pt-BR" dirty="0"/>
              <a:t>é</a:t>
            </a:r>
            <a:r>
              <a:rPr lang="pt-BR" dirty="0" smtClean="0"/>
              <a:t> nulo ou não.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Glossário e Referências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7486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dirty="0" smtClean="0"/>
              <a:t>SUT – System Under Test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DOC – Dependent-On Document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xUnit 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xUnit Test Patterns ( Gerard Meszaros 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GOF – Gang of Four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Design Patterns Elements of Reusable Object-Oriented Software </a:t>
            </a:r>
          </a:p>
          <a:p>
            <a:pPr lvl="2"/>
            <a:r>
              <a:rPr lang="en-US" dirty="0" smtClean="0"/>
              <a:t>( Erich Gamma et al. )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REFAC 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Refactoring Improving the Design of Existing Code ( Martin Fowler 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Dependency Inversion Principle :</a:t>
            </a:r>
          </a:p>
          <a:p>
            <a:pPr lvl="2">
              <a:buFont typeface="Arial" pitchFamily="34" charset="0"/>
              <a:buChar char="•"/>
            </a:pPr>
            <a:r>
              <a:rPr lang="pt-BR" dirty="0" smtClean="0"/>
              <a:t>OO Design Quality Metrics (Robert Martin/1994)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Não-Funcionalidade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16764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6764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ASP.NET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86400" y="16764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rot="16200000" flipH="1">
            <a:off x="438150" y="4095750"/>
            <a:ext cx="2895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324894" y="4610100"/>
            <a:ext cx="3885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86400" y="36576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28800" y="2743200"/>
            <a:ext cx="152400" cy="388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3429000"/>
            <a:ext cx="1524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00800" y="2743200"/>
            <a:ext cx="152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" y="3048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3429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5000" y="3960812"/>
            <a:ext cx="441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343400" y="4951411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" y="27432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Request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0" y="3124200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Create Page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3593068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Call Client Code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46598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Build Up</a:t>
            </a:r>
            <a:endParaRPr lang="en-US" dirty="0"/>
          </a:p>
        </p:txBody>
      </p:sp>
      <p:sp>
        <p:nvSpPr>
          <p:cNvPr id="44" name="Multiply 43"/>
          <p:cNvSpPr/>
          <p:nvPr/>
        </p:nvSpPr>
        <p:spPr>
          <a:xfrm>
            <a:off x="4038600" y="5410200"/>
            <a:ext cx="457200" cy="609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>
            <a:off x="6705600" y="3429000"/>
            <a:ext cx="155448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86600" y="3886200"/>
            <a:ext cx="13470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Período Não</a:t>
            </a:r>
          </a:p>
          <a:p>
            <a:r>
              <a:rPr lang="pt-BR" dirty="0" smtClean="0"/>
              <a:t>Funcional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20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Injeção por método: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3936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public class Sut</a:t>
            </a:r>
          </a:p>
          <a:p>
            <a:r>
              <a:rPr lang="pt-BR" dirty="0" smtClean="0"/>
              <a:t>{</a:t>
            </a:r>
          </a:p>
          <a:p>
            <a:r>
              <a:rPr lang="pt-BR" dirty="0"/>
              <a:t>	</a:t>
            </a:r>
            <a:r>
              <a:rPr lang="pt-BR" dirty="0" smtClean="0"/>
              <a:t>publi Sut()</a:t>
            </a:r>
          </a:p>
          <a:p>
            <a:r>
              <a:rPr lang="pt-BR" dirty="0" smtClean="0"/>
              <a:t>	{</a:t>
            </a:r>
            <a:br>
              <a:rPr lang="pt-BR" dirty="0" smtClean="0"/>
            </a:br>
            <a:r>
              <a:rPr lang="pt-BR" dirty="0" smtClean="0"/>
              <a:t>	}</a:t>
            </a:r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IDoc Doc { get;set;}</a:t>
            </a:r>
            <a:endParaRPr lang="pt-BR" dirty="0"/>
          </a:p>
          <a:p>
            <a:r>
              <a:rPr lang="pt-BR" dirty="0" smtClean="0"/>
              <a:t>	[InjectionMethod]</a:t>
            </a:r>
          </a:p>
          <a:p>
            <a:r>
              <a:rPr lang="pt-BR" dirty="0"/>
              <a:t>	</a:t>
            </a:r>
            <a:r>
              <a:rPr lang="pt-BR" dirty="0" smtClean="0"/>
              <a:t>void ConfigureDoc ( IDoc doc )</a:t>
            </a:r>
          </a:p>
          <a:p>
            <a:r>
              <a:rPr lang="pt-BR" dirty="0" smtClean="0"/>
              <a:t>	{</a:t>
            </a:r>
          </a:p>
          <a:p>
            <a:r>
              <a:rPr lang="pt-BR" dirty="0"/>
              <a:t>	</a:t>
            </a:r>
            <a:r>
              <a:rPr lang="pt-BR" dirty="0" smtClean="0"/>
              <a:t>	Doc = doc;</a:t>
            </a:r>
            <a:br>
              <a:rPr lang="pt-BR" dirty="0" smtClean="0"/>
            </a:br>
            <a:r>
              <a:rPr lang="pt-BR" dirty="0" smtClean="0"/>
              <a:t>	}</a:t>
            </a:r>
            <a:endParaRPr lang="pt-BR" dirty="0"/>
          </a:p>
          <a:p>
            <a:r>
              <a:rPr lang="pt-BR" dirty="0" smtClean="0"/>
              <a:t>	public UseDoc()</a:t>
            </a:r>
          </a:p>
          <a:p>
            <a:r>
              <a:rPr lang="pt-BR" dirty="0" smtClean="0"/>
              <a:t>	{</a:t>
            </a:r>
          </a:p>
          <a:p>
            <a:r>
              <a:rPr lang="pt-BR" dirty="0"/>
              <a:t>	</a:t>
            </a:r>
            <a:r>
              <a:rPr lang="pt-BR" dirty="0" smtClean="0"/>
              <a:t>	Doc.SomeMethod();</a:t>
            </a:r>
            <a:br>
              <a:rPr lang="pt-BR" dirty="0" smtClean="0"/>
            </a:br>
            <a:r>
              <a:rPr lang="pt-BR" dirty="0" smtClean="0"/>
              <a:t>	}</a:t>
            </a:r>
            <a:br>
              <a:rPr lang="pt-BR" dirty="0" smtClean="0"/>
            </a:b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200400" y="3581400"/>
            <a:ext cx="1981200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3352800"/>
            <a:ext cx="324633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Unity sabe que precisa injetar</a:t>
            </a:r>
          </a:p>
          <a:p>
            <a:r>
              <a:rPr lang="pt-BR" dirty="0"/>
              <a:t>o</a:t>
            </a:r>
            <a:r>
              <a:rPr lang="pt-BR" dirty="0" smtClean="0"/>
              <a:t> tipo que foi configurado </a:t>
            </a:r>
            <a:r>
              <a:rPr lang="pt-BR" dirty="0" smtClean="0"/>
              <a:t>nesse </a:t>
            </a:r>
            <a:endParaRPr lang="pt-BR" dirty="0" smtClean="0"/>
          </a:p>
          <a:p>
            <a:r>
              <a:rPr lang="pt-BR" dirty="0" smtClean="0"/>
              <a:t>método.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495800" y="5029200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4953000"/>
            <a:ext cx="29766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Não existe garantia que o Doc</a:t>
            </a:r>
          </a:p>
          <a:p>
            <a:r>
              <a:rPr lang="pt-BR" dirty="0"/>
              <a:t>é</a:t>
            </a:r>
            <a:r>
              <a:rPr lang="pt-BR" dirty="0" smtClean="0"/>
              <a:t> nulo ou não.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Procura por Dependência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3200400"/>
            <a:ext cx="4876800" cy="533400"/>
            <a:chOff x="1066800" y="2514600"/>
            <a:chExt cx="487680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66800" y="2590800"/>
              <a:ext cx="10668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33600" y="2514600"/>
              <a:ext cx="3810000" cy="382588"/>
              <a:chOff x="2209800" y="4572000"/>
              <a:chExt cx="3810000" cy="38258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2209800" y="4953000"/>
                <a:ext cx="381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429000" y="4572000"/>
                <a:ext cx="164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Use the Factory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867400" y="2819400"/>
            <a:ext cx="2971800" cy="2286000"/>
            <a:chOff x="5867400" y="3429000"/>
            <a:chExt cx="2971800" cy="2286000"/>
          </a:xfrm>
        </p:grpSpPr>
        <p:sp>
          <p:nvSpPr>
            <p:cNvPr id="5" name="Flowchart: Manual Input 4"/>
            <p:cNvSpPr/>
            <p:nvPr/>
          </p:nvSpPr>
          <p:spPr>
            <a:xfrm>
              <a:off x="6019800" y="3429000"/>
              <a:ext cx="2514600" cy="2286000"/>
            </a:xfrm>
            <a:prstGeom prst="flowChartManualIn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 Factory</a:t>
              </a:r>
              <a:endParaRPr lang="en-US" dirty="0"/>
            </a:p>
          </p:txBody>
        </p:sp>
        <p:sp>
          <p:nvSpPr>
            <p:cNvPr id="15" name="Explosion 2 14"/>
            <p:cNvSpPr/>
            <p:nvPr/>
          </p:nvSpPr>
          <p:spPr>
            <a:xfrm>
              <a:off x="5867400" y="3505200"/>
              <a:ext cx="2971800" cy="2209800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Unity</a:t>
              </a:r>
              <a:endParaRPr lang="en-US" dirty="0"/>
            </a:p>
          </p:txBody>
        </p:sp>
      </p:grpSp>
      <p:pic>
        <p:nvPicPr>
          <p:cNvPr id="17" name="Picture 16" descr="globe-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4724400"/>
            <a:ext cx="762000" cy="762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066800" y="3886200"/>
            <a:ext cx="4876800" cy="533400"/>
            <a:chOff x="1066800" y="2514600"/>
            <a:chExt cx="4876800" cy="533400"/>
          </a:xfrm>
        </p:grpSpPr>
        <p:sp>
          <p:nvSpPr>
            <p:cNvPr id="21" name="Rounded Rectangle 20"/>
            <p:cNvSpPr/>
            <p:nvPr/>
          </p:nvSpPr>
          <p:spPr>
            <a:xfrm>
              <a:off x="1066800" y="2590800"/>
              <a:ext cx="10668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</a:t>
              </a:r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133600" y="2514600"/>
              <a:ext cx="3810000" cy="382588"/>
              <a:chOff x="2209800" y="4572000"/>
              <a:chExt cx="3810000" cy="382588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209800" y="4953000"/>
                <a:ext cx="381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429000" y="4572000"/>
                <a:ext cx="164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Use the Factory</a:t>
                </a:r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066800" y="4572000"/>
            <a:ext cx="4876800" cy="533400"/>
            <a:chOff x="1066800" y="2514600"/>
            <a:chExt cx="4876800" cy="533400"/>
          </a:xfrm>
        </p:grpSpPr>
        <p:sp>
          <p:nvSpPr>
            <p:cNvPr id="27" name="Rounded Rectangle 26"/>
            <p:cNvSpPr/>
            <p:nvPr/>
          </p:nvSpPr>
          <p:spPr>
            <a:xfrm>
              <a:off x="1066800" y="2590800"/>
              <a:ext cx="10668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133600" y="2514600"/>
              <a:ext cx="3810000" cy="382588"/>
              <a:chOff x="2209800" y="4572000"/>
              <a:chExt cx="3810000" cy="382588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2209800" y="4953000"/>
                <a:ext cx="381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429000" y="4572000"/>
                <a:ext cx="164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Use the Factory</a:t>
                </a:r>
                <a:endParaRPr lang="en-US" dirty="0"/>
              </a:p>
            </p:txBody>
          </p:sp>
        </p:grpSp>
      </p:grpSp>
      <p:sp>
        <p:nvSpPr>
          <p:cNvPr id="33" name="Rounded Rectangle 32"/>
          <p:cNvSpPr/>
          <p:nvPr/>
        </p:nvSpPr>
        <p:spPr>
          <a:xfrm>
            <a:off x="381000" y="18288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86000" y="2133600"/>
            <a:ext cx="4800600" cy="723900"/>
          </a:xfrm>
          <a:prstGeom prst="curvedConnector3">
            <a:avLst>
              <a:gd name="adj1" fmla="val 921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1828800"/>
            <a:ext cx="228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Configure the 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Procura por Dependência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68400" y="1982470"/>
            <a:ext cx="1270000" cy="7594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2438400" y="2362200"/>
            <a:ext cx="406400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54400" y="2070338"/>
            <a:ext cx="191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Configure Factory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6502400" y="1525270"/>
            <a:ext cx="1981200" cy="1752600"/>
            <a:chOff x="5867400" y="3429000"/>
            <a:chExt cx="2971800" cy="2286000"/>
          </a:xfrm>
        </p:grpSpPr>
        <p:sp>
          <p:nvSpPr>
            <p:cNvPr id="5" name="Flowchart: Manual Input 4"/>
            <p:cNvSpPr/>
            <p:nvPr/>
          </p:nvSpPr>
          <p:spPr>
            <a:xfrm>
              <a:off x="6019800" y="3429000"/>
              <a:ext cx="2514600" cy="2286000"/>
            </a:xfrm>
            <a:prstGeom prst="flowChartManualIn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 Factory</a:t>
              </a:r>
              <a:endParaRPr lang="en-US" dirty="0"/>
            </a:p>
          </p:txBody>
        </p:sp>
        <p:sp>
          <p:nvSpPr>
            <p:cNvPr id="15" name="Explosion 2 14"/>
            <p:cNvSpPr/>
            <p:nvPr/>
          </p:nvSpPr>
          <p:spPr>
            <a:xfrm>
              <a:off x="5867400" y="3505200"/>
              <a:ext cx="2971800" cy="2209800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Unity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7620" y="3200400"/>
            <a:ext cx="8786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ublic static Factory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static public IUnityContainer Container { get;set; 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Factory.container.RegisterType&lt;IDoc, Doc&gt; ();</a:t>
            </a:r>
          </a:p>
          <a:p>
            <a:pPr lvl="1"/>
            <a:r>
              <a:rPr lang="pt-BR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90600" y="2133600"/>
            <a:ext cx="1066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2057400" y="2362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6600" y="2057400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Use the Factory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5638800" y="1219200"/>
            <a:ext cx="2971800" cy="2286000"/>
            <a:chOff x="5867400" y="3429000"/>
            <a:chExt cx="2971800" cy="2286000"/>
          </a:xfrm>
        </p:grpSpPr>
        <p:sp>
          <p:nvSpPr>
            <p:cNvPr id="5" name="Flowchart: Manual Input 4"/>
            <p:cNvSpPr/>
            <p:nvPr/>
          </p:nvSpPr>
          <p:spPr>
            <a:xfrm>
              <a:off x="6019800" y="3429000"/>
              <a:ext cx="2514600" cy="2286000"/>
            </a:xfrm>
            <a:prstGeom prst="flowChartManualInp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Sut Factory</a:t>
              </a:r>
              <a:endParaRPr lang="en-US" dirty="0"/>
            </a:p>
          </p:txBody>
        </p:sp>
        <p:sp>
          <p:nvSpPr>
            <p:cNvPr id="15" name="Explosion 2 14"/>
            <p:cNvSpPr/>
            <p:nvPr/>
          </p:nvSpPr>
          <p:spPr>
            <a:xfrm>
              <a:off x="5867400" y="3505200"/>
              <a:ext cx="2971800" cy="2209800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Unity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" y="2667000"/>
            <a:ext cx="91582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class Sut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IDoc _Doc;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IDoc Doc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get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if ( _Doc == null 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  		   _Doc = Factory.container.Resolve&lt;IDoc&gt; ();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return _Doc;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Procura por Dependência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do Problema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905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9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 Code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 flipV="1">
            <a:off x="5486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4" idx="1"/>
          </p:cNvCxnSpPr>
          <p:nvPr/>
        </p:nvCxnSpPr>
        <p:spPr>
          <a:xfrm>
            <a:off x="2438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0480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SUT sut = new SUT()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class SUT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 Doc {get;set;}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SUT 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Doc = new DOC();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953000" y="5410200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5334000"/>
            <a:ext cx="17111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Ligação estática.</a:t>
            </a:r>
          </a:p>
          <a:p>
            <a:r>
              <a:rPr lang="pt-BR" dirty="0" smtClean="0"/>
              <a:t>Static Binding.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905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9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 Code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 flipV="1">
            <a:off x="5486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4" idx="1"/>
          </p:cNvCxnSpPr>
          <p:nvPr/>
        </p:nvCxnSpPr>
        <p:spPr>
          <a:xfrm>
            <a:off x="2438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0480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Rigidez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É rígido porque suas dependências estão fortemente ligadas ( static binding ). Modificar um componente que é dependência de vários outros componentes pode gerar uma quantidade enorme de erros. Impedindo assim mudanças e tornando o sistema rígido.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905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9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 Code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 flipV="1">
            <a:off x="5486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4" idx="1"/>
          </p:cNvCxnSpPr>
          <p:nvPr/>
        </p:nvCxnSpPr>
        <p:spPr>
          <a:xfrm>
            <a:off x="2438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0480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Fragilidade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Se o DOC for utilizado por muitos outros componentes e sofrer uma mudança, pode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espalhar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erros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em todo o sistema, em áreas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teoricamente não correlatas. Tornando o sistema frágil a mudanças.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Imobilidade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SUT é um componente pouco reutilizável, já que depende fortemente do DOC. Podendo gerar a duplicação de código.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905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9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" y="18859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 Code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 flipV="1">
            <a:off x="5486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4" idx="1"/>
          </p:cNvCxnSpPr>
          <p:nvPr/>
        </p:nvCxnSpPr>
        <p:spPr>
          <a:xfrm>
            <a:off x="2438400" y="23812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30480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Testabilidade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Difícil de ser testado(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Hard-To-Test Code - xUnit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Possívelmente precisará de intervensão manual (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Manual Intervention - xUnit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).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Possivelmente degradará a perfomance do teste (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Slow Test - xUnit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Dependency Inversion Principle</a:t>
            </a:r>
            <a:r>
              <a:rPr lang="pt-B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Componentes de alto nível não devem depender dos componentes de baixo nível. </a:t>
            </a:r>
          </a:p>
          <a:p>
            <a:pPr lvl="1"/>
            <a:r>
              <a:rPr lang="pt-BR" dirty="0" smtClean="0"/>
              <a:t>Ambos devem depender de abstrações</a:t>
            </a:r>
          </a:p>
          <a:p>
            <a:pPr lvl="1"/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Abstrações não devem depender de concretizações. Concretizações devem depender de abstrações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26860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IDoc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2667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748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Primeiro passo: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Inverter a </a:t>
            </a:r>
            <a:r>
              <a:rPr lang="pt-BR" dirty="0" smtClean="0"/>
              <a:t>depêndencia </a:t>
            </a:r>
            <a:r>
              <a:rPr lang="pt-BR" dirty="0" smtClean="0"/>
              <a:t>( </a:t>
            </a:r>
            <a:r>
              <a:rPr lang="pt-BR" b="1" dirty="0" smtClean="0"/>
              <a:t>DIP </a:t>
            </a:r>
            <a:r>
              <a:rPr lang="pt-BR" dirty="0" smtClean="0"/>
              <a:t>) utilizando o </a:t>
            </a:r>
            <a:r>
              <a:rPr lang="pt-BR" b="1" dirty="0" smtClean="0"/>
              <a:t>Extract Interface </a:t>
            </a:r>
            <a:r>
              <a:rPr lang="pt-BR" dirty="0" smtClean="0"/>
              <a:t>( REFAC 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03860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interface Idoc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ublic class Doc : Idoc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3733800" y="3162300"/>
            <a:ext cx="1143000" cy="19050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268605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2667000"/>
            <a:ext cx="1905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IDoc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303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Segundo passo: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Sut depender do IDoc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038600"/>
            <a:ext cx="4099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class Sut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IDoc Doc {get;set}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Sut 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Doc = new Doc()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3733800" y="316230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>
            <a:off x="4648200" y="4495800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791200" y="4495800"/>
            <a:ext cx="18694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Boa dependência.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931971F8D75B53428211433EF914111B" ma:contentTypeVersion="" ma:contentTypeDescription="" ma:contentTypeScope="" ma:versionID="7668493fb97a7419ad194d218315ab9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0x00931971F8D75B53428211433EF914111B</ContentTypeId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65E615C-2EDF-4737-A789-8E77393C2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5A8A98-4894-45C3-977A-30AE835732EF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642</Words>
  <Application>Microsoft Office PowerPoint</Application>
  <PresentationFormat>On-screen Show (4:3)</PresentationFormat>
  <Paragraphs>271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Injeção de Dependência</vt:lpstr>
      <vt:lpstr>Glossário e Referências</vt:lpstr>
      <vt:lpstr>Contexto do Problema</vt:lpstr>
      <vt:lpstr>Problemas</vt:lpstr>
      <vt:lpstr>Problemas</vt:lpstr>
      <vt:lpstr>Problemas</vt:lpstr>
      <vt:lpstr>Solução</vt:lpstr>
      <vt:lpstr>Solução</vt:lpstr>
      <vt:lpstr>Solução</vt:lpstr>
      <vt:lpstr>Solução</vt:lpstr>
      <vt:lpstr>Solução</vt:lpstr>
      <vt:lpstr>Cenário Ideal</vt:lpstr>
      <vt:lpstr>Problemas Criados</vt:lpstr>
      <vt:lpstr>Nova Solução</vt:lpstr>
      <vt:lpstr>Nova Solução</vt:lpstr>
      <vt:lpstr>Utilizando o Unity</vt:lpstr>
      <vt:lpstr>Utilizando o Unity</vt:lpstr>
      <vt:lpstr>Mais Problemas</vt:lpstr>
      <vt:lpstr>Injeção por Propriedade</vt:lpstr>
      <vt:lpstr>Problema da Não-Funcionalidade</vt:lpstr>
      <vt:lpstr>Slide 21</vt:lpstr>
      <vt:lpstr>Procura por Dependência</vt:lpstr>
      <vt:lpstr>Procura por Dependência</vt:lpstr>
      <vt:lpstr>Procura por Dependência</vt:lpstr>
    </vt:vector>
  </TitlesOfParts>
  <Company>lumina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daniel</dc:creator>
  <cp:lastModifiedBy>Daniel Leite</cp:lastModifiedBy>
  <cp:revision>44</cp:revision>
  <dcterms:created xsi:type="dcterms:W3CDTF">2009-08-08T11:02:13Z</dcterms:created>
  <dcterms:modified xsi:type="dcterms:W3CDTF">2009-08-11T17:38:38Z</dcterms:modified>
  <cp:contentType>_Docs_</cp:contentType>
</cp:coreProperties>
</file>