
<file path=[Content_Types].xml><?xml version="1.0" encoding="utf-8"?>
<Types xmlns="http://schemas.openxmlformats.org/package/2006/content-types">
  <Default Extension="tmp"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96" r:id="rId3"/>
    <p:sldId id="298" r:id="rId4"/>
    <p:sldId id="297" r:id="rId5"/>
    <p:sldId id="300" r:id="rId6"/>
    <p:sldId id="299" r:id="rId7"/>
    <p:sldId id="314" r:id="rId8"/>
    <p:sldId id="301" r:id="rId9"/>
    <p:sldId id="302" r:id="rId10"/>
    <p:sldId id="303" r:id="rId11"/>
    <p:sldId id="304" r:id="rId12"/>
    <p:sldId id="305" r:id="rId13"/>
    <p:sldId id="263" r:id="rId14"/>
    <p:sldId id="264" r:id="rId15"/>
    <p:sldId id="265" r:id="rId16"/>
    <p:sldId id="266" r:id="rId17"/>
    <p:sldId id="267" r:id="rId18"/>
    <p:sldId id="268" r:id="rId19"/>
    <p:sldId id="269" r:id="rId20"/>
    <p:sldId id="270" r:id="rId21"/>
    <p:sldId id="271"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315" r:id="rId35"/>
    <p:sldId id="285" r:id="rId36"/>
    <p:sldId id="286" r:id="rId37"/>
    <p:sldId id="287" r:id="rId38"/>
    <p:sldId id="288" r:id="rId39"/>
    <p:sldId id="289" r:id="rId40"/>
    <p:sldId id="292" r:id="rId41"/>
    <p:sldId id="290" r:id="rId42"/>
    <p:sldId id="291" r:id="rId43"/>
    <p:sldId id="313" r:id="rId44"/>
    <p:sldId id="306" r:id="rId45"/>
    <p:sldId id="307" r:id="rId46"/>
    <p:sldId id="308" r:id="rId47"/>
    <p:sldId id="309" r:id="rId48"/>
    <p:sldId id="310" r:id="rId49"/>
    <p:sldId id="311" r:id="rId50"/>
    <p:sldId id="316" r:id="rId51"/>
    <p:sldId id="312" r:id="rId52"/>
    <p:sldId id="29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94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en-U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a:p>
        </p:txBody>
      </p:sp>
      <p:sp>
        <p:nvSpPr>
          <p:cNvPr id="4" name="Espaço Reservado para Data 3"/>
          <p:cNvSpPr>
            <a:spLocks noGrp="1"/>
          </p:cNvSpPr>
          <p:nvPr>
            <p:ph type="dt" sz="half" idx="10"/>
          </p:nvPr>
        </p:nvSpPr>
        <p:spPr/>
        <p:txBody>
          <a:bodyPr/>
          <a:lstStyle/>
          <a:p>
            <a:fld id="{6DC7B0F9-93E3-4DF0-AB15-D22673CB7E5E}" type="datetimeFigureOut">
              <a:rPr lang="en-US" smtClean="0"/>
              <a:t>7/27/2015</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3754BD3D-66D1-4517-947E-3E47F9809CFD}" type="slidenum">
              <a:rPr lang="en-US" smtClean="0"/>
              <a:t>‹#›</a:t>
            </a:fld>
            <a:endParaRPr lang="en-US"/>
          </a:p>
        </p:txBody>
      </p:sp>
    </p:spTree>
    <p:extLst>
      <p:ext uri="{BB962C8B-B14F-4D97-AF65-F5344CB8AC3E}">
        <p14:creationId xmlns:p14="http://schemas.microsoft.com/office/powerpoint/2010/main" val="3449601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6DC7B0F9-93E3-4DF0-AB15-D22673CB7E5E}" type="datetimeFigureOut">
              <a:rPr lang="en-US" smtClean="0"/>
              <a:t>7/27/2015</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3754BD3D-66D1-4517-947E-3E47F9809CFD}" type="slidenum">
              <a:rPr lang="en-US" smtClean="0"/>
              <a:t>‹#›</a:t>
            </a:fld>
            <a:endParaRPr lang="en-US"/>
          </a:p>
        </p:txBody>
      </p:sp>
    </p:spTree>
    <p:extLst>
      <p:ext uri="{BB962C8B-B14F-4D97-AF65-F5344CB8AC3E}">
        <p14:creationId xmlns:p14="http://schemas.microsoft.com/office/powerpoint/2010/main" val="2121484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6DC7B0F9-93E3-4DF0-AB15-D22673CB7E5E}" type="datetimeFigureOut">
              <a:rPr lang="en-US" smtClean="0"/>
              <a:t>7/27/2015</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3754BD3D-66D1-4517-947E-3E47F9809CFD}" type="slidenum">
              <a:rPr lang="en-US" smtClean="0"/>
              <a:t>‹#›</a:t>
            </a:fld>
            <a:endParaRPr lang="en-US"/>
          </a:p>
        </p:txBody>
      </p:sp>
    </p:spTree>
    <p:extLst>
      <p:ext uri="{BB962C8B-B14F-4D97-AF65-F5344CB8AC3E}">
        <p14:creationId xmlns:p14="http://schemas.microsoft.com/office/powerpoint/2010/main" val="239175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6DC7B0F9-93E3-4DF0-AB15-D22673CB7E5E}" type="datetimeFigureOut">
              <a:rPr lang="en-US" smtClean="0"/>
              <a:t>7/27/2015</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3754BD3D-66D1-4517-947E-3E47F9809CFD}" type="slidenum">
              <a:rPr lang="en-US" smtClean="0"/>
              <a:t>‹#›</a:t>
            </a:fld>
            <a:endParaRPr lang="en-US"/>
          </a:p>
        </p:txBody>
      </p:sp>
    </p:spTree>
    <p:extLst>
      <p:ext uri="{BB962C8B-B14F-4D97-AF65-F5344CB8AC3E}">
        <p14:creationId xmlns:p14="http://schemas.microsoft.com/office/powerpoint/2010/main" val="3943176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en-US"/>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6DC7B0F9-93E3-4DF0-AB15-D22673CB7E5E}" type="datetimeFigureOut">
              <a:rPr lang="en-US" smtClean="0"/>
              <a:t>7/27/2015</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3754BD3D-66D1-4517-947E-3E47F9809CFD}" type="slidenum">
              <a:rPr lang="en-US" smtClean="0"/>
              <a:t>‹#›</a:t>
            </a:fld>
            <a:endParaRPr lang="en-US"/>
          </a:p>
        </p:txBody>
      </p:sp>
    </p:spTree>
    <p:extLst>
      <p:ext uri="{BB962C8B-B14F-4D97-AF65-F5344CB8AC3E}">
        <p14:creationId xmlns:p14="http://schemas.microsoft.com/office/powerpoint/2010/main" val="239754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4"/>
          <p:cNvSpPr>
            <a:spLocks noGrp="1"/>
          </p:cNvSpPr>
          <p:nvPr>
            <p:ph type="dt" sz="half" idx="10"/>
          </p:nvPr>
        </p:nvSpPr>
        <p:spPr/>
        <p:txBody>
          <a:bodyPr/>
          <a:lstStyle/>
          <a:p>
            <a:fld id="{6DC7B0F9-93E3-4DF0-AB15-D22673CB7E5E}" type="datetimeFigureOut">
              <a:rPr lang="en-US" smtClean="0"/>
              <a:t>7/27/2015</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3754BD3D-66D1-4517-947E-3E47F9809CFD}" type="slidenum">
              <a:rPr lang="en-US" smtClean="0"/>
              <a:t>‹#›</a:t>
            </a:fld>
            <a:endParaRPr lang="en-US"/>
          </a:p>
        </p:txBody>
      </p:sp>
    </p:spTree>
    <p:extLst>
      <p:ext uri="{BB962C8B-B14F-4D97-AF65-F5344CB8AC3E}">
        <p14:creationId xmlns:p14="http://schemas.microsoft.com/office/powerpoint/2010/main" val="303925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en-US"/>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Espaço Reservado para Data 6"/>
          <p:cNvSpPr>
            <a:spLocks noGrp="1"/>
          </p:cNvSpPr>
          <p:nvPr>
            <p:ph type="dt" sz="half" idx="10"/>
          </p:nvPr>
        </p:nvSpPr>
        <p:spPr/>
        <p:txBody>
          <a:bodyPr/>
          <a:lstStyle/>
          <a:p>
            <a:fld id="{6DC7B0F9-93E3-4DF0-AB15-D22673CB7E5E}" type="datetimeFigureOut">
              <a:rPr lang="en-US" smtClean="0"/>
              <a:t>7/27/2015</a:t>
            </a:fld>
            <a:endParaRPr lang="en-US"/>
          </a:p>
        </p:txBody>
      </p:sp>
      <p:sp>
        <p:nvSpPr>
          <p:cNvPr id="8" name="Espaço Reservado para Rodapé 7"/>
          <p:cNvSpPr>
            <a:spLocks noGrp="1"/>
          </p:cNvSpPr>
          <p:nvPr>
            <p:ph type="ftr" sz="quarter" idx="11"/>
          </p:nvPr>
        </p:nvSpPr>
        <p:spPr/>
        <p:txBody>
          <a:bodyPr/>
          <a:lstStyle/>
          <a:p>
            <a:endParaRPr lang="en-US"/>
          </a:p>
        </p:txBody>
      </p:sp>
      <p:sp>
        <p:nvSpPr>
          <p:cNvPr id="9" name="Espaço Reservado para Número de Slide 8"/>
          <p:cNvSpPr>
            <a:spLocks noGrp="1"/>
          </p:cNvSpPr>
          <p:nvPr>
            <p:ph type="sldNum" sz="quarter" idx="12"/>
          </p:nvPr>
        </p:nvSpPr>
        <p:spPr/>
        <p:txBody>
          <a:bodyPr/>
          <a:lstStyle/>
          <a:p>
            <a:fld id="{3754BD3D-66D1-4517-947E-3E47F9809CFD}" type="slidenum">
              <a:rPr lang="en-US" smtClean="0"/>
              <a:t>‹#›</a:t>
            </a:fld>
            <a:endParaRPr lang="en-US"/>
          </a:p>
        </p:txBody>
      </p:sp>
    </p:spTree>
    <p:extLst>
      <p:ext uri="{BB962C8B-B14F-4D97-AF65-F5344CB8AC3E}">
        <p14:creationId xmlns:p14="http://schemas.microsoft.com/office/powerpoint/2010/main" val="325460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Data 2"/>
          <p:cNvSpPr>
            <a:spLocks noGrp="1"/>
          </p:cNvSpPr>
          <p:nvPr>
            <p:ph type="dt" sz="half" idx="10"/>
          </p:nvPr>
        </p:nvSpPr>
        <p:spPr/>
        <p:txBody>
          <a:bodyPr/>
          <a:lstStyle/>
          <a:p>
            <a:fld id="{6DC7B0F9-93E3-4DF0-AB15-D22673CB7E5E}" type="datetimeFigureOut">
              <a:rPr lang="en-US" smtClean="0"/>
              <a:t>7/27/2015</a:t>
            </a:fld>
            <a:endParaRPr lang="en-US"/>
          </a:p>
        </p:txBody>
      </p:sp>
      <p:sp>
        <p:nvSpPr>
          <p:cNvPr id="4" name="Espaço Reservado para Rodapé 3"/>
          <p:cNvSpPr>
            <a:spLocks noGrp="1"/>
          </p:cNvSpPr>
          <p:nvPr>
            <p:ph type="ftr" sz="quarter" idx="11"/>
          </p:nvPr>
        </p:nvSpPr>
        <p:spPr/>
        <p:txBody>
          <a:bodyPr/>
          <a:lstStyle/>
          <a:p>
            <a:endParaRPr lang="en-US"/>
          </a:p>
        </p:txBody>
      </p:sp>
      <p:sp>
        <p:nvSpPr>
          <p:cNvPr id="5" name="Espaço Reservado para Número de Slide 4"/>
          <p:cNvSpPr>
            <a:spLocks noGrp="1"/>
          </p:cNvSpPr>
          <p:nvPr>
            <p:ph type="sldNum" sz="quarter" idx="12"/>
          </p:nvPr>
        </p:nvSpPr>
        <p:spPr/>
        <p:txBody>
          <a:bodyPr/>
          <a:lstStyle/>
          <a:p>
            <a:fld id="{3754BD3D-66D1-4517-947E-3E47F9809CFD}" type="slidenum">
              <a:rPr lang="en-US" smtClean="0"/>
              <a:t>‹#›</a:t>
            </a:fld>
            <a:endParaRPr lang="en-US"/>
          </a:p>
        </p:txBody>
      </p:sp>
    </p:spTree>
    <p:extLst>
      <p:ext uri="{BB962C8B-B14F-4D97-AF65-F5344CB8AC3E}">
        <p14:creationId xmlns:p14="http://schemas.microsoft.com/office/powerpoint/2010/main" val="188808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DC7B0F9-93E3-4DF0-AB15-D22673CB7E5E}" type="datetimeFigureOut">
              <a:rPr lang="en-US" smtClean="0"/>
              <a:t>7/27/2015</a:t>
            </a:fld>
            <a:endParaRPr lang="en-US"/>
          </a:p>
        </p:txBody>
      </p:sp>
      <p:sp>
        <p:nvSpPr>
          <p:cNvPr id="3" name="Espaço Reservado para Rodapé 2"/>
          <p:cNvSpPr>
            <a:spLocks noGrp="1"/>
          </p:cNvSpPr>
          <p:nvPr>
            <p:ph type="ftr" sz="quarter" idx="11"/>
          </p:nvPr>
        </p:nvSpPr>
        <p:spPr/>
        <p:txBody>
          <a:bodyPr/>
          <a:lstStyle/>
          <a:p>
            <a:endParaRPr lang="en-US"/>
          </a:p>
        </p:txBody>
      </p:sp>
      <p:sp>
        <p:nvSpPr>
          <p:cNvPr id="4" name="Espaço Reservado para Número de Slide 3"/>
          <p:cNvSpPr>
            <a:spLocks noGrp="1"/>
          </p:cNvSpPr>
          <p:nvPr>
            <p:ph type="sldNum" sz="quarter" idx="12"/>
          </p:nvPr>
        </p:nvSpPr>
        <p:spPr/>
        <p:txBody>
          <a:bodyPr/>
          <a:lstStyle/>
          <a:p>
            <a:fld id="{3754BD3D-66D1-4517-947E-3E47F9809CFD}" type="slidenum">
              <a:rPr lang="en-US" smtClean="0"/>
              <a:t>‹#›</a:t>
            </a:fld>
            <a:endParaRPr lang="en-US"/>
          </a:p>
        </p:txBody>
      </p:sp>
    </p:spTree>
    <p:extLst>
      <p:ext uri="{BB962C8B-B14F-4D97-AF65-F5344CB8AC3E}">
        <p14:creationId xmlns:p14="http://schemas.microsoft.com/office/powerpoint/2010/main" val="1204022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en-US"/>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6DC7B0F9-93E3-4DF0-AB15-D22673CB7E5E}" type="datetimeFigureOut">
              <a:rPr lang="en-US" smtClean="0"/>
              <a:t>7/27/2015</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3754BD3D-66D1-4517-947E-3E47F9809CFD}" type="slidenum">
              <a:rPr lang="en-US" smtClean="0"/>
              <a:t>‹#›</a:t>
            </a:fld>
            <a:endParaRPr lang="en-US"/>
          </a:p>
        </p:txBody>
      </p:sp>
    </p:spTree>
    <p:extLst>
      <p:ext uri="{BB962C8B-B14F-4D97-AF65-F5344CB8AC3E}">
        <p14:creationId xmlns:p14="http://schemas.microsoft.com/office/powerpoint/2010/main" val="59684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en-US"/>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6DC7B0F9-93E3-4DF0-AB15-D22673CB7E5E}" type="datetimeFigureOut">
              <a:rPr lang="en-US" smtClean="0"/>
              <a:t>7/27/2015</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3754BD3D-66D1-4517-947E-3E47F9809CFD}" type="slidenum">
              <a:rPr lang="en-US" smtClean="0"/>
              <a:t>‹#›</a:t>
            </a:fld>
            <a:endParaRPr lang="en-US"/>
          </a:p>
        </p:txBody>
      </p:sp>
    </p:spTree>
    <p:extLst>
      <p:ext uri="{BB962C8B-B14F-4D97-AF65-F5344CB8AC3E}">
        <p14:creationId xmlns:p14="http://schemas.microsoft.com/office/powerpoint/2010/main" val="185232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en-US"/>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7B0F9-93E3-4DF0-AB15-D22673CB7E5E}" type="datetimeFigureOut">
              <a:rPr lang="en-US" smtClean="0"/>
              <a:t>7/27/2015</a:t>
            </a:fld>
            <a:endParaRPr lang="en-US"/>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54BD3D-66D1-4517-947E-3E47F9809CFD}" type="slidenum">
              <a:rPr lang="en-US" smtClean="0"/>
              <a:t>‹#›</a:t>
            </a:fld>
            <a:endParaRPr lang="en-US"/>
          </a:p>
        </p:txBody>
      </p:sp>
    </p:spTree>
    <p:extLst>
      <p:ext uri="{BB962C8B-B14F-4D97-AF65-F5344CB8AC3E}">
        <p14:creationId xmlns:p14="http://schemas.microsoft.com/office/powerpoint/2010/main" val="318806183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haskell.org/all_about_monads/html/maybemonad.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euclideanspace.com/maths/discrete/category/monad/index.ht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iki.ittc.ku.edu/lambda/images/1/12/Wadler_-_The_essence_of_functional_programming_(1992).pdf" TargetMode="External"/><Relationship Id="rId2" Type="http://schemas.openxmlformats.org/officeDocument/2006/relationships/hyperlink" Target="http://www.euclideanspace.com/maths/discrete/category/monad/index.htm" TargetMode="External"/><Relationship Id="rId1" Type="http://schemas.openxmlformats.org/officeDocument/2006/relationships/slideLayout" Target="../slideLayouts/slideLayout2.xml"/><Relationship Id="rId6" Type="http://schemas.openxmlformats.org/officeDocument/2006/relationships/hyperlink" Target="http://community.bartdesmet.net/blogs/bart/archive/2010/01/01/the-essence-of-linq-minlinq.aspx" TargetMode="External"/><Relationship Id="rId5" Type="http://schemas.openxmlformats.org/officeDocument/2006/relationships/hyperlink" Target="http://blogs.msdn.com/b/wesdyer/archive/2008/01/11/the-marvels-of-monads.aspx" TargetMode="External"/><Relationship Id="rId4" Type="http://schemas.openxmlformats.org/officeDocument/2006/relationships/hyperlink" Target="http://www.haskell.org/all_about_monads/html/maybemonad.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upload.wikimedia.org/wikipedia/commons/e/e3/Monad.sv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iki.ittc.ku.edu/lambda/images/1/12/Wadler_-_The_essence_of_functional_programming_(1992).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err="1" smtClean="0"/>
              <a:t>Monads</a:t>
            </a:r>
            <a:endParaRPr lang="en-US" dirty="0"/>
          </a:p>
        </p:txBody>
      </p:sp>
      <p:sp>
        <p:nvSpPr>
          <p:cNvPr id="3" name="Subtítulo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04577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endParaRPr lang="en-US"/>
          </a:p>
        </p:txBody>
      </p:sp>
      <p:pic>
        <p:nvPicPr>
          <p:cNvPr id="4" name="Espaço Reservado para Conteúdo 3" descr="Recorte de Tel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417" y="3348759"/>
            <a:ext cx="4763165" cy="1028844"/>
          </a:xfrm>
          <a:prstGeom prst="rect">
            <a:avLst/>
          </a:prstGeom>
        </p:spPr>
      </p:pic>
      <p:sp>
        <p:nvSpPr>
          <p:cNvPr id="7" name="Seta para cima 6"/>
          <p:cNvSpPr/>
          <p:nvPr/>
        </p:nvSpPr>
        <p:spPr>
          <a:xfrm>
            <a:off x="4795615" y="4188425"/>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ixaDeTexto 7"/>
          <p:cNvSpPr txBox="1"/>
          <p:nvPr/>
        </p:nvSpPr>
        <p:spPr>
          <a:xfrm>
            <a:off x="4150785" y="5166833"/>
            <a:ext cx="3274743" cy="369332"/>
          </a:xfrm>
          <a:prstGeom prst="rect">
            <a:avLst/>
          </a:prstGeom>
          <a:noFill/>
        </p:spPr>
        <p:txBody>
          <a:bodyPr wrap="none" rtlCol="0">
            <a:spAutoFit/>
          </a:bodyPr>
          <a:lstStyle/>
          <a:p>
            <a:r>
              <a:rPr lang="pt-BR" dirty="0" err="1" smtClean="0"/>
              <a:t>What</a:t>
            </a:r>
            <a:r>
              <a:rPr lang="pt-BR" dirty="0" smtClean="0"/>
              <a:t> </a:t>
            </a:r>
            <a:r>
              <a:rPr lang="pt-BR" dirty="0" err="1" smtClean="0"/>
              <a:t>if</a:t>
            </a:r>
            <a:r>
              <a:rPr lang="pt-BR" dirty="0" smtClean="0"/>
              <a:t> </a:t>
            </a:r>
            <a:r>
              <a:rPr lang="pt-BR" dirty="0" err="1" smtClean="0"/>
              <a:t>one</a:t>
            </a:r>
            <a:r>
              <a:rPr lang="pt-BR" dirty="0" smtClean="0"/>
              <a:t> </a:t>
            </a:r>
            <a:r>
              <a:rPr lang="pt-BR" dirty="0" err="1" smtClean="0"/>
              <a:t>of</a:t>
            </a:r>
            <a:r>
              <a:rPr lang="pt-BR" dirty="0" smtClean="0"/>
              <a:t> </a:t>
            </a:r>
            <a:r>
              <a:rPr lang="pt-BR" dirty="0" err="1" smtClean="0"/>
              <a:t>the</a:t>
            </a:r>
            <a:r>
              <a:rPr lang="pt-BR" dirty="0" smtClean="0"/>
              <a:t> “</a:t>
            </a:r>
            <a:r>
              <a:rPr lang="pt-BR" dirty="0" err="1" smtClean="0"/>
              <a:t>Boss</a:t>
            </a:r>
            <a:r>
              <a:rPr lang="pt-BR" dirty="0" smtClean="0"/>
              <a:t>” </a:t>
            </a:r>
            <a:r>
              <a:rPr lang="pt-BR" dirty="0" err="1" smtClean="0"/>
              <a:t>is</a:t>
            </a:r>
            <a:r>
              <a:rPr lang="pt-BR" dirty="0" smtClean="0"/>
              <a:t> </a:t>
            </a:r>
            <a:r>
              <a:rPr lang="pt-BR" dirty="0" err="1" smtClean="0"/>
              <a:t>null</a:t>
            </a:r>
            <a:r>
              <a:rPr lang="pt-BR" dirty="0" smtClean="0"/>
              <a:t>?</a:t>
            </a:r>
            <a:endParaRPr lang="en-US" dirty="0"/>
          </a:p>
        </p:txBody>
      </p:sp>
      <p:sp>
        <p:nvSpPr>
          <p:cNvPr id="9" name="Seta para cima 8"/>
          <p:cNvSpPr/>
          <p:nvPr/>
        </p:nvSpPr>
        <p:spPr>
          <a:xfrm>
            <a:off x="5545841" y="4152818"/>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0613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endParaRPr lang="en-US"/>
          </a:p>
        </p:txBody>
      </p:sp>
      <p:pic>
        <p:nvPicPr>
          <p:cNvPr id="5" name="Espaço Reservado para Conteúdo 4" descr="Recorte de Tel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8470" y="2358021"/>
            <a:ext cx="5087060" cy="3010320"/>
          </a:xfrm>
          <a:prstGeom prst="rect">
            <a:avLst/>
          </a:prstGeom>
        </p:spPr>
      </p:pic>
    </p:spTree>
    <p:extLst>
      <p:ext uri="{BB962C8B-B14F-4D97-AF65-F5344CB8AC3E}">
        <p14:creationId xmlns:p14="http://schemas.microsoft.com/office/powerpoint/2010/main" val="4128233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endParaRPr lang="en-US"/>
          </a:p>
        </p:txBody>
      </p:sp>
      <p:pic>
        <p:nvPicPr>
          <p:cNvPr id="5" name="Espaço Reservado para Conteúdo 4" descr="Recorte de Tel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8470" y="2358021"/>
            <a:ext cx="5087060" cy="3010320"/>
          </a:xfrm>
          <a:prstGeom prst="rect">
            <a:avLst/>
          </a:prstGeom>
        </p:spPr>
      </p:pic>
      <p:sp>
        <p:nvSpPr>
          <p:cNvPr id="4" name="Explosão 1 3"/>
          <p:cNvSpPr/>
          <p:nvPr/>
        </p:nvSpPr>
        <p:spPr>
          <a:xfrm>
            <a:off x="457200" y="1676400"/>
            <a:ext cx="8382000" cy="4876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200" dirty="0" err="1" smtClean="0"/>
              <a:t>Ugly</a:t>
            </a:r>
            <a:r>
              <a:rPr lang="pt-BR" sz="7200" dirty="0" smtClean="0"/>
              <a:t>!!</a:t>
            </a:r>
          </a:p>
          <a:p>
            <a:pPr algn="ctr"/>
            <a:r>
              <a:rPr lang="pt-BR" dirty="0" err="1" smtClean="0"/>
              <a:t>and</a:t>
            </a:r>
            <a:r>
              <a:rPr lang="pt-BR" dirty="0" smtClean="0"/>
              <a:t> </a:t>
            </a:r>
            <a:r>
              <a:rPr lang="pt-BR" dirty="0" err="1" smtClean="0"/>
              <a:t>violates</a:t>
            </a:r>
            <a:r>
              <a:rPr lang="pt-BR" dirty="0" smtClean="0"/>
              <a:t> </a:t>
            </a:r>
            <a:r>
              <a:rPr lang="pt-BR" dirty="0" err="1" smtClean="0"/>
              <a:t>the</a:t>
            </a:r>
            <a:r>
              <a:rPr lang="pt-BR" dirty="0" smtClean="0"/>
              <a:t> </a:t>
            </a:r>
            <a:r>
              <a:rPr lang="pt-BR" dirty="0" err="1" smtClean="0"/>
              <a:t>called</a:t>
            </a:r>
            <a:r>
              <a:rPr lang="pt-BR" dirty="0" smtClean="0"/>
              <a:t> “Law </a:t>
            </a:r>
            <a:r>
              <a:rPr lang="pt-BR" dirty="0" err="1" smtClean="0"/>
              <a:t>of</a:t>
            </a:r>
            <a:r>
              <a:rPr lang="pt-BR" dirty="0" smtClean="0"/>
              <a:t> Demeter”</a:t>
            </a:r>
            <a:endParaRPr lang="en-US" dirty="0"/>
          </a:p>
        </p:txBody>
      </p:sp>
    </p:spTree>
    <p:extLst>
      <p:ext uri="{BB962C8B-B14F-4D97-AF65-F5344CB8AC3E}">
        <p14:creationId xmlns:p14="http://schemas.microsoft.com/office/powerpoint/2010/main" val="24740408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Imagem 3"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676400"/>
            <a:ext cx="5087060" cy="1781424"/>
          </a:xfrm>
          <a:prstGeom prst="rect">
            <a:avLst/>
          </a:prstGeom>
        </p:spPr>
      </p:pic>
      <p:pic>
        <p:nvPicPr>
          <p:cNvPr id="5" name="Imagem 4"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581400"/>
            <a:ext cx="4001059" cy="2705478"/>
          </a:xfrm>
          <a:prstGeom prst="rect">
            <a:avLst/>
          </a:prstGeom>
        </p:spPr>
      </p:pic>
    </p:spTree>
    <p:extLst>
      <p:ext uri="{BB962C8B-B14F-4D97-AF65-F5344CB8AC3E}">
        <p14:creationId xmlns:p14="http://schemas.microsoft.com/office/powerpoint/2010/main" val="102628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Imagem 3"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47576"/>
            <a:ext cx="5087060" cy="1781424"/>
          </a:xfrm>
          <a:prstGeom prst="rect">
            <a:avLst/>
          </a:prstGeom>
        </p:spPr>
      </p:pic>
      <p:pic>
        <p:nvPicPr>
          <p:cNvPr id="5" name="Imagem 4"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733800"/>
            <a:ext cx="4001059" cy="2705478"/>
          </a:xfrm>
          <a:prstGeom prst="rect">
            <a:avLst/>
          </a:prstGeom>
        </p:spPr>
      </p:pic>
      <p:sp>
        <p:nvSpPr>
          <p:cNvPr id="6" name="Retângulo 5"/>
          <p:cNvSpPr/>
          <p:nvPr/>
        </p:nvSpPr>
        <p:spPr>
          <a:xfrm>
            <a:off x="5029200" y="3733800"/>
            <a:ext cx="2209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err="1" smtClean="0"/>
              <a:t>Is</a:t>
            </a:r>
            <a:r>
              <a:rPr lang="pt-BR" dirty="0" smtClean="0"/>
              <a:t> </a:t>
            </a:r>
            <a:r>
              <a:rPr lang="pt-BR" dirty="0" err="1" smtClean="0"/>
              <a:t>this</a:t>
            </a:r>
            <a:r>
              <a:rPr lang="pt-BR" dirty="0" smtClean="0"/>
              <a:t> </a:t>
            </a:r>
            <a:r>
              <a:rPr lang="pt-BR" dirty="0" err="1" smtClean="0"/>
              <a:t>better</a:t>
            </a:r>
            <a:r>
              <a:rPr lang="pt-BR" dirty="0" smtClean="0"/>
              <a:t>?</a:t>
            </a:r>
          </a:p>
          <a:p>
            <a:r>
              <a:rPr lang="pt-BR" dirty="0" err="1" smtClean="0"/>
              <a:t>Really</a:t>
            </a:r>
            <a:r>
              <a:rPr lang="pt-BR" dirty="0" smtClean="0"/>
              <a:t> </a:t>
            </a:r>
            <a:r>
              <a:rPr lang="pt-BR" dirty="0" err="1" smtClean="0"/>
              <a:t>better</a:t>
            </a:r>
            <a:r>
              <a:rPr lang="pt-BR" dirty="0" smtClean="0"/>
              <a:t>?</a:t>
            </a:r>
          </a:p>
          <a:p>
            <a:r>
              <a:rPr lang="pt-BR" dirty="0" err="1" smtClean="0"/>
              <a:t>Really</a:t>
            </a:r>
            <a:r>
              <a:rPr lang="pt-BR" dirty="0" smtClean="0"/>
              <a:t> </a:t>
            </a:r>
            <a:r>
              <a:rPr lang="pt-BR" dirty="0" err="1" smtClean="0"/>
              <a:t>really</a:t>
            </a:r>
            <a:r>
              <a:rPr lang="pt-BR" dirty="0" smtClean="0"/>
              <a:t> </a:t>
            </a:r>
            <a:r>
              <a:rPr lang="pt-BR" dirty="0" err="1" smtClean="0"/>
              <a:t>better</a:t>
            </a:r>
            <a:r>
              <a:rPr lang="pt-BR" dirty="0" smtClean="0"/>
              <a:t>?</a:t>
            </a:r>
            <a:endParaRPr lang="en-US" dirty="0"/>
          </a:p>
        </p:txBody>
      </p:sp>
    </p:spTree>
    <p:extLst>
      <p:ext uri="{BB962C8B-B14F-4D97-AF65-F5344CB8AC3E}">
        <p14:creationId xmlns:p14="http://schemas.microsoft.com/office/powerpoint/2010/main" val="1408992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en-US" dirty="0" smtClean="0"/>
              <a:t>So</a:t>
            </a:r>
            <a:r>
              <a:rPr lang="pt-BR" dirty="0" smtClean="0"/>
              <a:t>, for </a:t>
            </a:r>
            <a:r>
              <a:rPr lang="pt-BR" dirty="0" err="1" smtClean="0"/>
              <a:t>this</a:t>
            </a:r>
            <a:r>
              <a:rPr lang="pt-BR" dirty="0" smtClean="0"/>
              <a:t> particular case:</a:t>
            </a:r>
          </a:p>
          <a:p>
            <a:pPr lvl="1"/>
            <a:r>
              <a:rPr lang="pt-BR" dirty="0" smtClean="0"/>
              <a:t>The </a:t>
            </a:r>
            <a:r>
              <a:rPr lang="pt-BR" dirty="0" err="1" smtClean="0"/>
              <a:t>Null</a:t>
            </a:r>
            <a:r>
              <a:rPr lang="pt-BR" dirty="0" smtClean="0"/>
              <a:t> </a:t>
            </a:r>
            <a:r>
              <a:rPr lang="pt-BR" dirty="0" err="1" smtClean="0"/>
              <a:t>Object</a:t>
            </a:r>
            <a:r>
              <a:rPr lang="pt-BR" dirty="0" smtClean="0"/>
              <a:t> </a:t>
            </a:r>
            <a:r>
              <a:rPr lang="pt-BR" dirty="0" err="1" smtClean="0"/>
              <a:t>Pattern</a:t>
            </a:r>
            <a:endParaRPr lang="pt-BR" dirty="0" smtClean="0"/>
          </a:p>
          <a:p>
            <a:pPr lvl="2"/>
            <a:r>
              <a:rPr lang="en-US" dirty="0" smtClean="0"/>
              <a:t>Bobby Woolf</a:t>
            </a:r>
          </a:p>
          <a:p>
            <a:pPr lvl="2"/>
            <a:endParaRPr lang="en-US" dirty="0"/>
          </a:p>
        </p:txBody>
      </p:sp>
      <p:sp>
        <p:nvSpPr>
          <p:cNvPr id="4" name="CaixaDeTexto 3"/>
          <p:cNvSpPr txBox="1"/>
          <p:nvPr/>
        </p:nvSpPr>
        <p:spPr>
          <a:xfrm>
            <a:off x="533400" y="3352800"/>
            <a:ext cx="8001000" cy="923330"/>
          </a:xfrm>
          <a:prstGeom prst="rect">
            <a:avLst/>
          </a:prstGeom>
          <a:noFill/>
        </p:spPr>
        <p:txBody>
          <a:bodyPr wrap="square" rtlCol="0">
            <a:spAutoFit/>
          </a:bodyPr>
          <a:lstStyle/>
          <a:p>
            <a:r>
              <a:rPr lang="en-US" dirty="0" smtClean="0"/>
              <a:t>“Provide a surrogate for another object that shares the same interface but does nothing. The Null Object encapsulates the implementation decisions of how to “do nothing” and hides those details from its collaborators.”</a:t>
            </a:r>
            <a:endParaRPr lang="en-US" dirty="0"/>
          </a:p>
        </p:txBody>
      </p:sp>
      <p:sp>
        <p:nvSpPr>
          <p:cNvPr id="5" name="CaixaDeTexto 4"/>
          <p:cNvSpPr txBox="1"/>
          <p:nvPr/>
        </p:nvSpPr>
        <p:spPr>
          <a:xfrm>
            <a:off x="533400" y="6019800"/>
            <a:ext cx="4601901" cy="369332"/>
          </a:xfrm>
          <a:prstGeom prst="rect">
            <a:avLst/>
          </a:prstGeom>
          <a:noFill/>
        </p:spPr>
        <p:txBody>
          <a:bodyPr wrap="none" rtlCol="0">
            <a:spAutoFit/>
          </a:bodyPr>
          <a:lstStyle/>
          <a:p>
            <a:r>
              <a:rPr lang="pt-BR" dirty="0" smtClean="0"/>
              <a:t>* </a:t>
            </a:r>
            <a:r>
              <a:rPr lang="pt-BR" dirty="0" err="1" smtClean="0"/>
              <a:t>This</a:t>
            </a:r>
            <a:r>
              <a:rPr lang="pt-BR" dirty="0" smtClean="0"/>
              <a:t> </a:t>
            </a:r>
            <a:r>
              <a:rPr lang="pt-BR" dirty="0" err="1" smtClean="0"/>
              <a:t>pattern</a:t>
            </a:r>
            <a:r>
              <a:rPr lang="pt-BR" dirty="0" smtClean="0"/>
              <a:t> </a:t>
            </a:r>
            <a:r>
              <a:rPr lang="pt-BR" dirty="0" err="1" smtClean="0"/>
              <a:t>has</a:t>
            </a:r>
            <a:r>
              <a:rPr lang="pt-BR" dirty="0" smtClean="0"/>
              <a:t> </a:t>
            </a:r>
            <a:r>
              <a:rPr lang="pt-BR" dirty="0" err="1" smtClean="0"/>
              <a:t>others</a:t>
            </a:r>
            <a:r>
              <a:rPr lang="pt-BR" dirty="0" smtClean="0"/>
              <a:t> uses </a:t>
            </a:r>
            <a:r>
              <a:rPr lang="pt-BR" dirty="0" err="1" smtClean="0"/>
              <a:t>besides</a:t>
            </a:r>
            <a:r>
              <a:rPr lang="pt-BR" dirty="0" smtClean="0"/>
              <a:t> </a:t>
            </a:r>
            <a:r>
              <a:rPr lang="pt-BR" dirty="0" err="1" smtClean="0"/>
              <a:t>this</a:t>
            </a:r>
            <a:r>
              <a:rPr lang="pt-BR" dirty="0" smtClean="0"/>
              <a:t> </a:t>
            </a:r>
            <a:r>
              <a:rPr lang="pt-BR" dirty="0" err="1" smtClean="0"/>
              <a:t>one</a:t>
            </a:r>
            <a:r>
              <a:rPr lang="pt-BR" dirty="0" smtClean="0"/>
              <a:t>.</a:t>
            </a:r>
            <a:endParaRPr lang="en-US" dirty="0"/>
          </a:p>
        </p:txBody>
      </p:sp>
    </p:spTree>
    <p:extLst>
      <p:ext uri="{BB962C8B-B14F-4D97-AF65-F5344CB8AC3E}">
        <p14:creationId xmlns:p14="http://schemas.microsoft.com/office/powerpoint/2010/main" val="3498865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Imagem 3"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76400"/>
            <a:ext cx="3724795" cy="704948"/>
          </a:xfrm>
          <a:prstGeom prst="rect">
            <a:avLst/>
          </a:prstGeom>
        </p:spPr>
      </p:pic>
      <p:pic>
        <p:nvPicPr>
          <p:cNvPr id="6" name="Imagem 5"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379" y="3200400"/>
            <a:ext cx="4677428" cy="2143424"/>
          </a:xfrm>
          <a:prstGeom prst="rect">
            <a:avLst/>
          </a:prstGeom>
        </p:spPr>
      </p:pic>
      <p:sp>
        <p:nvSpPr>
          <p:cNvPr id="7" name="Seta para a esquerda 6"/>
          <p:cNvSpPr/>
          <p:nvPr/>
        </p:nvSpPr>
        <p:spPr>
          <a:xfrm>
            <a:off x="5074807" y="4405884"/>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ixaDeTexto 7"/>
          <p:cNvSpPr txBox="1"/>
          <p:nvPr/>
        </p:nvSpPr>
        <p:spPr>
          <a:xfrm>
            <a:off x="6172200" y="4471368"/>
            <a:ext cx="2389308" cy="369332"/>
          </a:xfrm>
          <a:prstGeom prst="rect">
            <a:avLst/>
          </a:prstGeom>
          <a:noFill/>
        </p:spPr>
        <p:txBody>
          <a:bodyPr wrap="none" rtlCol="0">
            <a:spAutoFit/>
          </a:bodyPr>
          <a:lstStyle/>
          <a:p>
            <a:r>
              <a:rPr lang="pt-BR" dirty="0" err="1" smtClean="0"/>
              <a:t>Boss</a:t>
            </a:r>
            <a:r>
              <a:rPr lang="pt-BR" dirty="0" smtClean="0"/>
              <a:t> </a:t>
            </a:r>
            <a:r>
              <a:rPr lang="pt-BR" dirty="0" err="1" smtClean="0"/>
              <a:t>is</a:t>
            </a:r>
            <a:r>
              <a:rPr lang="pt-BR" dirty="0" smtClean="0"/>
              <a:t> </a:t>
            </a:r>
            <a:r>
              <a:rPr lang="pt-BR" dirty="0" err="1" smtClean="0"/>
              <a:t>never</a:t>
            </a:r>
            <a:r>
              <a:rPr lang="pt-BR" dirty="0" smtClean="0"/>
              <a:t> </a:t>
            </a:r>
            <a:r>
              <a:rPr lang="pt-BR" dirty="0" err="1" smtClean="0"/>
              <a:t>null</a:t>
            </a:r>
            <a:r>
              <a:rPr lang="pt-BR" dirty="0" smtClean="0"/>
              <a:t>, </a:t>
            </a:r>
            <a:r>
              <a:rPr lang="pt-BR" dirty="0" err="1" smtClean="0"/>
              <a:t>now</a:t>
            </a:r>
            <a:r>
              <a:rPr lang="pt-BR" dirty="0" smtClean="0"/>
              <a:t>!</a:t>
            </a:r>
            <a:endParaRPr lang="en-US" dirty="0"/>
          </a:p>
        </p:txBody>
      </p:sp>
    </p:spTree>
    <p:extLst>
      <p:ext uri="{BB962C8B-B14F-4D97-AF65-F5344CB8AC3E}">
        <p14:creationId xmlns:p14="http://schemas.microsoft.com/office/powerpoint/2010/main" val="2689445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Imagem 3"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752600"/>
            <a:ext cx="4782218" cy="857370"/>
          </a:xfrm>
          <a:prstGeom prst="rect">
            <a:avLst/>
          </a:prstGeom>
        </p:spPr>
      </p:pic>
      <p:sp>
        <p:nvSpPr>
          <p:cNvPr id="5" name="Seta para a esquerda 4"/>
          <p:cNvSpPr/>
          <p:nvPr/>
        </p:nvSpPr>
        <p:spPr>
          <a:xfrm>
            <a:off x="5410200" y="1952656"/>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ixaDeTexto 5"/>
          <p:cNvSpPr txBox="1"/>
          <p:nvPr/>
        </p:nvSpPr>
        <p:spPr>
          <a:xfrm>
            <a:off x="6477000" y="1996619"/>
            <a:ext cx="1699504" cy="369332"/>
          </a:xfrm>
          <a:prstGeom prst="rect">
            <a:avLst/>
          </a:prstGeom>
          <a:noFill/>
        </p:spPr>
        <p:txBody>
          <a:bodyPr wrap="none" rtlCol="0">
            <a:spAutoFit/>
          </a:bodyPr>
          <a:lstStyle/>
          <a:p>
            <a:r>
              <a:rPr lang="pt-BR" dirty="0" err="1" smtClean="0"/>
              <a:t>Now</a:t>
            </a:r>
            <a:r>
              <a:rPr lang="pt-BR" dirty="0" smtClean="0"/>
              <a:t> </a:t>
            </a:r>
            <a:r>
              <a:rPr lang="pt-BR" dirty="0" err="1" smtClean="0"/>
              <a:t>this</a:t>
            </a:r>
            <a:r>
              <a:rPr lang="pt-BR" dirty="0" smtClean="0"/>
              <a:t> </a:t>
            </a:r>
            <a:r>
              <a:rPr lang="pt-BR" dirty="0" err="1" smtClean="0"/>
              <a:t>is</a:t>
            </a:r>
            <a:r>
              <a:rPr lang="pt-BR" dirty="0" smtClean="0"/>
              <a:t> safe.</a:t>
            </a:r>
            <a:endParaRPr lang="en-US" dirty="0"/>
          </a:p>
        </p:txBody>
      </p:sp>
      <p:pic>
        <p:nvPicPr>
          <p:cNvPr id="8" name="Imagem 7"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048000"/>
            <a:ext cx="3705742" cy="1457529"/>
          </a:xfrm>
          <a:prstGeom prst="rect">
            <a:avLst/>
          </a:prstGeom>
        </p:spPr>
      </p:pic>
      <p:sp>
        <p:nvSpPr>
          <p:cNvPr id="9" name="Seta para a esquerda 8"/>
          <p:cNvSpPr/>
          <p:nvPr/>
        </p:nvSpPr>
        <p:spPr>
          <a:xfrm>
            <a:off x="3590927" y="3657600"/>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ixaDeTexto 9"/>
          <p:cNvSpPr txBox="1"/>
          <p:nvPr/>
        </p:nvSpPr>
        <p:spPr>
          <a:xfrm>
            <a:off x="4657727" y="3701563"/>
            <a:ext cx="1674754" cy="369332"/>
          </a:xfrm>
          <a:prstGeom prst="rect">
            <a:avLst/>
          </a:prstGeom>
          <a:noFill/>
        </p:spPr>
        <p:txBody>
          <a:bodyPr wrap="none" rtlCol="0">
            <a:spAutoFit/>
          </a:bodyPr>
          <a:lstStyle/>
          <a:p>
            <a:r>
              <a:rPr lang="pt-BR" dirty="0" err="1" smtClean="0"/>
              <a:t>This</a:t>
            </a:r>
            <a:r>
              <a:rPr lang="pt-BR" dirty="0" smtClean="0"/>
              <a:t> </a:t>
            </a:r>
            <a:r>
              <a:rPr lang="pt-BR" dirty="0" err="1" smtClean="0"/>
              <a:t>is</a:t>
            </a:r>
            <a:r>
              <a:rPr lang="pt-BR" dirty="0" smtClean="0"/>
              <a:t> </a:t>
            </a:r>
            <a:r>
              <a:rPr lang="pt-BR" dirty="0" err="1" smtClean="0"/>
              <a:t>also</a:t>
            </a:r>
            <a:r>
              <a:rPr lang="pt-BR" dirty="0" smtClean="0"/>
              <a:t> safe.</a:t>
            </a:r>
            <a:endParaRPr lang="en-US" dirty="0"/>
          </a:p>
        </p:txBody>
      </p:sp>
    </p:spTree>
    <p:extLst>
      <p:ext uri="{BB962C8B-B14F-4D97-AF65-F5344CB8AC3E}">
        <p14:creationId xmlns:p14="http://schemas.microsoft.com/office/powerpoint/2010/main" val="2315684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Imagem 3"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752600"/>
            <a:ext cx="4782218" cy="857370"/>
          </a:xfrm>
          <a:prstGeom prst="rect">
            <a:avLst/>
          </a:prstGeom>
        </p:spPr>
      </p:pic>
      <p:sp>
        <p:nvSpPr>
          <p:cNvPr id="5" name="Seta para a esquerda 4"/>
          <p:cNvSpPr/>
          <p:nvPr/>
        </p:nvSpPr>
        <p:spPr>
          <a:xfrm>
            <a:off x="5410200" y="1952656"/>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ixaDeTexto 5"/>
          <p:cNvSpPr txBox="1"/>
          <p:nvPr/>
        </p:nvSpPr>
        <p:spPr>
          <a:xfrm>
            <a:off x="6477000" y="1996619"/>
            <a:ext cx="1699504" cy="369332"/>
          </a:xfrm>
          <a:prstGeom prst="rect">
            <a:avLst/>
          </a:prstGeom>
          <a:noFill/>
        </p:spPr>
        <p:txBody>
          <a:bodyPr wrap="none" rtlCol="0">
            <a:spAutoFit/>
          </a:bodyPr>
          <a:lstStyle/>
          <a:p>
            <a:r>
              <a:rPr lang="pt-BR" dirty="0" err="1" smtClean="0"/>
              <a:t>Now</a:t>
            </a:r>
            <a:r>
              <a:rPr lang="pt-BR" dirty="0" smtClean="0"/>
              <a:t> </a:t>
            </a:r>
            <a:r>
              <a:rPr lang="pt-BR" dirty="0" err="1" smtClean="0"/>
              <a:t>this</a:t>
            </a:r>
            <a:r>
              <a:rPr lang="pt-BR" dirty="0" smtClean="0"/>
              <a:t> </a:t>
            </a:r>
            <a:r>
              <a:rPr lang="pt-BR" dirty="0" err="1" smtClean="0"/>
              <a:t>is</a:t>
            </a:r>
            <a:r>
              <a:rPr lang="pt-BR" dirty="0" smtClean="0"/>
              <a:t> safe.</a:t>
            </a:r>
            <a:endParaRPr lang="en-US" dirty="0"/>
          </a:p>
        </p:txBody>
      </p:sp>
      <p:pic>
        <p:nvPicPr>
          <p:cNvPr id="8" name="Imagem 7"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048000"/>
            <a:ext cx="3705742" cy="1457529"/>
          </a:xfrm>
          <a:prstGeom prst="rect">
            <a:avLst/>
          </a:prstGeom>
        </p:spPr>
      </p:pic>
      <p:sp>
        <p:nvSpPr>
          <p:cNvPr id="9" name="Seta para a esquerda 8"/>
          <p:cNvSpPr/>
          <p:nvPr/>
        </p:nvSpPr>
        <p:spPr>
          <a:xfrm>
            <a:off x="3590927" y="3657600"/>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ixaDeTexto 9"/>
          <p:cNvSpPr txBox="1"/>
          <p:nvPr/>
        </p:nvSpPr>
        <p:spPr>
          <a:xfrm>
            <a:off x="4657727" y="3701563"/>
            <a:ext cx="1674754" cy="369332"/>
          </a:xfrm>
          <a:prstGeom prst="rect">
            <a:avLst/>
          </a:prstGeom>
          <a:noFill/>
        </p:spPr>
        <p:txBody>
          <a:bodyPr wrap="none" rtlCol="0">
            <a:spAutoFit/>
          </a:bodyPr>
          <a:lstStyle/>
          <a:p>
            <a:r>
              <a:rPr lang="pt-BR" dirty="0" err="1" smtClean="0"/>
              <a:t>This</a:t>
            </a:r>
            <a:r>
              <a:rPr lang="pt-BR" dirty="0" smtClean="0"/>
              <a:t> </a:t>
            </a:r>
            <a:r>
              <a:rPr lang="pt-BR" dirty="0" err="1" smtClean="0"/>
              <a:t>is</a:t>
            </a:r>
            <a:r>
              <a:rPr lang="pt-BR" dirty="0" smtClean="0"/>
              <a:t> </a:t>
            </a:r>
            <a:r>
              <a:rPr lang="pt-BR" dirty="0" err="1" smtClean="0"/>
              <a:t>also</a:t>
            </a:r>
            <a:r>
              <a:rPr lang="pt-BR" dirty="0" smtClean="0"/>
              <a:t> safe.</a:t>
            </a:r>
            <a:endParaRPr lang="en-US" dirty="0"/>
          </a:p>
        </p:txBody>
      </p:sp>
    </p:spTree>
    <p:extLst>
      <p:ext uri="{BB962C8B-B14F-4D97-AF65-F5344CB8AC3E}">
        <p14:creationId xmlns:p14="http://schemas.microsoft.com/office/powerpoint/2010/main" val="33700918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err="1" smtClean="0"/>
              <a:t>Is</a:t>
            </a:r>
            <a:r>
              <a:rPr lang="pt-BR" dirty="0" smtClean="0"/>
              <a:t> </a:t>
            </a:r>
            <a:r>
              <a:rPr lang="pt-BR" dirty="0" err="1" smtClean="0"/>
              <a:t>this</a:t>
            </a:r>
            <a:r>
              <a:rPr lang="pt-BR" dirty="0" smtClean="0"/>
              <a:t> </a:t>
            </a:r>
            <a:r>
              <a:rPr lang="pt-BR" dirty="0" err="1" smtClean="0"/>
              <a:t>good</a:t>
            </a:r>
            <a:r>
              <a:rPr lang="pt-BR" dirty="0" smtClean="0"/>
              <a:t>?</a:t>
            </a:r>
          </a:p>
          <a:p>
            <a:pPr lvl="1"/>
            <a:r>
              <a:rPr lang="pt-BR" dirty="0" err="1" smtClean="0"/>
              <a:t>Of</a:t>
            </a:r>
            <a:r>
              <a:rPr lang="pt-BR" dirty="0" smtClean="0"/>
              <a:t> </a:t>
            </a:r>
            <a:r>
              <a:rPr lang="pt-BR" dirty="0" err="1" smtClean="0"/>
              <a:t>course</a:t>
            </a:r>
            <a:r>
              <a:rPr lang="pt-BR" dirty="0" smtClean="0"/>
              <a:t> it </a:t>
            </a:r>
            <a:r>
              <a:rPr lang="pt-BR" dirty="0" err="1" smtClean="0"/>
              <a:t>is</a:t>
            </a:r>
            <a:r>
              <a:rPr lang="pt-BR" dirty="0" smtClean="0"/>
              <a:t>... It </a:t>
            </a:r>
            <a:r>
              <a:rPr lang="pt-BR" dirty="0" err="1" smtClean="0"/>
              <a:t>is</a:t>
            </a:r>
            <a:r>
              <a:rPr lang="pt-BR" dirty="0" smtClean="0"/>
              <a:t> “A PATTERN”.</a:t>
            </a:r>
          </a:p>
          <a:p>
            <a:pPr lvl="1"/>
            <a:r>
              <a:rPr lang="pt-BR" dirty="0" err="1" smtClean="0"/>
              <a:t>Even</a:t>
            </a:r>
            <a:r>
              <a:rPr lang="pt-BR" dirty="0" smtClean="0"/>
              <a:t> Fowler uses it:</a:t>
            </a:r>
          </a:p>
          <a:p>
            <a:pPr lvl="2"/>
            <a:r>
              <a:rPr lang="en-US" dirty="0" smtClean="0"/>
              <a:t>http://martinfowler.com/eaaCatalog/specialCase.html</a:t>
            </a:r>
            <a:endParaRPr lang="en-US" dirty="0"/>
          </a:p>
        </p:txBody>
      </p:sp>
      <p:pic>
        <p:nvPicPr>
          <p:cNvPr id="4" name="Imagem 3"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430" y="3962400"/>
            <a:ext cx="3267531" cy="2029108"/>
          </a:xfrm>
          <a:prstGeom prst="rect">
            <a:avLst/>
          </a:prstGeom>
        </p:spPr>
      </p:pic>
    </p:spTree>
    <p:extLst>
      <p:ext uri="{BB962C8B-B14F-4D97-AF65-F5344CB8AC3E}">
        <p14:creationId xmlns:p14="http://schemas.microsoft.com/office/powerpoint/2010/main" val="69642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err="1" smtClean="0"/>
              <a:t>What</a:t>
            </a:r>
            <a:r>
              <a:rPr lang="pt-BR" dirty="0" smtClean="0"/>
              <a:t> </a:t>
            </a:r>
            <a:r>
              <a:rPr lang="pt-BR" dirty="0" err="1" smtClean="0"/>
              <a:t>means</a:t>
            </a:r>
            <a:r>
              <a:rPr lang="pt-BR" dirty="0" smtClean="0"/>
              <a:t> </a:t>
            </a:r>
            <a:r>
              <a:rPr lang="pt-BR" dirty="0" err="1" smtClean="0"/>
              <a:t>Monad</a:t>
            </a:r>
            <a:endParaRPr lang="pt-BR" dirty="0" smtClean="0"/>
          </a:p>
          <a:p>
            <a:pPr lvl="1"/>
            <a:r>
              <a:rPr lang="pt-BR" dirty="0"/>
              <a:t>In </a:t>
            </a:r>
            <a:r>
              <a:rPr lang="pt-BR" dirty="0" err="1"/>
              <a:t>philosophy</a:t>
            </a:r>
            <a:endParaRPr lang="pt-BR" dirty="0" smtClean="0"/>
          </a:p>
          <a:p>
            <a:pPr lvl="1"/>
            <a:r>
              <a:rPr lang="pt-BR" dirty="0" smtClean="0"/>
              <a:t>In </a:t>
            </a:r>
            <a:r>
              <a:rPr lang="pt-BR" dirty="0" err="1" smtClean="0"/>
              <a:t>mathematics</a:t>
            </a:r>
            <a:endParaRPr lang="pt-BR" dirty="0" smtClean="0"/>
          </a:p>
          <a:p>
            <a:pPr lvl="1"/>
            <a:r>
              <a:rPr lang="pt-BR" dirty="0" smtClean="0"/>
              <a:t>In </a:t>
            </a:r>
            <a:r>
              <a:rPr lang="pt-BR" dirty="0" err="1" smtClean="0"/>
              <a:t>computer</a:t>
            </a:r>
            <a:r>
              <a:rPr lang="pt-BR" dirty="0" smtClean="0"/>
              <a:t> </a:t>
            </a:r>
            <a:r>
              <a:rPr lang="pt-BR" dirty="0" err="1" smtClean="0"/>
              <a:t>programming</a:t>
            </a:r>
            <a:endParaRPr lang="pt-BR" dirty="0" smtClean="0"/>
          </a:p>
          <a:p>
            <a:r>
              <a:rPr lang="pt-BR" dirty="0" smtClean="0"/>
              <a:t>A </a:t>
            </a:r>
            <a:r>
              <a:rPr lang="pt-BR" dirty="0" err="1" smtClean="0"/>
              <a:t>Monad</a:t>
            </a:r>
            <a:r>
              <a:rPr lang="pt-BR" dirty="0" smtClean="0"/>
              <a:t> </a:t>
            </a:r>
            <a:r>
              <a:rPr lang="pt-BR" dirty="0" err="1" smtClean="0"/>
              <a:t>Example</a:t>
            </a:r>
            <a:endParaRPr lang="pt-BR" dirty="0" smtClean="0"/>
          </a:p>
          <a:p>
            <a:r>
              <a:rPr lang="pt-BR" dirty="0" err="1" smtClean="0"/>
              <a:t>Another</a:t>
            </a:r>
            <a:r>
              <a:rPr lang="pt-BR" dirty="0" smtClean="0"/>
              <a:t> </a:t>
            </a:r>
            <a:r>
              <a:rPr lang="pt-BR" dirty="0" err="1" smtClean="0"/>
              <a:t>Monad</a:t>
            </a:r>
            <a:r>
              <a:rPr lang="pt-BR" dirty="0" smtClean="0"/>
              <a:t> </a:t>
            </a:r>
            <a:r>
              <a:rPr lang="pt-BR" dirty="0" err="1" smtClean="0"/>
              <a:t>Example</a:t>
            </a:r>
            <a:r>
              <a:rPr lang="pt-BR" dirty="0" smtClean="0"/>
              <a:t> ( </a:t>
            </a:r>
            <a:r>
              <a:rPr lang="pt-BR" dirty="0" err="1" smtClean="0"/>
              <a:t>most</a:t>
            </a:r>
            <a:r>
              <a:rPr lang="pt-BR" dirty="0" smtClean="0"/>
              <a:t> </a:t>
            </a:r>
            <a:r>
              <a:rPr lang="pt-BR" dirty="0" err="1" smtClean="0"/>
              <a:t>known</a:t>
            </a:r>
            <a:r>
              <a:rPr lang="pt-BR" dirty="0" smtClean="0"/>
              <a:t> )</a:t>
            </a:r>
          </a:p>
          <a:p>
            <a:r>
              <a:rPr lang="pt-BR" dirty="0" smtClean="0"/>
              <a:t>A </a:t>
            </a:r>
            <a:r>
              <a:rPr lang="pt-BR" dirty="0" err="1" smtClean="0"/>
              <a:t>Mathematical</a:t>
            </a:r>
            <a:r>
              <a:rPr lang="pt-BR" dirty="0" smtClean="0"/>
              <a:t> </a:t>
            </a:r>
            <a:r>
              <a:rPr lang="pt-BR" dirty="0" err="1" smtClean="0"/>
              <a:t>Representation</a:t>
            </a:r>
            <a:endParaRPr lang="pt-BR" dirty="0" smtClean="0"/>
          </a:p>
          <a:p>
            <a:r>
              <a:rPr lang="pt-BR" dirty="0" smtClean="0"/>
              <a:t>The </a:t>
            </a:r>
            <a:r>
              <a:rPr lang="pt-BR" dirty="0" err="1" smtClean="0"/>
              <a:t>Ultimate</a:t>
            </a:r>
            <a:r>
              <a:rPr lang="pt-BR" dirty="0" smtClean="0"/>
              <a:t> </a:t>
            </a:r>
            <a:r>
              <a:rPr lang="pt-BR" dirty="0" err="1" smtClean="0"/>
              <a:t>Monad</a:t>
            </a:r>
            <a:r>
              <a:rPr lang="pt-BR" dirty="0" smtClean="0"/>
              <a:t> </a:t>
            </a:r>
            <a:r>
              <a:rPr lang="pt-BR" dirty="0" err="1" smtClean="0"/>
              <a:t>Representation</a:t>
            </a:r>
            <a:endParaRPr lang="en-US" dirty="0"/>
          </a:p>
        </p:txBody>
      </p:sp>
    </p:spTree>
    <p:extLst>
      <p:ext uri="{BB962C8B-B14F-4D97-AF65-F5344CB8AC3E}">
        <p14:creationId xmlns:p14="http://schemas.microsoft.com/office/powerpoint/2010/main" val="2145593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err="1" smtClean="0"/>
              <a:t>Seriously</a:t>
            </a:r>
            <a:r>
              <a:rPr lang="pt-BR" dirty="0" smtClean="0"/>
              <a:t>...</a:t>
            </a:r>
          </a:p>
          <a:p>
            <a:pPr lvl="1"/>
            <a:r>
              <a:rPr lang="pt-BR" dirty="0" smtClean="0"/>
              <a:t>It </a:t>
            </a:r>
            <a:r>
              <a:rPr lang="pt-BR" dirty="0" err="1" smtClean="0"/>
              <a:t>is</a:t>
            </a:r>
            <a:r>
              <a:rPr lang="pt-BR" dirty="0" smtClean="0"/>
              <a:t> a </a:t>
            </a:r>
            <a:r>
              <a:rPr lang="pt-BR" dirty="0" err="1" smtClean="0"/>
              <a:t>good</a:t>
            </a:r>
            <a:r>
              <a:rPr lang="pt-BR" dirty="0" smtClean="0"/>
              <a:t> </a:t>
            </a:r>
            <a:r>
              <a:rPr lang="pt-BR" dirty="0" err="1" smtClean="0"/>
              <a:t>solution</a:t>
            </a:r>
            <a:r>
              <a:rPr lang="pt-BR" dirty="0" smtClean="0"/>
              <a:t> for a </a:t>
            </a:r>
            <a:r>
              <a:rPr lang="pt-BR" dirty="0" err="1" smtClean="0"/>
              <a:t>Object</a:t>
            </a:r>
            <a:r>
              <a:rPr lang="pt-BR" dirty="0" smtClean="0"/>
              <a:t> </a:t>
            </a:r>
            <a:r>
              <a:rPr lang="pt-BR" dirty="0" err="1" smtClean="0"/>
              <a:t>Oriented</a:t>
            </a:r>
            <a:r>
              <a:rPr lang="pt-BR" dirty="0" smtClean="0"/>
              <a:t> </a:t>
            </a:r>
            <a:r>
              <a:rPr lang="pt-BR" dirty="0" err="1" smtClean="0"/>
              <a:t>Languague</a:t>
            </a:r>
            <a:r>
              <a:rPr lang="pt-BR" dirty="0" smtClean="0"/>
              <a:t>...</a:t>
            </a:r>
          </a:p>
          <a:p>
            <a:pPr lvl="1"/>
            <a:r>
              <a:rPr lang="pt-BR" dirty="0" err="1" smtClean="0"/>
              <a:t>But</a:t>
            </a:r>
            <a:r>
              <a:rPr lang="pt-BR" dirty="0" smtClean="0"/>
              <a:t> </a:t>
            </a:r>
            <a:r>
              <a:rPr lang="pt-BR" dirty="0" err="1" smtClean="0"/>
              <a:t>there</a:t>
            </a:r>
            <a:r>
              <a:rPr lang="pt-BR" dirty="0" smtClean="0"/>
              <a:t> </a:t>
            </a:r>
            <a:r>
              <a:rPr lang="pt-BR" dirty="0" err="1" smtClean="0"/>
              <a:t>is</a:t>
            </a:r>
            <a:r>
              <a:rPr lang="pt-BR" dirty="0" smtClean="0"/>
              <a:t> </a:t>
            </a:r>
            <a:r>
              <a:rPr lang="pt-BR" dirty="0" err="1" smtClean="0"/>
              <a:t>life</a:t>
            </a:r>
            <a:r>
              <a:rPr lang="pt-BR" dirty="0" smtClean="0"/>
              <a:t> </a:t>
            </a:r>
            <a:r>
              <a:rPr lang="pt-BR" dirty="0" err="1" smtClean="0"/>
              <a:t>outside</a:t>
            </a:r>
            <a:r>
              <a:rPr lang="pt-BR" dirty="0" smtClean="0"/>
              <a:t> OO!!</a:t>
            </a:r>
            <a:endParaRPr lang="en-US" dirty="0"/>
          </a:p>
        </p:txBody>
      </p:sp>
    </p:spTree>
    <p:extLst>
      <p:ext uri="{BB962C8B-B14F-4D97-AF65-F5344CB8AC3E}">
        <p14:creationId xmlns:p14="http://schemas.microsoft.com/office/powerpoint/2010/main" val="38594539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err="1" smtClean="0"/>
              <a:t>Coming</a:t>
            </a:r>
            <a:r>
              <a:rPr lang="pt-BR" dirty="0" smtClean="0"/>
              <a:t> </a:t>
            </a:r>
            <a:r>
              <a:rPr lang="pt-BR" dirty="0" err="1" smtClean="0"/>
              <a:t>back</a:t>
            </a:r>
            <a:r>
              <a:rPr lang="pt-BR" dirty="0" smtClean="0"/>
              <a:t> </a:t>
            </a:r>
            <a:r>
              <a:rPr lang="pt-BR" dirty="0" err="1" smtClean="0"/>
              <a:t>to</a:t>
            </a:r>
            <a:r>
              <a:rPr lang="pt-BR" dirty="0" smtClean="0"/>
              <a:t> </a:t>
            </a:r>
            <a:r>
              <a:rPr lang="pt-BR" dirty="0" err="1" smtClean="0"/>
              <a:t>Monads</a:t>
            </a:r>
            <a:r>
              <a:rPr lang="pt-BR" dirty="0" smtClean="0"/>
              <a:t>...</a:t>
            </a:r>
          </a:p>
        </p:txBody>
      </p:sp>
      <p:pic>
        <p:nvPicPr>
          <p:cNvPr id="4" name="Imagem 3"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912" y="2438400"/>
            <a:ext cx="4763165" cy="1028844"/>
          </a:xfrm>
          <a:prstGeom prst="rect">
            <a:avLst/>
          </a:prstGeom>
        </p:spPr>
      </p:pic>
      <p:sp>
        <p:nvSpPr>
          <p:cNvPr id="5" name="Seta para a esquerda 4"/>
          <p:cNvSpPr/>
          <p:nvPr/>
        </p:nvSpPr>
        <p:spPr>
          <a:xfrm>
            <a:off x="5181600" y="2531044"/>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ixaDeTexto 5"/>
          <p:cNvSpPr txBox="1"/>
          <p:nvPr/>
        </p:nvSpPr>
        <p:spPr>
          <a:xfrm>
            <a:off x="6160008" y="2523987"/>
            <a:ext cx="2882584" cy="646331"/>
          </a:xfrm>
          <a:prstGeom prst="rect">
            <a:avLst/>
          </a:prstGeom>
          <a:noFill/>
        </p:spPr>
        <p:txBody>
          <a:bodyPr wrap="none" rtlCol="0">
            <a:spAutoFit/>
          </a:bodyPr>
          <a:lstStyle/>
          <a:p>
            <a:r>
              <a:rPr lang="pt-BR" dirty="0" err="1" smtClean="0"/>
              <a:t>We</a:t>
            </a:r>
            <a:r>
              <a:rPr lang="pt-BR" dirty="0" smtClean="0"/>
              <a:t> do </a:t>
            </a:r>
            <a:r>
              <a:rPr lang="pt-BR" dirty="0" err="1" smtClean="0"/>
              <a:t>not</a:t>
            </a:r>
            <a:r>
              <a:rPr lang="pt-BR" dirty="0" smtClean="0"/>
              <a:t> </a:t>
            </a:r>
            <a:r>
              <a:rPr lang="pt-BR" dirty="0" err="1" smtClean="0"/>
              <a:t>know</a:t>
            </a:r>
            <a:r>
              <a:rPr lang="pt-BR" dirty="0" smtClean="0"/>
              <a:t> </a:t>
            </a:r>
            <a:r>
              <a:rPr lang="pt-BR" dirty="0" err="1" smtClean="0"/>
              <a:t>if</a:t>
            </a:r>
            <a:r>
              <a:rPr lang="pt-BR" dirty="0" smtClean="0"/>
              <a:t> </a:t>
            </a:r>
            <a:r>
              <a:rPr lang="pt-BR" dirty="0" err="1" smtClean="0"/>
              <a:t>the</a:t>
            </a:r>
            <a:r>
              <a:rPr lang="pt-BR" dirty="0" smtClean="0"/>
              <a:t> </a:t>
            </a:r>
            <a:r>
              <a:rPr lang="pt-BR" dirty="0" err="1" smtClean="0"/>
              <a:t>value</a:t>
            </a:r>
            <a:r>
              <a:rPr lang="pt-BR" dirty="0" smtClean="0"/>
              <a:t> </a:t>
            </a:r>
          </a:p>
          <a:p>
            <a:r>
              <a:rPr lang="pt-BR" dirty="0" err="1" smtClean="0"/>
              <a:t>is</a:t>
            </a:r>
            <a:r>
              <a:rPr lang="pt-BR" dirty="0" smtClean="0"/>
              <a:t> </a:t>
            </a:r>
            <a:r>
              <a:rPr lang="pt-BR" dirty="0" err="1" smtClean="0"/>
              <a:t>null</a:t>
            </a:r>
            <a:r>
              <a:rPr lang="pt-BR" dirty="0" smtClean="0"/>
              <a:t> </a:t>
            </a:r>
            <a:r>
              <a:rPr lang="pt-BR" dirty="0" err="1" smtClean="0"/>
              <a:t>or</a:t>
            </a:r>
            <a:r>
              <a:rPr lang="pt-BR" dirty="0" smtClean="0"/>
              <a:t> </a:t>
            </a:r>
            <a:r>
              <a:rPr lang="pt-BR" dirty="0" err="1" smtClean="0"/>
              <a:t>not</a:t>
            </a:r>
            <a:r>
              <a:rPr lang="pt-BR" dirty="0" smtClean="0"/>
              <a:t>.</a:t>
            </a:r>
            <a:endParaRPr lang="en-US" dirty="0"/>
          </a:p>
        </p:txBody>
      </p:sp>
    </p:spTree>
    <p:extLst>
      <p:ext uri="{BB962C8B-B14F-4D97-AF65-F5344CB8AC3E}">
        <p14:creationId xmlns:p14="http://schemas.microsoft.com/office/powerpoint/2010/main" val="39259121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en-US" dirty="0" smtClean="0"/>
              <a:t>Although</a:t>
            </a:r>
            <a:r>
              <a:rPr lang="pt-BR" dirty="0" smtClean="0"/>
              <a:t> </a:t>
            </a:r>
            <a:r>
              <a:rPr lang="pt-BR" dirty="0" err="1" smtClean="0"/>
              <a:t>any</a:t>
            </a:r>
            <a:r>
              <a:rPr lang="pt-BR" dirty="0" smtClean="0"/>
              <a:t> </a:t>
            </a:r>
            <a:r>
              <a:rPr lang="pt-BR" dirty="0" err="1" smtClean="0"/>
              <a:t>class</a:t>
            </a:r>
            <a:r>
              <a:rPr lang="pt-BR" dirty="0" smtClean="0"/>
              <a:t> </a:t>
            </a:r>
            <a:r>
              <a:rPr lang="pt-BR" dirty="0" err="1" smtClean="0"/>
              <a:t>can</a:t>
            </a:r>
            <a:r>
              <a:rPr lang="pt-BR" dirty="0" smtClean="0"/>
              <a:t> </a:t>
            </a:r>
            <a:r>
              <a:rPr lang="pt-BR" dirty="0" err="1" smtClean="0"/>
              <a:t>be</a:t>
            </a:r>
            <a:r>
              <a:rPr lang="pt-BR" dirty="0" smtClean="0"/>
              <a:t> </a:t>
            </a:r>
            <a:r>
              <a:rPr lang="pt-BR" dirty="0" err="1" smtClean="0"/>
              <a:t>null</a:t>
            </a:r>
            <a:r>
              <a:rPr lang="pt-BR" dirty="0" smtClean="0"/>
              <a:t>, </a:t>
            </a:r>
            <a:r>
              <a:rPr lang="pt-BR" dirty="0" err="1" smtClean="0"/>
              <a:t>let</a:t>
            </a:r>
            <a:r>
              <a:rPr lang="pt-BR" dirty="0" smtClean="0"/>
              <a:t> </a:t>
            </a:r>
            <a:r>
              <a:rPr lang="pt-BR" dirty="0" err="1" smtClean="0"/>
              <a:t>us</a:t>
            </a:r>
            <a:r>
              <a:rPr lang="pt-BR" dirty="0" smtClean="0"/>
              <a:t> </a:t>
            </a:r>
            <a:r>
              <a:rPr lang="pt-BR" dirty="0" err="1" smtClean="0"/>
              <a:t>say</a:t>
            </a:r>
            <a:r>
              <a:rPr lang="pt-BR" dirty="0" smtClean="0"/>
              <a:t> </a:t>
            </a:r>
            <a:r>
              <a:rPr lang="pt-BR" dirty="0" err="1" smtClean="0"/>
              <a:t>that</a:t>
            </a:r>
            <a:r>
              <a:rPr lang="pt-BR" dirty="0" smtClean="0"/>
              <a:t> </a:t>
            </a:r>
            <a:r>
              <a:rPr lang="pt-BR" dirty="0" err="1" smtClean="0"/>
              <a:t>method</a:t>
            </a:r>
            <a:r>
              <a:rPr lang="pt-BR" dirty="0" smtClean="0"/>
              <a:t> </a:t>
            </a:r>
            <a:r>
              <a:rPr lang="pt-BR" dirty="0" err="1" smtClean="0"/>
              <a:t>was</a:t>
            </a:r>
            <a:r>
              <a:rPr lang="pt-BR" dirty="0" smtClean="0"/>
              <a:t> </a:t>
            </a:r>
            <a:r>
              <a:rPr lang="pt-BR" dirty="0" err="1" smtClean="0"/>
              <a:t>declared</a:t>
            </a:r>
            <a:r>
              <a:rPr lang="pt-BR" dirty="0" smtClean="0"/>
              <a:t> </a:t>
            </a:r>
            <a:r>
              <a:rPr lang="pt-BR" dirty="0" err="1" smtClean="0"/>
              <a:t>like</a:t>
            </a:r>
            <a:r>
              <a:rPr lang="pt-BR" dirty="0" smtClean="0"/>
              <a:t> </a:t>
            </a:r>
            <a:r>
              <a:rPr lang="pt-BR" dirty="0" err="1" smtClean="0"/>
              <a:t>this</a:t>
            </a:r>
            <a:r>
              <a:rPr lang="pt-BR" dirty="0" smtClean="0"/>
              <a:t>:</a:t>
            </a:r>
            <a:endParaRPr lang="en-US" dirty="0" smtClean="0"/>
          </a:p>
          <a:p>
            <a:endParaRPr lang="en-US" dirty="0"/>
          </a:p>
        </p:txBody>
      </p:sp>
      <p:pic>
        <p:nvPicPr>
          <p:cNvPr id="4" name="Imagem 3"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655" y="2971800"/>
            <a:ext cx="7287643" cy="695422"/>
          </a:xfrm>
          <a:prstGeom prst="rect">
            <a:avLst/>
          </a:prstGeom>
        </p:spPr>
      </p:pic>
    </p:spTree>
    <p:extLst>
      <p:ext uri="{BB962C8B-B14F-4D97-AF65-F5344CB8AC3E}">
        <p14:creationId xmlns:p14="http://schemas.microsoft.com/office/powerpoint/2010/main" val="4689599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err="1" smtClean="0"/>
              <a:t>We</a:t>
            </a:r>
            <a:r>
              <a:rPr lang="pt-BR" dirty="0" smtClean="0"/>
              <a:t> </a:t>
            </a:r>
            <a:r>
              <a:rPr lang="pt-BR" dirty="0" err="1" smtClean="0"/>
              <a:t>have</a:t>
            </a:r>
            <a:r>
              <a:rPr lang="pt-BR" dirty="0" smtClean="0"/>
              <a:t> a </a:t>
            </a:r>
            <a:r>
              <a:rPr lang="pt-BR" dirty="0" err="1" smtClean="0"/>
              <a:t>problem</a:t>
            </a:r>
            <a:r>
              <a:rPr lang="pt-BR" dirty="0" smtClean="0"/>
              <a:t> </a:t>
            </a:r>
            <a:r>
              <a:rPr lang="pt-BR" dirty="0" err="1" smtClean="0"/>
              <a:t>now</a:t>
            </a:r>
            <a:r>
              <a:rPr lang="pt-BR" dirty="0" smtClean="0"/>
              <a:t>:</a:t>
            </a:r>
          </a:p>
          <a:p>
            <a:pPr lvl="1"/>
            <a:r>
              <a:rPr lang="pt-BR" dirty="0" err="1" smtClean="0"/>
              <a:t>Any</a:t>
            </a:r>
            <a:r>
              <a:rPr lang="pt-BR" dirty="0" smtClean="0"/>
              <a:t> </a:t>
            </a:r>
            <a:r>
              <a:rPr lang="pt-BR" dirty="0" err="1" smtClean="0"/>
              <a:t>code</a:t>
            </a:r>
            <a:r>
              <a:rPr lang="pt-BR" dirty="0" smtClean="0"/>
              <a:t> </a:t>
            </a:r>
            <a:r>
              <a:rPr lang="pt-BR" dirty="0" err="1" smtClean="0"/>
              <a:t>that</a:t>
            </a:r>
            <a:r>
              <a:rPr lang="pt-BR" dirty="0" smtClean="0"/>
              <a:t> </a:t>
            </a:r>
            <a:r>
              <a:rPr lang="pt-BR" dirty="0" err="1" smtClean="0"/>
              <a:t>works</a:t>
            </a:r>
            <a:r>
              <a:rPr lang="pt-BR" dirty="0" smtClean="0"/>
              <a:t> </a:t>
            </a:r>
            <a:r>
              <a:rPr lang="pt-BR" dirty="0" err="1" smtClean="0"/>
              <a:t>with</a:t>
            </a:r>
            <a:r>
              <a:rPr lang="pt-BR" dirty="0" smtClean="0"/>
              <a:t> “People” </a:t>
            </a:r>
            <a:r>
              <a:rPr lang="pt-BR" dirty="0" err="1" smtClean="0"/>
              <a:t>class</a:t>
            </a:r>
            <a:r>
              <a:rPr lang="pt-BR" dirty="0" smtClean="0"/>
              <a:t> does </a:t>
            </a:r>
            <a:r>
              <a:rPr lang="pt-BR" dirty="0" err="1" smtClean="0"/>
              <a:t>not</a:t>
            </a:r>
            <a:r>
              <a:rPr lang="pt-BR" dirty="0" smtClean="0"/>
              <a:t> </a:t>
            </a:r>
            <a:r>
              <a:rPr lang="pt-BR" dirty="0" err="1" smtClean="0"/>
              <a:t>work</a:t>
            </a:r>
            <a:r>
              <a:rPr lang="pt-BR" dirty="0" smtClean="0"/>
              <a:t> </a:t>
            </a:r>
            <a:r>
              <a:rPr lang="pt-BR" dirty="0" err="1" smtClean="0"/>
              <a:t>with</a:t>
            </a:r>
            <a:r>
              <a:rPr lang="pt-BR" dirty="0" smtClean="0"/>
              <a:t> </a:t>
            </a:r>
            <a:r>
              <a:rPr lang="pt-BR" dirty="0" err="1" smtClean="0"/>
              <a:t>Nullable</a:t>
            </a:r>
            <a:r>
              <a:rPr lang="pt-BR" dirty="0" smtClean="0"/>
              <a:t>&lt;People&gt;.</a:t>
            </a:r>
          </a:p>
          <a:p>
            <a:endParaRPr lang="en-US" dirty="0"/>
          </a:p>
        </p:txBody>
      </p:sp>
      <p:pic>
        <p:nvPicPr>
          <p:cNvPr id="5" name="Imagem 4"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79" y="3657600"/>
            <a:ext cx="6287378" cy="1095528"/>
          </a:xfrm>
          <a:prstGeom prst="rect">
            <a:avLst/>
          </a:prstGeom>
        </p:spPr>
      </p:pic>
    </p:spTree>
    <p:extLst>
      <p:ext uri="{BB962C8B-B14F-4D97-AF65-F5344CB8AC3E}">
        <p14:creationId xmlns:p14="http://schemas.microsoft.com/office/powerpoint/2010/main" val="466680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err="1" smtClean="0"/>
              <a:t>We</a:t>
            </a:r>
            <a:r>
              <a:rPr lang="pt-BR" dirty="0" smtClean="0"/>
              <a:t> </a:t>
            </a:r>
            <a:r>
              <a:rPr lang="pt-BR" dirty="0" err="1" smtClean="0"/>
              <a:t>need</a:t>
            </a:r>
            <a:r>
              <a:rPr lang="pt-BR" dirty="0" smtClean="0"/>
              <a:t> </a:t>
            </a:r>
            <a:r>
              <a:rPr lang="pt-BR" dirty="0" err="1" smtClean="0"/>
              <a:t>two</a:t>
            </a:r>
            <a:r>
              <a:rPr lang="pt-BR" dirty="0" smtClean="0"/>
              <a:t> </a:t>
            </a:r>
            <a:r>
              <a:rPr lang="pt-BR" dirty="0" err="1" smtClean="0"/>
              <a:t>transformations</a:t>
            </a:r>
            <a:r>
              <a:rPr lang="pt-BR" dirty="0" smtClean="0"/>
              <a:t>:</a:t>
            </a:r>
            <a:endParaRPr lang="en-US" dirty="0"/>
          </a:p>
        </p:txBody>
      </p:sp>
      <p:sp>
        <p:nvSpPr>
          <p:cNvPr id="4" name="Retângulo 3"/>
          <p:cNvSpPr/>
          <p:nvPr/>
        </p:nvSpPr>
        <p:spPr>
          <a:xfrm>
            <a:off x="1676400" y="2362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People</a:t>
            </a:r>
            <a:endParaRPr lang="en-US" dirty="0"/>
          </a:p>
        </p:txBody>
      </p:sp>
      <p:sp>
        <p:nvSpPr>
          <p:cNvPr id="5" name="Retângulo 4"/>
          <p:cNvSpPr/>
          <p:nvPr/>
        </p:nvSpPr>
        <p:spPr>
          <a:xfrm>
            <a:off x="4876800" y="2362200"/>
            <a:ext cx="2057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smtClean="0"/>
              <a:t>Nullable</a:t>
            </a:r>
            <a:r>
              <a:rPr lang="pt-BR" dirty="0" smtClean="0"/>
              <a:t>&lt;People&gt;</a:t>
            </a:r>
            <a:endParaRPr lang="en-US" dirty="0"/>
          </a:p>
        </p:txBody>
      </p:sp>
      <p:cxnSp>
        <p:nvCxnSpPr>
          <p:cNvPr id="7" name="Conector de seta reta 6"/>
          <p:cNvCxnSpPr/>
          <p:nvPr/>
        </p:nvCxnSpPr>
        <p:spPr>
          <a:xfrm>
            <a:off x="2819400" y="2514600"/>
            <a:ext cx="1905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ângulo 13"/>
          <p:cNvSpPr/>
          <p:nvPr/>
        </p:nvSpPr>
        <p:spPr>
          <a:xfrm>
            <a:off x="1676400" y="4267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People</a:t>
            </a:r>
            <a:endParaRPr lang="en-US" dirty="0"/>
          </a:p>
        </p:txBody>
      </p:sp>
      <p:sp>
        <p:nvSpPr>
          <p:cNvPr id="15" name="Retângulo 14"/>
          <p:cNvSpPr/>
          <p:nvPr/>
        </p:nvSpPr>
        <p:spPr>
          <a:xfrm>
            <a:off x="4876800" y="4267200"/>
            <a:ext cx="2057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smtClean="0"/>
              <a:t>Nullable</a:t>
            </a:r>
            <a:r>
              <a:rPr lang="pt-BR" dirty="0" smtClean="0"/>
              <a:t>&lt;People&gt;</a:t>
            </a:r>
            <a:endParaRPr lang="en-US" dirty="0"/>
          </a:p>
        </p:txBody>
      </p:sp>
      <p:cxnSp>
        <p:nvCxnSpPr>
          <p:cNvPr id="16" name="Conector de seta reta 15"/>
          <p:cNvCxnSpPr/>
          <p:nvPr/>
        </p:nvCxnSpPr>
        <p:spPr>
          <a:xfrm flipH="1">
            <a:off x="2819400" y="4572000"/>
            <a:ext cx="1905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 name="Imagem 19"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895600"/>
            <a:ext cx="7678222" cy="1343213"/>
          </a:xfrm>
          <a:prstGeom prst="rect">
            <a:avLst/>
          </a:prstGeom>
        </p:spPr>
      </p:pic>
      <p:pic>
        <p:nvPicPr>
          <p:cNvPr id="21" name="Imagem 20"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4800600"/>
            <a:ext cx="7678222" cy="1314634"/>
          </a:xfrm>
          <a:prstGeom prst="rect">
            <a:avLst/>
          </a:prstGeom>
        </p:spPr>
      </p:pic>
    </p:spTree>
    <p:extLst>
      <p:ext uri="{BB962C8B-B14F-4D97-AF65-F5344CB8AC3E}">
        <p14:creationId xmlns:p14="http://schemas.microsoft.com/office/powerpoint/2010/main" val="1541632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err="1" smtClean="0"/>
              <a:t>Let</a:t>
            </a:r>
            <a:r>
              <a:rPr lang="pt-BR" dirty="0" smtClean="0"/>
              <a:t> </a:t>
            </a:r>
            <a:r>
              <a:rPr lang="pt-BR" dirty="0" err="1" smtClean="0"/>
              <a:t>us</a:t>
            </a:r>
            <a:r>
              <a:rPr lang="pt-BR" dirty="0" smtClean="0"/>
              <a:t> </a:t>
            </a:r>
            <a:r>
              <a:rPr lang="pt-BR" dirty="0" err="1" smtClean="0"/>
              <a:t>analyse</a:t>
            </a:r>
            <a:r>
              <a:rPr lang="pt-BR" dirty="0" smtClean="0"/>
              <a:t> </a:t>
            </a:r>
            <a:r>
              <a:rPr lang="pt-BR" dirty="0" err="1" smtClean="0"/>
              <a:t>the</a:t>
            </a:r>
            <a:r>
              <a:rPr lang="pt-BR" dirty="0" smtClean="0"/>
              <a:t> </a:t>
            </a:r>
            <a:r>
              <a:rPr lang="pt-BR" dirty="0" err="1" smtClean="0"/>
              <a:t>following</a:t>
            </a:r>
            <a:r>
              <a:rPr lang="pt-BR" dirty="0" smtClean="0"/>
              <a:t> </a:t>
            </a:r>
            <a:r>
              <a:rPr lang="pt-BR" dirty="0" err="1" smtClean="0"/>
              <a:t>extension</a:t>
            </a:r>
            <a:r>
              <a:rPr lang="pt-BR" dirty="0" smtClean="0"/>
              <a:t> </a:t>
            </a:r>
            <a:r>
              <a:rPr lang="pt-BR" dirty="0" err="1" smtClean="0"/>
              <a:t>method</a:t>
            </a:r>
            <a:r>
              <a:rPr lang="pt-BR" dirty="0" smtClean="0"/>
              <a:t>:</a:t>
            </a:r>
            <a:endParaRPr lang="en-US" dirty="0"/>
          </a:p>
        </p:txBody>
      </p:sp>
      <p:pic>
        <p:nvPicPr>
          <p:cNvPr id="6" name="Imagem 5"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819400"/>
            <a:ext cx="7497222" cy="3343742"/>
          </a:xfrm>
          <a:prstGeom prst="rect">
            <a:avLst/>
          </a:prstGeom>
        </p:spPr>
      </p:pic>
    </p:spTree>
    <p:extLst>
      <p:ext uri="{BB962C8B-B14F-4D97-AF65-F5344CB8AC3E}">
        <p14:creationId xmlns:p14="http://schemas.microsoft.com/office/powerpoint/2010/main" val="3794907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normAutofit lnSpcReduction="10000"/>
          </a:bodyPr>
          <a:lstStyle/>
          <a:p>
            <a:r>
              <a:rPr lang="pt-BR" dirty="0" err="1" smtClean="0"/>
              <a:t>This</a:t>
            </a:r>
            <a:r>
              <a:rPr lang="pt-BR" dirty="0" smtClean="0"/>
              <a:t> </a:t>
            </a:r>
            <a:r>
              <a:rPr lang="pt-BR" dirty="0" err="1" smtClean="0"/>
              <a:t>allows</a:t>
            </a:r>
            <a:r>
              <a:rPr lang="pt-BR" dirty="0" smtClean="0"/>
              <a:t> me </a:t>
            </a:r>
            <a:r>
              <a:rPr lang="pt-BR" dirty="0" err="1" smtClean="0"/>
              <a:t>to</a:t>
            </a:r>
            <a:r>
              <a:rPr lang="pt-BR" dirty="0" smtClean="0"/>
              <a:t> do </a:t>
            </a:r>
            <a:r>
              <a:rPr lang="pt-BR" dirty="0" err="1" smtClean="0"/>
              <a:t>the</a:t>
            </a:r>
            <a:r>
              <a:rPr lang="pt-BR" dirty="0" smtClean="0"/>
              <a:t> </a:t>
            </a:r>
            <a:r>
              <a:rPr lang="pt-BR" dirty="0" err="1" smtClean="0"/>
              <a:t>following</a:t>
            </a:r>
            <a:r>
              <a:rPr lang="pt-BR" dirty="0" smtClean="0"/>
              <a:t> </a:t>
            </a:r>
            <a:r>
              <a:rPr lang="pt-BR" dirty="0" err="1" smtClean="0"/>
              <a:t>code</a:t>
            </a:r>
            <a:r>
              <a:rPr lang="pt-BR" dirty="0" smtClean="0"/>
              <a:t>:</a:t>
            </a:r>
          </a:p>
          <a:p>
            <a:endParaRPr lang="pt-BR" dirty="0"/>
          </a:p>
          <a:p>
            <a:endParaRPr lang="pt-BR" dirty="0" smtClean="0"/>
          </a:p>
          <a:p>
            <a:endParaRPr lang="pt-BR" dirty="0"/>
          </a:p>
          <a:p>
            <a:endParaRPr lang="pt-BR" dirty="0"/>
          </a:p>
          <a:p>
            <a:r>
              <a:rPr lang="pt-BR" dirty="0" smtClean="0"/>
              <a:t>I still do </a:t>
            </a:r>
            <a:r>
              <a:rPr lang="pt-BR" dirty="0" err="1" smtClean="0"/>
              <a:t>not</a:t>
            </a:r>
            <a:r>
              <a:rPr lang="pt-BR" dirty="0" smtClean="0"/>
              <a:t> </a:t>
            </a:r>
            <a:r>
              <a:rPr lang="pt-BR" dirty="0" err="1" smtClean="0"/>
              <a:t>know</a:t>
            </a:r>
            <a:r>
              <a:rPr lang="pt-BR" dirty="0" smtClean="0"/>
              <a:t> </a:t>
            </a:r>
            <a:r>
              <a:rPr lang="pt-BR" dirty="0" err="1" smtClean="0"/>
              <a:t>if</a:t>
            </a:r>
            <a:r>
              <a:rPr lang="pt-BR" dirty="0" smtClean="0"/>
              <a:t> manager </a:t>
            </a:r>
            <a:r>
              <a:rPr lang="pt-BR" dirty="0" err="1" smtClean="0"/>
              <a:t>is</a:t>
            </a:r>
            <a:r>
              <a:rPr lang="pt-BR" dirty="0" smtClean="0"/>
              <a:t> </a:t>
            </a:r>
            <a:r>
              <a:rPr lang="pt-BR" dirty="0" err="1" smtClean="0"/>
              <a:t>null</a:t>
            </a:r>
            <a:r>
              <a:rPr lang="pt-BR" dirty="0" smtClean="0"/>
              <a:t> </a:t>
            </a:r>
            <a:r>
              <a:rPr lang="pt-BR" dirty="0" err="1" smtClean="0"/>
              <a:t>or</a:t>
            </a:r>
            <a:r>
              <a:rPr lang="pt-BR" dirty="0" smtClean="0"/>
              <a:t> </a:t>
            </a:r>
            <a:r>
              <a:rPr lang="pt-BR" dirty="0" err="1" smtClean="0"/>
              <a:t>not</a:t>
            </a:r>
            <a:r>
              <a:rPr lang="pt-BR" dirty="0" smtClean="0"/>
              <a:t>...</a:t>
            </a:r>
          </a:p>
          <a:p>
            <a:pPr lvl="1"/>
            <a:r>
              <a:rPr lang="pt-BR" dirty="0" err="1" smtClean="0"/>
              <a:t>But</a:t>
            </a:r>
            <a:r>
              <a:rPr lang="pt-BR" dirty="0" smtClean="0"/>
              <a:t> i do </a:t>
            </a:r>
            <a:r>
              <a:rPr lang="pt-BR" dirty="0" err="1" smtClean="0"/>
              <a:t>not</a:t>
            </a:r>
            <a:r>
              <a:rPr lang="pt-BR" dirty="0" smtClean="0"/>
              <a:t> </a:t>
            </a:r>
            <a:r>
              <a:rPr lang="pt-BR" dirty="0" err="1" smtClean="0"/>
              <a:t>throw</a:t>
            </a:r>
            <a:r>
              <a:rPr lang="pt-BR" dirty="0" smtClean="0"/>
              <a:t> </a:t>
            </a:r>
            <a:r>
              <a:rPr lang="pt-BR" dirty="0" err="1" smtClean="0"/>
              <a:t>any</a:t>
            </a:r>
            <a:r>
              <a:rPr lang="pt-BR" dirty="0" smtClean="0"/>
              <a:t> </a:t>
            </a:r>
            <a:r>
              <a:rPr lang="pt-BR" dirty="0" err="1" smtClean="0"/>
              <a:t>exception</a:t>
            </a:r>
            <a:endParaRPr lang="pt-BR" dirty="0" smtClean="0"/>
          </a:p>
          <a:p>
            <a:pPr lvl="1"/>
            <a:r>
              <a:rPr lang="pt-BR" dirty="0" smtClean="0"/>
              <a:t>And...</a:t>
            </a:r>
            <a:endParaRPr lang="en-US" dirty="0"/>
          </a:p>
        </p:txBody>
      </p:sp>
      <p:pic>
        <p:nvPicPr>
          <p:cNvPr id="6" name="Imagem 5"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470" y="2362200"/>
            <a:ext cx="5087060" cy="1781424"/>
          </a:xfrm>
          <a:prstGeom prst="rect">
            <a:avLst/>
          </a:prstGeom>
        </p:spPr>
      </p:pic>
    </p:spTree>
    <p:extLst>
      <p:ext uri="{BB962C8B-B14F-4D97-AF65-F5344CB8AC3E}">
        <p14:creationId xmlns:p14="http://schemas.microsoft.com/office/powerpoint/2010/main" val="1315887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err="1" smtClean="0"/>
              <a:t>Before</a:t>
            </a:r>
            <a:r>
              <a:rPr lang="pt-BR" dirty="0" smtClean="0"/>
              <a:t> “and...”</a:t>
            </a:r>
          </a:p>
          <a:p>
            <a:pPr lvl="1"/>
            <a:r>
              <a:rPr lang="pt-BR" dirty="0" err="1" smtClean="0"/>
              <a:t>Where</a:t>
            </a:r>
            <a:r>
              <a:rPr lang="pt-BR" dirty="0" smtClean="0"/>
              <a:t> </a:t>
            </a:r>
            <a:r>
              <a:rPr lang="pt-BR" dirty="0" err="1" smtClean="0"/>
              <a:t>is</a:t>
            </a:r>
            <a:r>
              <a:rPr lang="pt-BR" dirty="0" smtClean="0"/>
              <a:t> </a:t>
            </a:r>
            <a:r>
              <a:rPr lang="pt-BR" dirty="0" err="1" smtClean="0"/>
              <a:t>the</a:t>
            </a:r>
            <a:r>
              <a:rPr lang="pt-BR" dirty="0" smtClean="0"/>
              <a:t> </a:t>
            </a:r>
            <a:r>
              <a:rPr lang="pt-BR" dirty="0" err="1" smtClean="0"/>
              <a:t>monad</a:t>
            </a:r>
            <a:r>
              <a:rPr lang="pt-BR" dirty="0" smtClean="0"/>
              <a:t>??</a:t>
            </a:r>
          </a:p>
          <a:p>
            <a:endParaRPr lang="en-US" dirty="0"/>
          </a:p>
        </p:txBody>
      </p:sp>
      <p:pic>
        <p:nvPicPr>
          <p:cNvPr id="5" name="Imagem 4"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940" y="2714376"/>
            <a:ext cx="5087060" cy="1781424"/>
          </a:xfrm>
          <a:prstGeom prst="rect">
            <a:avLst/>
          </a:prstGeom>
        </p:spPr>
      </p:pic>
    </p:spTree>
    <p:extLst>
      <p:ext uri="{BB962C8B-B14F-4D97-AF65-F5344CB8AC3E}">
        <p14:creationId xmlns:p14="http://schemas.microsoft.com/office/powerpoint/2010/main" val="31765661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940" y="2714376"/>
            <a:ext cx="5087060" cy="1781424"/>
          </a:xfrm>
          <a:prstGeom prst="rect">
            <a:avLst/>
          </a:prstGeom>
        </p:spPr>
      </p:pic>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err="1" smtClean="0"/>
              <a:t>Before</a:t>
            </a:r>
            <a:r>
              <a:rPr lang="pt-BR" dirty="0" smtClean="0"/>
              <a:t> “and...”</a:t>
            </a:r>
          </a:p>
          <a:p>
            <a:pPr lvl="1"/>
            <a:r>
              <a:rPr lang="pt-BR" dirty="0" err="1" smtClean="0"/>
              <a:t>Where</a:t>
            </a:r>
            <a:r>
              <a:rPr lang="pt-BR" dirty="0" smtClean="0"/>
              <a:t> </a:t>
            </a:r>
            <a:r>
              <a:rPr lang="pt-BR" dirty="0" err="1" smtClean="0"/>
              <a:t>is</a:t>
            </a:r>
            <a:r>
              <a:rPr lang="pt-BR" dirty="0" smtClean="0"/>
              <a:t> </a:t>
            </a:r>
            <a:r>
              <a:rPr lang="pt-BR" dirty="0" err="1" smtClean="0"/>
              <a:t>the</a:t>
            </a:r>
            <a:r>
              <a:rPr lang="pt-BR" dirty="0" smtClean="0"/>
              <a:t> </a:t>
            </a:r>
            <a:r>
              <a:rPr lang="pt-BR" dirty="0" err="1" smtClean="0"/>
              <a:t>monad</a:t>
            </a:r>
            <a:r>
              <a:rPr lang="pt-BR" dirty="0" smtClean="0"/>
              <a:t>??</a:t>
            </a:r>
          </a:p>
          <a:p>
            <a:endParaRPr lang="en-US" dirty="0"/>
          </a:p>
        </p:txBody>
      </p:sp>
      <p:sp>
        <p:nvSpPr>
          <p:cNvPr id="5" name="Seta para a esquerda 4"/>
          <p:cNvSpPr/>
          <p:nvPr/>
        </p:nvSpPr>
        <p:spPr>
          <a:xfrm>
            <a:off x="3549396" y="2924086"/>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tângulo 5"/>
          <p:cNvSpPr/>
          <p:nvPr/>
        </p:nvSpPr>
        <p:spPr>
          <a:xfrm>
            <a:off x="4724400" y="2709202"/>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smtClean="0"/>
              <a:t>Entering</a:t>
            </a:r>
            <a:r>
              <a:rPr lang="pt-BR" dirty="0" smtClean="0"/>
              <a:t> in </a:t>
            </a:r>
            <a:r>
              <a:rPr lang="pt-BR" dirty="0" err="1" smtClean="0"/>
              <a:t>the</a:t>
            </a:r>
            <a:r>
              <a:rPr lang="pt-BR" dirty="0" smtClean="0"/>
              <a:t> </a:t>
            </a:r>
            <a:r>
              <a:rPr lang="pt-BR" dirty="0" err="1" smtClean="0"/>
              <a:t>monad</a:t>
            </a:r>
            <a:endParaRPr lang="en-US" dirty="0"/>
          </a:p>
        </p:txBody>
      </p:sp>
    </p:spTree>
    <p:extLst>
      <p:ext uri="{BB962C8B-B14F-4D97-AF65-F5344CB8AC3E}">
        <p14:creationId xmlns:p14="http://schemas.microsoft.com/office/powerpoint/2010/main" val="40510930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940" y="2714376"/>
            <a:ext cx="5087060" cy="1781424"/>
          </a:xfrm>
          <a:prstGeom prst="rect">
            <a:avLst/>
          </a:prstGeom>
        </p:spPr>
      </p:pic>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err="1" smtClean="0"/>
              <a:t>Before</a:t>
            </a:r>
            <a:r>
              <a:rPr lang="pt-BR" dirty="0" smtClean="0"/>
              <a:t> “and...”</a:t>
            </a:r>
          </a:p>
          <a:p>
            <a:pPr lvl="1"/>
            <a:r>
              <a:rPr lang="pt-BR" dirty="0" err="1" smtClean="0"/>
              <a:t>Where</a:t>
            </a:r>
            <a:r>
              <a:rPr lang="pt-BR" dirty="0" smtClean="0"/>
              <a:t> </a:t>
            </a:r>
            <a:r>
              <a:rPr lang="pt-BR" dirty="0" err="1" smtClean="0"/>
              <a:t>is</a:t>
            </a:r>
            <a:r>
              <a:rPr lang="pt-BR" dirty="0" smtClean="0"/>
              <a:t> </a:t>
            </a:r>
            <a:r>
              <a:rPr lang="pt-BR" dirty="0" err="1" smtClean="0"/>
              <a:t>the</a:t>
            </a:r>
            <a:r>
              <a:rPr lang="pt-BR" dirty="0" smtClean="0"/>
              <a:t> </a:t>
            </a:r>
            <a:r>
              <a:rPr lang="pt-BR" dirty="0" err="1" smtClean="0"/>
              <a:t>monad</a:t>
            </a:r>
            <a:r>
              <a:rPr lang="pt-BR" dirty="0" smtClean="0"/>
              <a:t>??</a:t>
            </a:r>
          </a:p>
          <a:p>
            <a:endParaRPr lang="en-US" dirty="0"/>
          </a:p>
        </p:txBody>
      </p:sp>
      <p:sp>
        <p:nvSpPr>
          <p:cNvPr id="5" name="Seta para a esquerda 4"/>
          <p:cNvSpPr/>
          <p:nvPr/>
        </p:nvSpPr>
        <p:spPr>
          <a:xfrm>
            <a:off x="5334000" y="3291740"/>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tângulo 5"/>
          <p:cNvSpPr/>
          <p:nvPr/>
        </p:nvSpPr>
        <p:spPr>
          <a:xfrm>
            <a:off x="6509004" y="3076856"/>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smtClean="0"/>
              <a:t>Working</a:t>
            </a:r>
            <a:r>
              <a:rPr lang="pt-BR" dirty="0" smtClean="0"/>
              <a:t> in </a:t>
            </a:r>
            <a:r>
              <a:rPr lang="pt-BR" dirty="0" err="1" smtClean="0"/>
              <a:t>the</a:t>
            </a:r>
            <a:r>
              <a:rPr lang="pt-BR" dirty="0" smtClean="0"/>
              <a:t> </a:t>
            </a:r>
            <a:r>
              <a:rPr lang="pt-BR" dirty="0" err="1" smtClean="0"/>
              <a:t>monad</a:t>
            </a:r>
            <a:r>
              <a:rPr lang="pt-BR" dirty="0" smtClean="0"/>
              <a:t>.</a:t>
            </a:r>
            <a:endParaRPr lang="en-US" dirty="0"/>
          </a:p>
        </p:txBody>
      </p:sp>
    </p:spTree>
    <p:extLst>
      <p:ext uri="{BB962C8B-B14F-4D97-AF65-F5344CB8AC3E}">
        <p14:creationId xmlns:p14="http://schemas.microsoft.com/office/powerpoint/2010/main" val="2193347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endParaRPr lang="en-US"/>
          </a:p>
        </p:txBody>
      </p:sp>
      <p:sp>
        <p:nvSpPr>
          <p:cNvPr id="2" name="Espaço Reservado para Conteúdo 1"/>
          <p:cNvSpPr>
            <a:spLocks noGrp="1"/>
          </p:cNvSpPr>
          <p:nvPr>
            <p:ph idx="1"/>
          </p:nvPr>
        </p:nvSpPr>
        <p:spPr/>
        <p:txBody>
          <a:bodyPr/>
          <a:lstStyle/>
          <a:p>
            <a:r>
              <a:rPr lang="en-US" dirty="0"/>
              <a:t>Greek:</a:t>
            </a:r>
          </a:p>
          <a:p>
            <a:pPr lvl="1"/>
            <a:r>
              <a:rPr lang="el-GR" dirty="0"/>
              <a:t>μονάς </a:t>
            </a:r>
            <a:r>
              <a:rPr lang="en-US" i="1" dirty="0"/>
              <a:t>monas</a:t>
            </a:r>
            <a:r>
              <a:rPr lang="en-US" dirty="0"/>
              <a:t>, "unit"</a:t>
            </a:r>
          </a:p>
          <a:p>
            <a:pPr lvl="1"/>
            <a:r>
              <a:rPr lang="el-GR" dirty="0"/>
              <a:t>μόνος </a:t>
            </a:r>
            <a:r>
              <a:rPr lang="en-US" i="1" dirty="0" err="1"/>
              <a:t>monos</a:t>
            </a:r>
            <a:r>
              <a:rPr lang="en-US" dirty="0"/>
              <a:t>, "alone“</a:t>
            </a:r>
          </a:p>
          <a:p>
            <a:endParaRPr lang="en-US" dirty="0"/>
          </a:p>
        </p:txBody>
      </p:sp>
    </p:spTree>
    <p:extLst>
      <p:ext uri="{BB962C8B-B14F-4D97-AF65-F5344CB8AC3E}">
        <p14:creationId xmlns:p14="http://schemas.microsoft.com/office/powerpoint/2010/main" val="13541291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940" y="2714376"/>
            <a:ext cx="5087060" cy="1781424"/>
          </a:xfrm>
          <a:prstGeom prst="rect">
            <a:avLst/>
          </a:prstGeom>
        </p:spPr>
      </p:pic>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err="1" smtClean="0"/>
              <a:t>Before</a:t>
            </a:r>
            <a:r>
              <a:rPr lang="pt-BR" dirty="0" smtClean="0"/>
              <a:t> “and...”</a:t>
            </a:r>
          </a:p>
          <a:p>
            <a:pPr lvl="1"/>
            <a:r>
              <a:rPr lang="pt-BR" dirty="0" err="1" smtClean="0"/>
              <a:t>Where</a:t>
            </a:r>
            <a:r>
              <a:rPr lang="pt-BR" dirty="0" smtClean="0"/>
              <a:t> </a:t>
            </a:r>
            <a:r>
              <a:rPr lang="pt-BR" dirty="0" err="1" smtClean="0"/>
              <a:t>is</a:t>
            </a:r>
            <a:r>
              <a:rPr lang="pt-BR" dirty="0" smtClean="0"/>
              <a:t> </a:t>
            </a:r>
            <a:r>
              <a:rPr lang="pt-BR" dirty="0" err="1" smtClean="0"/>
              <a:t>the</a:t>
            </a:r>
            <a:r>
              <a:rPr lang="pt-BR" dirty="0" smtClean="0"/>
              <a:t> </a:t>
            </a:r>
            <a:r>
              <a:rPr lang="pt-BR" dirty="0" err="1" smtClean="0"/>
              <a:t>monad</a:t>
            </a:r>
            <a:r>
              <a:rPr lang="pt-BR" dirty="0" smtClean="0"/>
              <a:t>??</a:t>
            </a:r>
          </a:p>
          <a:p>
            <a:endParaRPr lang="en-US" dirty="0"/>
          </a:p>
        </p:txBody>
      </p:sp>
      <p:sp>
        <p:nvSpPr>
          <p:cNvPr id="5" name="Seta para a esquerda 4"/>
          <p:cNvSpPr/>
          <p:nvPr/>
        </p:nvSpPr>
        <p:spPr>
          <a:xfrm>
            <a:off x="5335025" y="3581128"/>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tângulo 5"/>
          <p:cNvSpPr/>
          <p:nvPr/>
        </p:nvSpPr>
        <p:spPr>
          <a:xfrm>
            <a:off x="6510029" y="3366244"/>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Still </a:t>
            </a:r>
            <a:r>
              <a:rPr lang="pt-BR" dirty="0" err="1" smtClean="0"/>
              <a:t>working</a:t>
            </a:r>
            <a:r>
              <a:rPr lang="pt-BR" dirty="0" smtClean="0"/>
              <a:t> in </a:t>
            </a:r>
            <a:r>
              <a:rPr lang="pt-BR" dirty="0" err="1" smtClean="0"/>
              <a:t>the</a:t>
            </a:r>
            <a:r>
              <a:rPr lang="pt-BR" dirty="0" smtClean="0"/>
              <a:t> </a:t>
            </a:r>
            <a:r>
              <a:rPr lang="pt-BR" dirty="0" err="1" smtClean="0"/>
              <a:t>monad</a:t>
            </a:r>
            <a:r>
              <a:rPr lang="pt-BR" dirty="0" smtClean="0"/>
              <a:t>.</a:t>
            </a:r>
            <a:endParaRPr lang="en-US" dirty="0"/>
          </a:p>
        </p:txBody>
      </p:sp>
    </p:spTree>
    <p:extLst>
      <p:ext uri="{BB962C8B-B14F-4D97-AF65-F5344CB8AC3E}">
        <p14:creationId xmlns:p14="http://schemas.microsoft.com/office/powerpoint/2010/main" val="3481252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940" y="2714376"/>
            <a:ext cx="5087060" cy="1781424"/>
          </a:xfrm>
          <a:prstGeom prst="rect">
            <a:avLst/>
          </a:prstGeom>
        </p:spPr>
      </p:pic>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err="1" smtClean="0"/>
              <a:t>Before</a:t>
            </a:r>
            <a:r>
              <a:rPr lang="pt-BR" dirty="0" smtClean="0"/>
              <a:t> “and...”</a:t>
            </a:r>
          </a:p>
          <a:p>
            <a:pPr lvl="1"/>
            <a:r>
              <a:rPr lang="pt-BR" dirty="0" err="1" smtClean="0"/>
              <a:t>Where</a:t>
            </a:r>
            <a:r>
              <a:rPr lang="pt-BR" dirty="0" smtClean="0"/>
              <a:t> </a:t>
            </a:r>
            <a:r>
              <a:rPr lang="pt-BR" dirty="0" err="1" smtClean="0"/>
              <a:t>is</a:t>
            </a:r>
            <a:r>
              <a:rPr lang="pt-BR" dirty="0" smtClean="0"/>
              <a:t> </a:t>
            </a:r>
            <a:r>
              <a:rPr lang="pt-BR" dirty="0" err="1" smtClean="0"/>
              <a:t>the</a:t>
            </a:r>
            <a:r>
              <a:rPr lang="pt-BR" dirty="0" smtClean="0"/>
              <a:t> </a:t>
            </a:r>
            <a:r>
              <a:rPr lang="pt-BR" dirty="0" err="1" smtClean="0"/>
              <a:t>monad</a:t>
            </a:r>
            <a:r>
              <a:rPr lang="pt-BR" dirty="0" smtClean="0"/>
              <a:t>??</a:t>
            </a:r>
          </a:p>
          <a:p>
            <a:endParaRPr lang="en-US" dirty="0"/>
          </a:p>
        </p:txBody>
      </p:sp>
      <p:sp>
        <p:nvSpPr>
          <p:cNvPr id="5" name="Seta para a esquerda 4"/>
          <p:cNvSpPr/>
          <p:nvPr/>
        </p:nvSpPr>
        <p:spPr>
          <a:xfrm>
            <a:off x="2667000" y="3962400"/>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tângulo 5"/>
          <p:cNvSpPr/>
          <p:nvPr/>
        </p:nvSpPr>
        <p:spPr>
          <a:xfrm>
            <a:off x="3842004" y="3747516"/>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smtClean="0"/>
              <a:t>Leaving</a:t>
            </a:r>
            <a:r>
              <a:rPr lang="pt-BR" dirty="0" smtClean="0"/>
              <a:t> </a:t>
            </a:r>
            <a:r>
              <a:rPr lang="pt-BR" dirty="0" err="1" smtClean="0"/>
              <a:t>the</a:t>
            </a:r>
            <a:r>
              <a:rPr lang="pt-BR" dirty="0" smtClean="0"/>
              <a:t> </a:t>
            </a:r>
            <a:r>
              <a:rPr lang="pt-BR" dirty="0" err="1" smtClean="0"/>
              <a:t>monad</a:t>
            </a:r>
            <a:r>
              <a:rPr lang="pt-BR" dirty="0" smtClean="0"/>
              <a:t>.</a:t>
            </a:r>
            <a:endParaRPr lang="en-US" dirty="0"/>
          </a:p>
        </p:txBody>
      </p:sp>
    </p:spTree>
    <p:extLst>
      <p:ext uri="{BB962C8B-B14F-4D97-AF65-F5344CB8AC3E}">
        <p14:creationId xmlns:p14="http://schemas.microsoft.com/office/powerpoint/2010/main" val="41374634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smtClean="0"/>
              <a:t>A </a:t>
            </a:r>
            <a:r>
              <a:rPr lang="pt-BR" dirty="0" err="1" smtClean="0"/>
              <a:t>monad</a:t>
            </a:r>
            <a:r>
              <a:rPr lang="pt-BR" dirty="0" smtClean="0"/>
              <a:t> </a:t>
            </a:r>
            <a:r>
              <a:rPr lang="pt-BR" dirty="0" err="1" smtClean="0"/>
              <a:t>is</a:t>
            </a:r>
            <a:r>
              <a:rPr lang="pt-BR" dirty="0" smtClean="0"/>
              <a:t> a “abstract </a:t>
            </a:r>
            <a:r>
              <a:rPr lang="pt-BR" dirty="0" err="1" smtClean="0"/>
              <a:t>unit</a:t>
            </a:r>
            <a:r>
              <a:rPr lang="pt-BR" dirty="0" smtClean="0"/>
              <a:t> </a:t>
            </a:r>
            <a:r>
              <a:rPr lang="pt-BR" dirty="0" err="1" smtClean="0"/>
              <a:t>of</a:t>
            </a:r>
            <a:r>
              <a:rPr lang="pt-BR" dirty="0" smtClean="0"/>
              <a:t> </a:t>
            </a:r>
            <a:r>
              <a:rPr lang="pt-BR" dirty="0" err="1" smtClean="0"/>
              <a:t>composition</a:t>
            </a:r>
            <a:r>
              <a:rPr lang="pt-BR" dirty="0" smtClean="0"/>
              <a:t> </a:t>
            </a:r>
            <a:r>
              <a:rPr lang="pt-BR" dirty="0" err="1" smtClean="0"/>
              <a:t>of</a:t>
            </a:r>
            <a:r>
              <a:rPr lang="pt-BR" dirty="0" smtClean="0"/>
              <a:t> a </a:t>
            </a:r>
            <a:r>
              <a:rPr lang="pt-BR" dirty="0" err="1" smtClean="0"/>
              <a:t>domain</a:t>
            </a:r>
            <a:r>
              <a:rPr lang="pt-BR" dirty="0" smtClean="0"/>
              <a:t>”.</a:t>
            </a:r>
          </a:p>
          <a:p>
            <a:pPr lvl="1"/>
            <a:r>
              <a:rPr lang="pt-BR" dirty="0" err="1" smtClean="0"/>
              <a:t>We</a:t>
            </a:r>
            <a:r>
              <a:rPr lang="pt-BR" dirty="0" smtClean="0"/>
              <a:t> use </a:t>
            </a:r>
            <a:r>
              <a:rPr lang="pt-BR" dirty="0" err="1" smtClean="0"/>
              <a:t>monad</a:t>
            </a:r>
            <a:r>
              <a:rPr lang="pt-BR" dirty="0" smtClean="0"/>
              <a:t> </a:t>
            </a:r>
            <a:r>
              <a:rPr lang="pt-BR" dirty="0" err="1" smtClean="0"/>
              <a:t>everywhere</a:t>
            </a:r>
            <a:r>
              <a:rPr lang="pt-BR" dirty="0" smtClean="0"/>
              <a:t>!!</a:t>
            </a:r>
          </a:p>
          <a:p>
            <a:pPr lvl="1"/>
            <a:r>
              <a:rPr lang="pt-BR" dirty="0" err="1" smtClean="0"/>
              <a:t>Examples</a:t>
            </a:r>
            <a:r>
              <a:rPr lang="pt-BR" dirty="0" smtClean="0"/>
              <a:t>?</a:t>
            </a:r>
            <a:endParaRPr lang="en-US" dirty="0"/>
          </a:p>
        </p:txBody>
      </p:sp>
      <p:pic>
        <p:nvPicPr>
          <p:cNvPr id="2050" name="Picture 2" descr="http://ib.cnea.gov.ar/~thelerg/melon/doc/html/flow-ch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289" y="3810000"/>
            <a:ext cx="2592659"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33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err="1" smtClean="0"/>
              <a:t>We</a:t>
            </a:r>
            <a:r>
              <a:rPr lang="pt-BR" dirty="0" smtClean="0"/>
              <a:t> </a:t>
            </a:r>
            <a:r>
              <a:rPr lang="pt-BR" dirty="0" err="1" smtClean="0"/>
              <a:t>just</a:t>
            </a:r>
            <a:r>
              <a:rPr lang="pt-BR" dirty="0" smtClean="0"/>
              <a:t> </a:t>
            </a:r>
            <a:r>
              <a:rPr lang="pt-BR" dirty="0" err="1" smtClean="0"/>
              <a:t>did</a:t>
            </a:r>
            <a:r>
              <a:rPr lang="pt-BR" dirty="0" smtClean="0"/>
              <a:t> </a:t>
            </a:r>
            <a:r>
              <a:rPr lang="pt-BR" dirty="0" err="1" smtClean="0"/>
              <a:t>the</a:t>
            </a:r>
            <a:r>
              <a:rPr lang="pt-BR" dirty="0" smtClean="0"/>
              <a:t> “</a:t>
            </a:r>
            <a:r>
              <a:rPr lang="pt-BR" dirty="0" err="1" smtClean="0"/>
              <a:t>Maybe</a:t>
            </a:r>
            <a:r>
              <a:rPr lang="pt-BR" dirty="0" smtClean="0"/>
              <a:t> </a:t>
            </a:r>
            <a:r>
              <a:rPr lang="pt-BR" dirty="0" err="1" smtClean="0"/>
              <a:t>Monad</a:t>
            </a:r>
            <a:r>
              <a:rPr lang="pt-BR" dirty="0" smtClean="0"/>
              <a:t>”</a:t>
            </a:r>
          </a:p>
          <a:p>
            <a:pPr lvl="1"/>
            <a:r>
              <a:rPr lang="en-US" dirty="0" smtClean="0">
                <a:hlinkClick r:id="rId2"/>
              </a:rPr>
              <a:t>http://www.haskell.org/all_about_monads/html/maybemonad.html</a:t>
            </a:r>
            <a:endParaRPr lang="en-US" dirty="0" smtClean="0"/>
          </a:p>
          <a:p>
            <a:pPr lvl="1"/>
            <a:r>
              <a:rPr lang="pt-BR" dirty="0" err="1" smtClean="0"/>
              <a:t>You</a:t>
            </a:r>
            <a:r>
              <a:rPr lang="pt-BR" dirty="0" smtClean="0"/>
              <a:t> </a:t>
            </a:r>
            <a:r>
              <a:rPr lang="pt-BR" dirty="0" err="1" smtClean="0"/>
              <a:t>sincerely</a:t>
            </a:r>
            <a:r>
              <a:rPr lang="pt-BR" dirty="0" smtClean="0"/>
              <a:t> </a:t>
            </a:r>
            <a:r>
              <a:rPr lang="pt-BR" dirty="0" err="1" smtClean="0"/>
              <a:t>will</a:t>
            </a:r>
            <a:r>
              <a:rPr lang="pt-BR" dirty="0" smtClean="0"/>
              <a:t> </a:t>
            </a:r>
            <a:r>
              <a:rPr lang="pt-BR" dirty="0" err="1" smtClean="0"/>
              <a:t>not</a:t>
            </a:r>
            <a:r>
              <a:rPr lang="pt-BR" dirty="0" smtClean="0"/>
              <a:t> </a:t>
            </a:r>
            <a:r>
              <a:rPr lang="pt-BR" dirty="0" err="1" smtClean="0"/>
              <a:t>want</a:t>
            </a:r>
            <a:r>
              <a:rPr lang="pt-BR" dirty="0" smtClean="0"/>
              <a:t> </a:t>
            </a:r>
            <a:r>
              <a:rPr lang="pt-BR" dirty="0" err="1" smtClean="0"/>
              <a:t>to</a:t>
            </a:r>
            <a:r>
              <a:rPr lang="pt-BR" dirty="0" smtClean="0"/>
              <a:t> </a:t>
            </a:r>
            <a:r>
              <a:rPr lang="pt-BR" dirty="0" err="1" smtClean="0"/>
              <a:t>see</a:t>
            </a:r>
            <a:r>
              <a:rPr lang="pt-BR" dirty="0" smtClean="0"/>
              <a:t> </a:t>
            </a:r>
            <a:r>
              <a:rPr lang="pt-BR" dirty="0" err="1" smtClean="0"/>
              <a:t>the</a:t>
            </a:r>
            <a:r>
              <a:rPr lang="pt-BR" dirty="0" smtClean="0"/>
              <a:t> </a:t>
            </a:r>
            <a:r>
              <a:rPr lang="pt-BR" dirty="0" err="1" smtClean="0"/>
              <a:t>Haskell</a:t>
            </a:r>
            <a:r>
              <a:rPr lang="pt-BR" dirty="0" smtClean="0"/>
              <a:t> </a:t>
            </a:r>
            <a:r>
              <a:rPr lang="pt-BR" dirty="0" err="1" smtClean="0"/>
              <a:t>code</a:t>
            </a:r>
            <a:r>
              <a:rPr lang="pt-BR" dirty="0" smtClean="0"/>
              <a:t> </a:t>
            </a:r>
            <a:r>
              <a:rPr lang="pt-BR" dirty="0" err="1" smtClean="0"/>
              <a:t>copied</a:t>
            </a:r>
            <a:r>
              <a:rPr lang="pt-BR" dirty="0" smtClean="0"/>
              <a:t> </a:t>
            </a:r>
            <a:r>
              <a:rPr lang="pt-BR" dirty="0" err="1" smtClean="0"/>
              <a:t>here</a:t>
            </a:r>
            <a:r>
              <a:rPr lang="pt-BR" dirty="0" smtClean="0"/>
              <a:t>...</a:t>
            </a:r>
          </a:p>
          <a:p>
            <a:pPr lvl="2"/>
            <a:r>
              <a:rPr lang="pt-BR" dirty="0" err="1" smtClean="0"/>
              <a:t>Belive</a:t>
            </a:r>
            <a:r>
              <a:rPr lang="pt-BR" dirty="0" smtClean="0"/>
              <a:t> me...</a:t>
            </a:r>
            <a:endParaRPr lang="en-US" dirty="0"/>
          </a:p>
        </p:txBody>
      </p:sp>
    </p:spTree>
    <p:extLst>
      <p:ext uri="{BB962C8B-B14F-4D97-AF65-F5344CB8AC3E}">
        <p14:creationId xmlns:p14="http://schemas.microsoft.com/office/powerpoint/2010/main" val="5234880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smtClean="0"/>
              <a:t>Reading </a:t>
            </a:r>
            <a:r>
              <a:rPr lang="pt-BR" dirty="0" err="1" smtClean="0"/>
              <a:t>the</a:t>
            </a:r>
            <a:r>
              <a:rPr lang="pt-BR" dirty="0" smtClean="0"/>
              <a:t> </a:t>
            </a:r>
            <a:r>
              <a:rPr lang="pt-BR" dirty="0" err="1" smtClean="0"/>
              <a:t>paper</a:t>
            </a:r>
            <a:endParaRPr lang="en-US" dirty="0"/>
          </a:p>
        </p:txBody>
      </p:sp>
    </p:spTree>
    <p:extLst>
      <p:ext uri="{BB962C8B-B14F-4D97-AF65-F5344CB8AC3E}">
        <p14:creationId xmlns:p14="http://schemas.microsoft.com/office/powerpoint/2010/main" val="10754883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endParaRPr lang="en-US" dirty="0"/>
          </a:p>
        </p:txBody>
      </p:sp>
      <p:pic>
        <p:nvPicPr>
          <p:cNvPr id="4" name="Imagem 3"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468" y="2362200"/>
            <a:ext cx="6535063" cy="924054"/>
          </a:xfrm>
          <a:prstGeom prst="rect">
            <a:avLst/>
          </a:prstGeom>
        </p:spPr>
      </p:pic>
    </p:spTree>
    <p:extLst>
      <p:ext uri="{BB962C8B-B14F-4D97-AF65-F5344CB8AC3E}">
        <p14:creationId xmlns:p14="http://schemas.microsoft.com/office/powerpoint/2010/main" val="24262155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endParaRPr lang="en-US" dirty="0"/>
          </a:p>
        </p:txBody>
      </p:sp>
      <p:pic>
        <p:nvPicPr>
          <p:cNvPr id="4" name="Imagem 3"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468" y="2362200"/>
            <a:ext cx="6535063" cy="924054"/>
          </a:xfrm>
          <a:prstGeom prst="rect">
            <a:avLst/>
          </a:prstGeom>
        </p:spPr>
      </p:pic>
      <p:sp>
        <p:nvSpPr>
          <p:cNvPr id="5" name="Seta para cima 4"/>
          <p:cNvSpPr/>
          <p:nvPr/>
        </p:nvSpPr>
        <p:spPr>
          <a:xfrm>
            <a:off x="1917107" y="2863596"/>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ixaDeTexto 5"/>
          <p:cNvSpPr txBox="1"/>
          <p:nvPr/>
        </p:nvSpPr>
        <p:spPr>
          <a:xfrm>
            <a:off x="1134046" y="3842004"/>
            <a:ext cx="2050754" cy="923330"/>
          </a:xfrm>
          <a:prstGeom prst="rect">
            <a:avLst/>
          </a:prstGeom>
          <a:noFill/>
        </p:spPr>
        <p:txBody>
          <a:bodyPr wrap="none" rtlCol="0">
            <a:spAutoFit/>
          </a:bodyPr>
          <a:lstStyle/>
          <a:p>
            <a:r>
              <a:rPr lang="pt-BR" dirty="0" err="1" smtClean="0"/>
              <a:t>Entering</a:t>
            </a:r>
            <a:r>
              <a:rPr lang="pt-BR" dirty="0" smtClean="0"/>
              <a:t> </a:t>
            </a:r>
            <a:r>
              <a:rPr lang="pt-BR" dirty="0" err="1" smtClean="0"/>
              <a:t>the</a:t>
            </a:r>
            <a:r>
              <a:rPr lang="pt-BR" dirty="0" smtClean="0"/>
              <a:t> </a:t>
            </a:r>
            <a:r>
              <a:rPr lang="pt-BR" dirty="0" err="1" smtClean="0"/>
              <a:t>monad</a:t>
            </a:r>
            <a:endParaRPr lang="en-US" dirty="0"/>
          </a:p>
          <a:p>
            <a:r>
              <a:rPr lang="pt-BR" dirty="0" smtClean="0"/>
              <a:t>In </a:t>
            </a:r>
            <a:r>
              <a:rPr lang="pt-BR" dirty="0" err="1" smtClean="0"/>
              <a:t>the</a:t>
            </a:r>
            <a:r>
              <a:rPr lang="pt-BR" dirty="0" smtClean="0"/>
              <a:t> </a:t>
            </a:r>
            <a:r>
              <a:rPr lang="pt-BR" dirty="0" err="1" smtClean="0"/>
              <a:t>example</a:t>
            </a:r>
            <a:r>
              <a:rPr lang="pt-BR" dirty="0" smtClean="0"/>
              <a:t>:</a:t>
            </a:r>
          </a:p>
          <a:p>
            <a:r>
              <a:rPr lang="pt-BR" dirty="0" smtClean="0"/>
              <a:t>T -&gt; </a:t>
            </a:r>
            <a:r>
              <a:rPr lang="pt-BR" dirty="0" err="1" smtClean="0"/>
              <a:t>Nullable</a:t>
            </a:r>
            <a:r>
              <a:rPr lang="pt-BR" dirty="0" smtClean="0"/>
              <a:t>&lt;T&gt;</a:t>
            </a:r>
            <a:endParaRPr lang="en-US" dirty="0"/>
          </a:p>
        </p:txBody>
      </p:sp>
    </p:spTree>
    <p:extLst>
      <p:ext uri="{BB962C8B-B14F-4D97-AF65-F5344CB8AC3E}">
        <p14:creationId xmlns:p14="http://schemas.microsoft.com/office/powerpoint/2010/main" val="37928002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endParaRPr lang="en-US" dirty="0"/>
          </a:p>
        </p:txBody>
      </p:sp>
      <p:pic>
        <p:nvPicPr>
          <p:cNvPr id="4" name="Imagem 3"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468" y="2340677"/>
            <a:ext cx="6535063" cy="924054"/>
          </a:xfrm>
          <a:prstGeom prst="rect">
            <a:avLst/>
          </a:prstGeom>
        </p:spPr>
      </p:pic>
      <p:sp>
        <p:nvSpPr>
          <p:cNvPr id="30" name="Quadro 29"/>
          <p:cNvSpPr/>
          <p:nvPr/>
        </p:nvSpPr>
        <p:spPr>
          <a:xfrm>
            <a:off x="4267200" y="2362200"/>
            <a:ext cx="609600" cy="440504"/>
          </a:xfrm>
          <a:prstGeom prst="frame">
            <a:avLst>
              <a:gd name="adj1" fmla="val 128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31" name="Quadro 30"/>
          <p:cNvSpPr/>
          <p:nvPr/>
        </p:nvSpPr>
        <p:spPr>
          <a:xfrm>
            <a:off x="3733800" y="2370429"/>
            <a:ext cx="457200" cy="440504"/>
          </a:xfrm>
          <a:prstGeom prst="frame">
            <a:avLst>
              <a:gd name="adj1" fmla="val 128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2" name="Quadro 31"/>
          <p:cNvSpPr/>
          <p:nvPr/>
        </p:nvSpPr>
        <p:spPr>
          <a:xfrm>
            <a:off x="3352800" y="2362200"/>
            <a:ext cx="304800" cy="440504"/>
          </a:xfrm>
          <a:prstGeom prst="frame">
            <a:avLst>
              <a:gd name="adj1" fmla="val 128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33" name="Quadro 32"/>
          <p:cNvSpPr/>
          <p:nvPr/>
        </p:nvSpPr>
        <p:spPr>
          <a:xfrm>
            <a:off x="2667000" y="2348906"/>
            <a:ext cx="457200" cy="440504"/>
          </a:xfrm>
          <a:prstGeom prst="frame">
            <a:avLst>
              <a:gd name="adj1" fmla="val 128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34" name="Quadro 33"/>
          <p:cNvSpPr/>
          <p:nvPr/>
        </p:nvSpPr>
        <p:spPr>
          <a:xfrm>
            <a:off x="1447800" y="2348906"/>
            <a:ext cx="990600" cy="440504"/>
          </a:xfrm>
          <a:prstGeom prst="frame">
            <a:avLst>
              <a:gd name="adj1" fmla="val 12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7" name="Conector reto 36"/>
          <p:cNvCxnSpPr/>
          <p:nvPr/>
        </p:nvCxnSpPr>
        <p:spPr>
          <a:xfrm>
            <a:off x="762000" y="4267200"/>
            <a:ext cx="12954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Conector reto 38"/>
          <p:cNvCxnSpPr/>
          <p:nvPr/>
        </p:nvCxnSpPr>
        <p:spPr>
          <a:xfrm>
            <a:off x="2057400" y="4191000"/>
            <a:ext cx="2209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3" name="Conector reto 42"/>
          <p:cNvCxnSpPr/>
          <p:nvPr/>
        </p:nvCxnSpPr>
        <p:spPr>
          <a:xfrm>
            <a:off x="838200" y="4800600"/>
            <a:ext cx="34290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46" name="Conector reto 45"/>
          <p:cNvCxnSpPr/>
          <p:nvPr/>
        </p:nvCxnSpPr>
        <p:spPr>
          <a:xfrm>
            <a:off x="5181600" y="4800600"/>
            <a:ext cx="12954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48" name="Conector reto 47"/>
          <p:cNvCxnSpPr/>
          <p:nvPr/>
        </p:nvCxnSpPr>
        <p:spPr>
          <a:xfrm>
            <a:off x="2895600" y="5334000"/>
            <a:ext cx="53340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50" name="Conector reto 49"/>
          <p:cNvCxnSpPr>
            <a:stCxn id="30" idx="2"/>
          </p:cNvCxnSpPr>
          <p:nvPr/>
        </p:nvCxnSpPr>
        <p:spPr>
          <a:xfrm>
            <a:off x="4572000" y="2802704"/>
            <a:ext cx="228600" cy="2531296"/>
          </a:xfrm>
          <a:prstGeom prst="line">
            <a:avLst/>
          </a:prstGeom>
        </p:spPr>
        <p:style>
          <a:lnRef idx="3">
            <a:schemeClr val="accent5"/>
          </a:lnRef>
          <a:fillRef idx="0">
            <a:schemeClr val="accent5"/>
          </a:fillRef>
          <a:effectRef idx="2">
            <a:schemeClr val="accent5"/>
          </a:effectRef>
          <a:fontRef idx="minor">
            <a:schemeClr val="tx1"/>
          </a:fontRef>
        </p:style>
      </p:cxnSp>
      <p:cxnSp>
        <p:nvCxnSpPr>
          <p:cNvPr id="52" name="Conector reto 51"/>
          <p:cNvCxnSpPr>
            <a:stCxn id="31" idx="2"/>
          </p:cNvCxnSpPr>
          <p:nvPr/>
        </p:nvCxnSpPr>
        <p:spPr>
          <a:xfrm>
            <a:off x="3962400" y="2810933"/>
            <a:ext cx="1752600" cy="1989667"/>
          </a:xfrm>
          <a:prstGeom prst="line">
            <a:avLst/>
          </a:prstGeom>
        </p:spPr>
        <p:style>
          <a:lnRef idx="3">
            <a:schemeClr val="accent4"/>
          </a:lnRef>
          <a:fillRef idx="0">
            <a:schemeClr val="accent4"/>
          </a:fillRef>
          <a:effectRef idx="2">
            <a:schemeClr val="accent4"/>
          </a:effectRef>
          <a:fontRef idx="minor">
            <a:schemeClr val="tx1"/>
          </a:fontRef>
        </p:style>
      </p:cxnSp>
      <p:cxnSp>
        <p:nvCxnSpPr>
          <p:cNvPr id="54" name="Conector reto 53"/>
          <p:cNvCxnSpPr>
            <a:stCxn id="32" idx="2"/>
          </p:cNvCxnSpPr>
          <p:nvPr/>
        </p:nvCxnSpPr>
        <p:spPr>
          <a:xfrm flipH="1">
            <a:off x="2743200" y="2802704"/>
            <a:ext cx="762000" cy="1997896"/>
          </a:xfrm>
          <a:prstGeom prst="line">
            <a:avLst/>
          </a:prstGeom>
        </p:spPr>
        <p:style>
          <a:lnRef idx="3">
            <a:schemeClr val="accent3"/>
          </a:lnRef>
          <a:fillRef idx="0">
            <a:schemeClr val="accent3"/>
          </a:fillRef>
          <a:effectRef idx="2">
            <a:schemeClr val="accent3"/>
          </a:effectRef>
          <a:fontRef idx="minor">
            <a:schemeClr val="tx1"/>
          </a:fontRef>
        </p:style>
      </p:cxnSp>
      <p:cxnSp>
        <p:nvCxnSpPr>
          <p:cNvPr id="56" name="Conector reto 55"/>
          <p:cNvCxnSpPr>
            <a:stCxn id="33" idx="2"/>
          </p:cNvCxnSpPr>
          <p:nvPr/>
        </p:nvCxnSpPr>
        <p:spPr>
          <a:xfrm>
            <a:off x="2895600" y="2789410"/>
            <a:ext cx="0" cy="1401590"/>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Conector reto 57"/>
          <p:cNvCxnSpPr>
            <a:stCxn id="34" idx="2"/>
          </p:cNvCxnSpPr>
          <p:nvPr/>
        </p:nvCxnSpPr>
        <p:spPr>
          <a:xfrm flipH="1">
            <a:off x="1304468" y="2789410"/>
            <a:ext cx="638632" cy="1477790"/>
          </a:xfrm>
          <a:prstGeom prst="line">
            <a:avLst/>
          </a:prstGeom>
        </p:spPr>
        <p:style>
          <a:lnRef idx="3">
            <a:schemeClr val="accent1"/>
          </a:lnRef>
          <a:fillRef idx="0">
            <a:schemeClr val="accent1"/>
          </a:fillRef>
          <a:effectRef idx="2">
            <a:schemeClr val="accent1"/>
          </a:effectRef>
          <a:fontRef idx="minor">
            <a:schemeClr val="tx1"/>
          </a:fontRef>
        </p:style>
      </p:cxnSp>
      <p:sp>
        <p:nvSpPr>
          <p:cNvPr id="35" name="CaixaDeTexto 34"/>
          <p:cNvSpPr txBox="1"/>
          <p:nvPr/>
        </p:nvSpPr>
        <p:spPr>
          <a:xfrm>
            <a:off x="762000" y="3657600"/>
            <a:ext cx="7848600" cy="1754326"/>
          </a:xfrm>
          <a:prstGeom prst="rect">
            <a:avLst/>
          </a:prstGeom>
          <a:noFill/>
        </p:spPr>
        <p:txBody>
          <a:bodyPr wrap="square" rtlCol="0">
            <a:spAutoFit/>
          </a:bodyPr>
          <a:lstStyle/>
          <a:p>
            <a:r>
              <a:rPr lang="pt-BR" sz="3600" dirty="0" err="1" smtClean="0"/>
              <a:t>unitM</a:t>
            </a:r>
            <a:r>
              <a:rPr lang="pt-BR" sz="3600" dirty="0" smtClean="0"/>
              <a:t> </a:t>
            </a:r>
            <a:r>
              <a:rPr lang="pt-BR" sz="3600" dirty="0" err="1" smtClean="0"/>
              <a:t>is</a:t>
            </a:r>
            <a:r>
              <a:rPr lang="pt-BR" sz="3600" dirty="0" smtClean="0"/>
              <a:t> a </a:t>
            </a:r>
            <a:r>
              <a:rPr lang="pt-BR" sz="3600" dirty="0" err="1" smtClean="0"/>
              <a:t>method</a:t>
            </a:r>
            <a:r>
              <a:rPr lang="pt-BR" sz="3600" dirty="0" smtClean="0"/>
              <a:t> </a:t>
            </a:r>
            <a:r>
              <a:rPr lang="pt-BR" sz="3600" dirty="0" err="1" smtClean="0"/>
              <a:t>that</a:t>
            </a:r>
            <a:r>
              <a:rPr lang="pt-BR" sz="3600" dirty="0" smtClean="0"/>
              <a:t> </a:t>
            </a:r>
            <a:r>
              <a:rPr lang="pt-BR" sz="3600" dirty="0" err="1" smtClean="0"/>
              <a:t>accepts</a:t>
            </a:r>
            <a:r>
              <a:rPr lang="pt-BR" sz="3600" dirty="0" smtClean="0"/>
              <a:t> </a:t>
            </a:r>
          </a:p>
          <a:p>
            <a:r>
              <a:rPr lang="pt-BR" sz="3600" dirty="0" err="1" smtClean="0"/>
              <a:t>any</a:t>
            </a:r>
            <a:r>
              <a:rPr lang="pt-BR" sz="3600" dirty="0" smtClean="0"/>
              <a:t> </a:t>
            </a:r>
            <a:r>
              <a:rPr lang="pt-BR" sz="3600" dirty="0" err="1" smtClean="0"/>
              <a:t>type</a:t>
            </a:r>
            <a:r>
              <a:rPr lang="pt-BR" sz="3600" dirty="0" smtClean="0"/>
              <a:t> ( </a:t>
            </a:r>
            <a:r>
              <a:rPr lang="pt-BR" sz="3600" dirty="0" err="1" smtClean="0"/>
              <a:t>named</a:t>
            </a:r>
            <a:r>
              <a:rPr lang="pt-BR" sz="3600" dirty="0" smtClean="0"/>
              <a:t> “a”) </a:t>
            </a:r>
            <a:r>
              <a:rPr lang="pt-BR" sz="3600" dirty="0" err="1" smtClean="0"/>
              <a:t>and</a:t>
            </a:r>
            <a:r>
              <a:rPr lang="pt-BR" sz="3600" dirty="0" smtClean="0"/>
              <a:t> </a:t>
            </a:r>
            <a:r>
              <a:rPr lang="pt-BR" sz="3600" dirty="0" err="1" smtClean="0"/>
              <a:t>return</a:t>
            </a:r>
            <a:r>
              <a:rPr lang="pt-BR" sz="3600" dirty="0" smtClean="0"/>
              <a:t> its </a:t>
            </a:r>
            <a:r>
              <a:rPr lang="pt-BR" sz="3600" dirty="0" err="1" smtClean="0"/>
              <a:t>associated</a:t>
            </a:r>
            <a:r>
              <a:rPr lang="pt-BR" sz="3600" dirty="0" smtClean="0"/>
              <a:t> </a:t>
            </a:r>
            <a:r>
              <a:rPr lang="pt-BR" sz="3600" dirty="0" err="1" smtClean="0"/>
              <a:t>monadic</a:t>
            </a:r>
            <a:r>
              <a:rPr lang="pt-BR" sz="3600" dirty="0" smtClean="0"/>
              <a:t> </a:t>
            </a:r>
            <a:r>
              <a:rPr lang="pt-BR" sz="3600" dirty="0" err="1" smtClean="0"/>
              <a:t>type</a:t>
            </a:r>
            <a:r>
              <a:rPr lang="pt-BR" sz="3600" dirty="0" smtClean="0"/>
              <a:t> ( </a:t>
            </a:r>
            <a:r>
              <a:rPr lang="pt-BR" sz="3600" dirty="0" err="1" smtClean="0"/>
              <a:t>named</a:t>
            </a:r>
            <a:r>
              <a:rPr lang="pt-BR" sz="3600" dirty="0" smtClean="0"/>
              <a:t> “M a” )</a:t>
            </a:r>
            <a:endParaRPr lang="en-US" sz="3600" dirty="0"/>
          </a:p>
        </p:txBody>
      </p:sp>
    </p:spTree>
    <p:extLst>
      <p:ext uri="{BB962C8B-B14F-4D97-AF65-F5344CB8AC3E}">
        <p14:creationId xmlns:p14="http://schemas.microsoft.com/office/powerpoint/2010/main" val="22636609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endParaRPr lang="en-US" dirty="0"/>
          </a:p>
        </p:txBody>
      </p:sp>
      <p:pic>
        <p:nvPicPr>
          <p:cNvPr id="4" name="Imagem 3"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468" y="2340677"/>
            <a:ext cx="6535063" cy="924054"/>
          </a:xfrm>
          <a:prstGeom prst="rect">
            <a:avLst/>
          </a:prstGeom>
        </p:spPr>
      </p:pic>
      <p:sp>
        <p:nvSpPr>
          <p:cNvPr id="30" name="Quadro 29"/>
          <p:cNvSpPr/>
          <p:nvPr/>
        </p:nvSpPr>
        <p:spPr>
          <a:xfrm>
            <a:off x="7086600" y="2783712"/>
            <a:ext cx="609600" cy="440504"/>
          </a:xfrm>
          <a:prstGeom prst="frame">
            <a:avLst>
              <a:gd name="adj1" fmla="val 128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31" name="Quadro 30"/>
          <p:cNvSpPr/>
          <p:nvPr/>
        </p:nvSpPr>
        <p:spPr>
          <a:xfrm>
            <a:off x="4665458" y="2788777"/>
            <a:ext cx="1811542" cy="440504"/>
          </a:xfrm>
          <a:prstGeom prst="frame">
            <a:avLst>
              <a:gd name="adj1" fmla="val 128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2" name="Quadro 31"/>
          <p:cNvSpPr/>
          <p:nvPr/>
        </p:nvSpPr>
        <p:spPr>
          <a:xfrm>
            <a:off x="3352800" y="2802704"/>
            <a:ext cx="609600" cy="440504"/>
          </a:xfrm>
          <a:prstGeom prst="frame">
            <a:avLst>
              <a:gd name="adj1" fmla="val 128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33" name="Quadro 32"/>
          <p:cNvSpPr/>
          <p:nvPr/>
        </p:nvSpPr>
        <p:spPr>
          <a:xfrm>
            <a:off x="2667000" y="2789410"/>
            <a:ext cx="457200" cy="440504"/>
          </a:xfrm>
          <a:prstGeom prst="frame">
            <a:avLst>
              <a:gd name="adj1" fmla="val 128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34" name="Quadro 33"/>
          <p:cNvSpPr/>
          <p:nvPr/>
        </p:nvSpPr>
        <p:spPr>
          <a:xfrm>
            <a:off x="1447800" y="2789410"/>
            <a:ext cx="990600" cy="440504"/>
          </a:xfrm>
          <a:prstGeom prst="frame">
            <a:avLst>
              <a:gd name="adj1" fmla="val 12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7" name="Conector reto 36"/>
          <p:cNvCxnSpPr/>
          <p:nvPr/>
        </p:nvCxnSpPr>
        <p:spPr>
          <a:xfrm>
            <a:off x="762000" y="4267200"/>
            <a:ext cx="12954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Conector reto 38"/>
          <p:cNvCxnSpPr/>
          <p:nvPr/>
        </p:nvCxnSpPr>
        <p:spPr>
          <a:xfrm>
            <a:off x="2057400" y="4191000"/>
            <a:ext cx="2209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3" name="Conector reto 42"/>
          <p:cNvCxnSpPr/>
          <p:nvPr/>
        </p:nvCxnSpPr>
        <p:spPr>
          <a:xfrm>
            <a:off x="838200" y="4800600"/>
            <a:ext cx="16002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46" name="Conector reto 45"/>
          <p:cNvCxnSpPr/>
          <p:nvPr/>
        </p:nvCxnSpPr>
        <p:spPr>
          <a:xfrm>
            <a:off x="5181600" y="4800600"/>
            <a:ext cx="28956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48" name="Conector reto 47"/>
          <p:cNvCxnSpPr/>
          <p:nvPr/>
        </p:nvCxnSpPr>
        <p:spPr>
          <a:xfrm>
            <a:off x="2895600" y="5334000"/>
            <a:ext cx="44196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50" name="Conector reto 49"/>
          <p:cNvCxnSpPr>
            <a:stCxn id="30" idx="2"/>
          </p:cNvCxnSpPr>
          <p:nvPr/>
        </p:nvCxnSpPr>
        <p:spPr>
          <a:xfrm flipH="1">
            <a:off x="5029200" y="3224216"/>
            <a:ext cx="2362200" cy="2109784"/>
          </a:xfrm>
          <a:prstGeom prst="line">
            <a:avLst/>
          </a:prstGeom>
        </p:spPr>
        <p:style>
          <a:lnRef idx="3">
            <a:schemeClr val="accent5"/>
          </a:lnRef>
          <a:fillRef idx="0">
            <a:schemeClr val="accent5"/>
          </a:fillRef>
          <a:effectRef idx="2">
            <a:schemeClr val="accent5"/>
          </a:effectRef>
          <a:fontRef idx="minor">
            <a:schemeClr val="tx1"/>
          </a:fontRef>
        </p:style>
      </p:cxnSp>
      <p:cxnSp>
        <p:nvCxnSpPr>
          <p:cNvPr id="52" name="Conector reto 51"/>
          <p:cNvCxnSpPr>
            <a:stCxn id="31" idx="2"/>
          </p:cNvCxnSpPr>
          <p:nvPr/>
        </p:nvCxnSpPr>
        <p:spPr>
          <a:xfrm>
            <a:off x="5571229" y="3229281"/>
            <a:ext cx="753371" cy="1571319"/>
          </a:xfrm>
          <a:prstGeom prst="line">
            <a:avLst/>
          </a:prstGeom>
        </p:spPr>
        <p:style>
          <a:lnRef idx="3">
            <a:schemeClr val="accent4"/>
          </a:lnRef>
          <a:fillRef idx="0">
            <a:schemeClr val="accent4"/>
          </a:fillRef>
          <a:effectRef idx="2">
            <a:schemeClr val="accent4"/>
          </a:effectRef>
          <a:fontRef idx="minor">
            <a:schemeClr val="tx1"/>
          </a:fontRef>
        </p:style>
      </p:cxnSp>
      <p:cxnSp>
        <p:nvCxnSpPr>
          <p:cNvPr id="54" name="Conector reto 53"/>
          <p:cNvCxnSpPr>
            <a:stCxn id="32" idx="2"/>
          </p:cNvCxnSpPr>
          <p:nvPr/>
        </p:nvCxnSpPr>
        <p:spPr>
          <a:xfrm flipH="1">
            <a:off x="2209800" y="3243208"/>
            <a:ext cx="1447800" cy="1557392"/>
          </a:xfrm>
          <a:prstGeom prst="line">
            <a:avLst/>
          </a:prstGeom>
        </p:spPr>
        <p:style>
          <a:lnRef idx="3">
            <a:schemeClr val="accent3"/>
          </a:lnRef>
          <a:fillRef idx="0">
            <a:schemeClr val="accent3"/>
          </a:fillRef>
          <a:effectRef idx="2">
            <a:schemeClr val="accent3"/>
          </a:effectRef>
          <a:fontRef idx="minor">
            <a:schemeClr val="tx1"/>
          </a:fontRef>
        </p:style>
      </p:cxnSp>
      <p:cxnSp>
        <p:nvCxnSpPr>
          <p:cNvPr id="56" name="Conector reto 55"/>
          <p:cNvCxnSpPr>
            <a:stCxn id="33" idx="2"/>
          </p:cNvCxnSpPr>
          <p:nvPr/>
        </p:nvCxnSpPr>
        <p:spPr>
          <a:xfrm>
            <a:off x="2895600" y="3229914"/>
            <a:ext cx="0" cy="961086"/>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Conector reto 57"/>
          <p:cNvCxnSpPr>
            <a:stCxn id="34" idx="2"/>
          </p:cNvCxnSpPr>
          <p:nvPr/>
        </p:nvCxnSpPr>
        <p:spPr>
          <a:xfrm flipH="1">
            <a:off x="1304468" y="3229914"/>
            <a:ext cx="638632" cy="1037286"/>
          </a:xfrm>
          <a:prstGeom prst="line">
            <a:avLst/>
          </a:prstGeom>
        </p:spPr>
        <p:style>
          <a:lnRef idx="3">
            <a:schemeClr val="accent1"/>
          </a:lnRef>
          <a:fillRef idx="0">
            <a:schemeClr val="accent1"/>
          </a:fillRef>
          <a:effectRef idx="2">
            <a:schemeClr val="accent1"/>
          </a:effectRef>
          <a:fontRef idx="minor">
            <a:schemeClr val="tx1"/>
          </a:fontRef>
        </p:style>
      </p:cxnSp>
      <p:sp>
        <p:nvSpPr>
          <p:cNvPr id="35" name="CaixaDeTexto 34"/>
          <p:cNvSpPr txBox="1"/>
          <p:nvPr/>
        </p:nvSpPr>
        <p:spPr>
          <a:xfrm>
            <a:off x="647699" y="3646438"/>
            <a:ext cx="7848600" cy="2308324"/>
          </a:xfrm>
          <a:prstGeom prst="rect">
            <a:avLst/>
          </a:prstGeom>
          <a:noFill/>
        </p:spPr>
        <p:txBody>
          <a:bodyPr wrap="square" rtlCol="0">
            <a:spAutoFit/>
          </a:bodyPr>
          <a:lstStyle/>
          <a:p>
            <a:r>
              <a:rPr lang="pt-BR" sz="3600" dirty="0" err="1" smtClean="0"/>
              <a:t>bindM</a:t>
            </a:r>
            <a:r>
              <a:rPr lang="pt-BR" sz="3600" dirty="0" smtClean="0"/>
              <a:t> </a:t>
            </a:r>
            <a:r>
              <a:rPr lang="pt-BR" sz="3600" dirty="0" err="1" smtClean="0"/>
              <a:t>is</a:t>
            </a:r>
            <a:r>
              <a:rPr lang="pt-BR" sz="3600" dirty="0" smtClean="0"/>
              <a:t> a </a:t>
            </a:r>
            <a:r>
              <a:rPr lang="pt-BR" sz="3600" dirty="0" err="1" smtClean="0"/>
              <a:t>method</a:t>
            </a:r>
            <a:r>
              <a:rPr lang="pt-BR" sz="3600" dirty="0" smtClean="0"/>
              <a:t> </a:t>
            </a:r>
            <a:r>
              <a:rPr lang="pt-BR" sz="3600" dirty="0" err="1" smtClean="0"/>
              <a:t>that</a:t>
            </a:r>
            <a:r>
              <a:rPr lang="pt-BR" sz="3600" dirty="0" smtClean="0"/>
              <a:t> </a:t>
            </a:r>
            <a:r>
              <a:rPr lang="pt-BR" sz="3600" dirty="0" err="1" smtClean="0"/>
              <a:t>accepts</a:t>
            </a:r>
            <a:r>
              <a:rPr lang="pt-BR" sz="3600" dirty="0" smtClean="0"/>
              <a:t> </a:t>
            </a:r>
          </a:p>
          <a:p>
            <a:r>
              <a:rPr lang="pt-BR" sz="3600" dirty="0" smtClean="0"/>
              <a:t>a </a:t>
            </a:r>
            <a:r>
              <a:rPr lang="pt-BR" sz="3600" dirty="0" err="1" smtClean="0"/>
              <a:t>monad</a:t>
            </a:r>
            <a:r>
              <a:rPr lang="pt-BR" sz="3600" dirty="0" smtClean="0"/>
              <a:t> </a:t>
            </a:r>
            <a:r>
              <a:rPr lang="pt-BR" sz="3600" dirty="0" err="1" smtClean="0"/>
              <a:t>and</a:t>
            </a:r>
            <a:r>
              <a:rPr lang="pt-BR" sz="3600" dirty="0" smtClean="0"/>
              <a:t> a </a:t>
            </a:r>
            <a:r>
              <a:rPr lang="pt-BR" sz="3600" dirty="0" err="1" smtClean="0"/>
              <a:t>function</a:t>
            </a:r>
            <a:r>
              <a:rPr lang="pt-BR" sz="3600" dirty="0" smtClean="0"/>
              <a:t> </a:t>
            </a:r>
            <a:r>
              <a:rPr lang="pt-BR" sz="3600" dirty="0" err="1" smtClean="0"/>
              <a:t>that</a:t>
            </a:r>
            <a:r>
              <a:rPr lang="pt-BR" sz="3600" dirty="0" smtClean="0"/>
              <a:t> </a:t>
            </a:r>
            <a:r>
              <a:rPr lang="pt-BR" sz="3600" dirty="0" err="1" smtClean="0"/>
              <a:t>transform</a:t>
            </a:r>
            <a:r>
              <a:rPr lang="pt-BR" sz="3600" dirty="0" smtClean="0"/>
              <a:t> a </a:t>
            </a:r>
            <a:r>
              <a:rPr lang="pt-BR" sz="3600" dirty="0" err="1" smtClean="0"/>
              <a:t>monad</a:t>
            </a:r>
            <a:r>
              <a:rPr lang="pt-BR" sz="3600" dirty="0" smtClean="0"/>
              <a:t> </a:t>
            </a:r>
            <a:r>
              <a:rPr lang="pt-BR" sz="3600" dirty="0" err="1" smtClean="0"/>
              <a:t>and</a:t>
            </a:r>
            <a:r>
              <a:rPr lang="pt-BR" sz="3600" dirty="0" smtClean="0"/>
              <a:t> </a:t>
            </a:r>
            <a:r>
              <a:rPr lang="pt-BR" sz="3600" dirty="0" err="1" smtClean="0"/>
              <a:t>return</a:t>
            </a:r>
            <a:r>
              <a:rPr lang="pt-BR" sz="3600" dirty="0" smtClean="0"/>
              <a:t> </a:t>
            </a:r>
            <a:r>
              <a:rPr lang="pt-BR" sz="3600" dirty="0" err="1" smtClean="0"/>
              <a:t>this</a:t>
            </a:r>
            <a:r>
              <a:rPr lang="pt-BR" sz="3600" dirty="0" smtClean="0"/>
              <a:t> </a:t>
            </a:r>
            <a:r>
              <a:rPr lang="pt-BR" sz="3600" dirty="0" err="1" smtClean="0"/>
              <a:t>tranformed</a:t>
            </a:r>
            <a:r>
              <a:rPr lang="pt-BR" sz="3600" dirty="0" smtClean="0"/>
              <a:t> </a:t>
            </a:r>
            <a:r>
              <a:rPr lang="pt-BR" sz="3600" dirty="0" err="1" smtClean="0"/>
              <a:t>monad</a:t>
            </a:r>
            <a:endParaRPr lang="en-US" sz="3600" dirty="0"/>
          </a:p>
        </p:txBody>
      </p:sp>
    </p:spTree>
    <p:extLst>
      <p:ext uri="{BB962C8B-B14F-4D97-AF65-F5344CB8AC3E}">
        <p14:creationId xmlns:p14="http://schemas.microsoft.com/office/powerpoint/2010/main" val="24856959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err="1" smtClean="0"/>
              <a:t>unitM</a:t>
            </a:r>
            <a:endParaRPr lang="pt-BR" dirty="0"/>
          </a:p>
          <a:p>
            <a:pPr lvl="1"/>
            <a:r>
              <a:rPr lang="pt-BR" dirty="0" err="1" smtClean="0"/>
              <a:t>Monad</a:t>
            </a:r>
            <a:r>
              <a:rPr lang="pt-BR" dirty="0" smtClean="0"/>
              <a:t> </a:t>
            </a:r>
            <a:r>
              <a:rPr lang="pt-BR" dirty="0" err="1" smtClean="0"/>
              <a:t>constructor</a:t>
            </a:r>
            <a:r>
              <a:rPr lang="pt-BR" dirty="0" smtClean="0"/>
              <a:t>.</a:t>
            </a:r>
          </a:p>
          <a:p>
            <a:r>
              <a:rPr lang="pt-BR" dirty="0" err="1" smtClean="0"/>
              <a:t>bindM</a:t>
            </a:r>
            <a:endParaRPr lang="pt-BR" dirty="0" smtClean="0"/>
          </a:p>
          <a:p>
            <a:pPr lvl="1"/>
            <a:r>
              <a:rPr lang="pt-BR" dirty="0" smtClean="0"/>
              <a:t>Abstract </a:t>
            </a:r>
            <a:r>
              <a:rPr lang="pt-BR" dirty="0" err="1" smtClean="0"/>
              <a:t>composition</a:t>
            </a:r>
            <a:r>
              <a:rPr lang="pt-BR" dirty="0" smtClean="0"/>
              <a:t> </a:t>
            </a:r>
            <a:r>
              <a:rPr lang="pt-BR" dirty="0" err="1" smtClean="0"/>
              <a:t>of</a:t>
            </a:r>
            <a:r>
              <a:rPr lang="pt-BR" dirty="0" smtClean="0"/>
              <a:t> </a:t>
            </a:r>
            <a:r>
              <a:rPr lang="pt-BR" dirty="0" err="1" smtClean="0"/>
              <a:t>the</a:t>
            </a:r>
            <a:r>
              <a:rPr lang="pt-BR" dirty="0" smtClean="0"/>
              <a:t> </a:t>
            </a:r>
            <a:r>
              <a:rPr lang="pt-BR" dirty="0" err="1" smtClean="0"/>
              <a:t>monad</a:t>
            </a:r>
            <a:r>
              <a:rPr lang="pt-BR" dirty="0" smtClean="0"/>
              <a:t>. </a:t>
            </a:r>
            <a:endParaRPr lang="en-US" dirty="0"/>
          </a:p>
        </p:txBody>
      </p:sp>
    </p:spTree>
    <p:extLst>
      <p:ext uri="{BB962C8B-B14F-4D97-AF65-F5344CB8AC3E}">
        <p14:creationId xmlns:p14="http://schemas.microsoft.com/office/powerpoint/2010/main" val="1014411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endParaRPr lang="en-US"/>
          </a:p>
        </p:txBody>
      </p:sp>
      <p:sp>
        <p:nvSpPr>
          <p:cNvPr id="2" name="Espaço Reservado para Conteúdo 1"/>
          <p:cNvSpPr>
            <a:spLocks noGrp="1"/>
          </p:cNvSpPr>
          <p:nvPr>
            <p:ph idx="1"/>
          </p:nvPr>
        </p:nvSpPr>
        <p:spPr/>
        <p:txBody>
          <a:bodyPr>
            <a:normAutofit/>
          </a:bodyPr>
          <a:lstStyle/>
          <a:p>
            <a:r>
              <a:rPr lang="pt-BR" dirty="0" err="1"/>
              <a:t>Gottfried</a:t>
            </a:r>
            <a:r>
              <a:rPr lang="pt-BR" dirty="0"/>
              <a:t> Wilhelm Leibniz</a:t>
            </a:r>
          </a:p>
          <a:p>
            <a:pPr lvl="1"/>
            <a:r>
              <a:rPr lang="pt-BR" dirty="0"/>
              <a:t>“</a:t>
            </a:r>
            <a:r>
              <a:rPr lang="en-US" dirty="0"/>
              <a:t>The Monad, of which we shall here speak, is nothing but a </a:t>
            </a:r>
            <a:r>
              <a:rPr lang="en-US" b="1" dirty="0"/>
              <a:t>simple substance</a:t>
            </a:r>
            <a:r>
              <a:rPr lang="en-US" dirty="0"/>
              <a:t>, which enters into </a:t>
            </a:r>
            <a:r>
              <a:rPr lang="en-US" b="1" dirty="0"/>
              <a:t>compounds</a:t>
            </a:r>
            <a:r>
              <a:rPr lang="en-US" dirty="0"/>
              <a:t>. By 'simple' is meant 'without parts.'</a:t>
            </a:r>
            <a:r>
              <a:rPr lang="pt-BR" dirty="0"/>
              <a:t>”</a:t>
            </a:r>
          </a:p>
          <a:p>
            <a:pPr lvl="1"/>
            <a:r>
              <a:rPr lang="pt-BR" dirty="0"/>
              <a:t>“</a:t>
            </a:r>
            <a:r>
              <a:rPr lang="en-US" dirty="0"/>
              <a:t>And there must be simple substances, since there are </a:t>
            </a:r>
            <a:r>
              <a:rPr lang="en-US" b="1" dirty="0"/>
              <a:t>compounds</a:t>
            </a:r>
            <a:r>
              <a:rPr lang="en-US" dirty="0"/>
              <a:t>; for a </a:t>
            </a:r>
            <a:r>
              <a:rPr lang="en-US" b="1" dirty="0"/>
              <a:t>compound</a:t>
            </a:r>
            <a:r>
              <a:rPr lang="en-US" dirty="0"/>
              <a:t> is nothing but a </a:t>
            </a:r>
            <a:r>
              <a:rPr lang="en-US" b="1" dirty="0"/>
              <a:t>collection</a:t>
            </a:r>
            <a:r>
              <a:rPr lang="en-US" dirty="0"/>
              <a:t> or </a:t>
            </a:r>
            <a:r>
              <a:rPr lang="en-US" dirty="0" err="1"/>
              <a:t>aggregatum</a:t>
            </a:r>
            <a:r>
              <a:rPr lang="en-US" dirty="0"/>
              <a:t> of </a:t>
            </a:r>
            <a:r>
              <a:rPr lang="en-US" b="1" dirty="0"/>
              <a:t>simple things</a:t>
            </a:r>
            <a:r>
              <a:rPr lang="pt-BR" dirty="0"/>
              <a:t>”</a:t>
            </a:r>
          </a:p>
          <a:p>
            <a:pPr lvl="2"/>
            <a:r>
              <a:rPr lang="en-US" dirty="0"/>
              <a:t>The </a:t>
            </a:r>
            <a:r>
              <a:rPr lang="en-US" dirty="0" err="1"/>
              <a:t>Monadology</a:t>
            </a:r>
            <a:r>
              <a:rPr lang="en-US" dirty="0"/>
              <a:t> </a:t>
            </a:r>
          </a:p>
          <a:p>
            <a:endParaRPr lang="en-US" dirty="0"/>
          </a:p>
        </p:txBody>
      </p:sp>
    </p:spTree>
    <p:extLst>
      <p:ext uri="{BB962C8B-B14F-4D97-AF65-F5344CB8AC3E}">
        <p14:creationId xmlns:p14="http://schemas.microsoft.com/office/powerpoint/2010/main" val="37457875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smtClean="0"/>
              <a:t>LINQ </a:t>
            </a:r>
            <a:r>
              <a:rPr lang="pt-BR" dirty="0" err="1" smtClean="0"/>
              <a:t>is</a:t>
            </a:r>
            <a:r>
              <a:rPr lang="pt-BR" dirty="0" smtClean="0"/>
              <a:t> </a:t>
            </a:r>
            <a:r>
              <a:rPr lang="pt-BR" dirty="0" err="1" smtClean="0"/>
              <a:t>also</a:t>
            </a:r>
            <a:r>
              <a:rPr lang="pt-BR" dirty="0" smtClean="0"/>
              <a:t> a </a:t>
            </a:r>
            <a:r>
              <a:rPr lang="pt-BR" dirty="0" err="1" smtClean="0"/>
              <a:t>monad</a:t>
            </a:r>
            <a:r>
              <a:rPr lang="pt-BR" dirty="0" smtClean="0"/>
              <a:t>...</a:t>
            </a:r>
          </a:p>
          <a:p>
            <a:pPr lvl="1"/>
            <a:r>
              <a:rPr lang="pt-BR" dirty="0" smtClean="0"/>
              <a:t>The “</a:t>
            </a:r>
            <a:r>
              <a:rPr lang="pt-BR" dirty="0" err="1" smtClean="0"/>
              <a:t>List</a:t>
            </a:r>
            <a:r>
              <a:rPr lang="pt-BR" dirty="0" smtClean="0"/>
              <a:t> </a:t>
            </a:r>
            <a:r>
              <a:rPr lang="pt-BR" dirty="0" err="1" smtClean="0"/>
              <a:t>Monad</a:t>
            </a:r>
            <a:r>
              <a:rPr lang="pt-BR" dirty="0" smtClean="0"/>
              <a:t>”</a:t>
            </a:r>
            <a:endParaRPr lang="en-US" dirty="0"/>
          </a:p>
        </p:txBody>
      </p:sp>
      <p:pic>
        <p:nvPicPr>
          <p:cNvPr id="4" name="Picture 2" descr="http://bartdesmet.info/images_wlw/TheEssenceofLINQMinLINQ_13EBD/image_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048000"/>
            <a:ext cx="4876800" cy="258318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7921887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err="1" smtClean="0"/>
              <a:t>Anamorphism</a:t>
            </a:r>
            <a:r>
              <a:rPr lang="pt-BR" dirty="0" smtClean="0"/>
              <a:t> </a:t>
            </a:r>
            <a:r>
              <a:rPr lang="pt-BR" dirty="0" err="1" smtClean="0"/>
              <a:t>is</a:t>
            </a:r>
            <a:r>
              <a:rPr lang="pt-BR" dirty="0" smtClean="0"/>
              <a:t> </a:t>
            </a:r>
            <a:r>
              <a:rPr lang="pt-BR" dirty="0" err="1" smtClean="0"/>
              <a:t>the</a:t>
            </a:r>
            <a:r>
              <a:rPr lang="pt-BR" dirty="0" smtClean="0"/>
              <a:t> entrance in </a:t>
            </a:r>
            <a:r>
              <a:rPr lang="pt-BR" dirty="0" err="1" smtClean="0"/>
              <a:t>the</a:t>
            </a:r>
            <a:r>
              <a:rPr lang="pt-BR" dirty="0" smtClean="0"/>
              <a:t> </a:t>
            </a:r>
            <a:r>
              <a:rPr lang="pt-BR" dirty="0" err="1" smtClean="0"/>
              <a:t>monad</a:t>
            </a:r>
            <a:r>
              <a:rPr lang="pt-BR" dirty="0" smtClean="0"/>
              <a:t>.</a:t>
            </a:r>
          </a:p>
          <a:p>
            <a:pPr lvl="1"/>
            <a:r>
              <a:rPr lang="pt-BR" dirty="0" err="1" smtClean="0"/>
              <a:t>Enumerable.Range</a:t>
            </a:r>
            <a:r>
              <a:rPr lang="pt-BR" dirty="0" smtClean="0"/>
              <a:t>()</a:t>
            </a:r>
          </a:p>
          <a:p>
            <a:pPr lvl="1"/>
            <a:r>
              <a:rPr lang="pt-BR" dirty="0" err="1" smtClean="0"/>
              <a:t>AsEnumerable</a:t>
            </a:r>
            <a:r>
              <a:rPr lang="pt-BR" dirty="0" smtClean="0"/>
              <a:t>()</a:t>
            </a:r>
            <a:endParaRPr lang="pt-BR" dirty="0"/>
          </a:p>
          <a:p>
            <a:endParaRPr lang="pt-BR" dirty="0" smtClean="0"/>
          </a:p>
          <a:p>
            <a:r>
              <a:rPr lang="pt-BR" dirty="0" err="1" smtClean="0"/>
              <a:t>Catamorphism</a:t>
            </a:r>
            <a:r>
              <a:rPr lang="pt-BR" dirty="0" smtClean="0"/>
              <a:t> </a:t>
            </a:r>
            <a:r>
              <a:rPr lang="pt-BR" dirty="0" err="1" smtClean="0"/>
              <a:t>is</a:t>
            </a:r>
            <a:r>
              <a:rPr lang="pt-BR" dirty="0" smtClean="0"/>
              <a:t> </a:t>
            </a:r>
            <a:r>
              <a:rPr lang="pt-BR" dirty="0" err="1" smtClean="0"/>
              <a:t>the</a:t>
            </a:r>
            <a:r>
              <a:rPr lang="pt-BR" dirty="0" smtClean="0"/>
              <a:t> </a:t>
            </a:r>
            <a:r>
              <a:rPr lang="pt-BR" dirty="0" err="1" smtClean="0"/>
              <a:t>exit</a:t>
            </a:r>
            <a:r>
              <a:rPr lang="pt-BR" dirty="0" smtClean="0"/>
              <a:t> </a:t>
            </a:r>
            <a:r>
              <a:rPr lang="pt-BR" dirty="0" err="1" smtClean="0"/>
              <a:t>of</a:t>
            </a:r>
            <a:r>
              <a:rPr lang="pt-BR" dirty="0" smtClean="0"/>
              <a:t> </a:t>
            </a:r>
            <a:r>
              <a:rPr lang="pt-BR" dirty="0" err="1" smtClean="0"/>
              <a:t>the</a:t>
            </a:r>
            <a:r>
              <a:rPr lang="pt-BR" dirty="0" smtClean="0"/>
              <a:t> </a:t>
            </a:r>
            <a:r>
              <a:rPr lang="pt-BR" dirty="0" err="1" smtClean="0"/>
              <a:t>monad</a:t>
            </a:r>
            <a:r>
              <a:rPr lang="pt-BR" dirty="0" smtClean="0"/>
              <a:t>.</a:t>
            </a:r>
          </a:p>
          <a:p>
            <a:pPr lvl="1"/>
            <a:r>
              <a:rPr lang="pt-BR" dirty="0" smtClean="0"/>
              <a:t>Sum()</a:t>
            </a:r>
          </a:p>
          <a:p>
            <a:pPr lvl="1"/>
            <a:r>
              <a:rPr lang="pt-BR" dirty="0" err="1" smtClean="0"/>
              <a:t>First</a:t>
            </a:r>
            <a:r>
              <a:rPr lang="pt-BR" dirty="0" smtClean="0"/>
              <a:t>()</a:t>
            </a:r>
            <a:endParaRPr lang="en-US" dirty="0"/>
          </a:p>
        </p:txBody>
      </p:sp>
      <p:pic>
        <p:nvPicPr>
          <p:cNvPr id="5122" name="Picture 2" descr="http://bartdesmet.info/images_wlw/TheEssenceofLINQMinLINQ_13EBD/image_8.png"/>
          <p:cNvPicPr>
            <a:picLocks noChangeAspect="1" noChangeArrowheads="1"/>
          </p:cNvPicPr>
          <p:nvPr/>
        </p:nvPicPr>
        <p:blipFill rotWithShape="1">
          <a:blip r:embed="rId2">
            <a:extLst>
              <a:ext uri="{28A0092B-C50C-407E-A947-70E740481C1C}">
                <a14:useLocalDpi xmlns:a14="http://schemas.microsoft.com/office/drawing/2010/main" val="0"/>
              </a:ext>
            </a:extLst>
          </a:blip>
          <a:srcRect l="8148" t="33441" r="48218" b="15612"/>
          <a:stretch/>
        </p:blipFill>
        <p:spPr bwMode="auto">
          <a:xfrm>
            <a:off x="6094576" y="2286000"/>
            <a:ext cx="2127903" cy="13160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bartdesmet.info/images_wlw/TheEssenceofLINQMinLINQ_13EBD/image_8.png"/>
          <p:cNvPicPr>
            <a:picLocks noChangeAspect="1" noChangeArrowheads="1"/>
          </p:cNvPicPr>
          <p:nvPr/>
        </p:nvPicPr>
        <p:blipFill rotWithShape="1">
          <a:blip r:embed="rId2">
            <a:extLst>
              <a:ext uri="{28A0092B-C50C-407E-A947-70E740481C1C}">
                <a14:useLocalDpi xmlns:a14="http://schemas.microsoft.com/office/drawing/2010/main" val="0"/>
              </a:ext>
            </a:extLst>
          </a:blip>
          <a:srcRect l="32403" t="3501" r="35529" b="45883"/>
          <a:stretch/>
        </p:blipFill>
        <p:spPr bwMode="auto">
          <a:xfrm>
            <a:off x="6781800" y="4495800"/>
            <a:ext cx="1563880" cy="1307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9590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err="1" smtClean="0"/>
              <a:t>SelectMany</a:t>
            </a:r>
            <a:r>
              <a:rPr lang="pt-BR" dirty="0" smtClean="0"/>
              <a:t> </a:t>
            </a:r>
            <a:r>
              <a:rPr lang="pt-BR" dirty="0" err="1" smtClean="0"/>
              <a:t>is</a:t>
            </a:r>
            <a:r>
              <a:rPr lang="pt-BR" dirty="0" smtClean="0"/>
              <a:t> </a:t>
            </a:r>
            <a:r>
              <a:rPr lang="pt-BR" dirty="0" err="1" smtClean="0"/>
              <a:t>the</a:t>
            </a:r>
            <a:r>
              <a:rPr lang="pt-BR" dirty="0" smtClean="0"/>
              <a:t> </a:t>
            </a:r>
            <a:r>
              <a:rPr lang="pt-BR" dirty="0" err="1" smtClean="0"/>
              <a:t>BindM</a:t>
            </a:r>
            <a:endParaRPr lang="pt-BR" dirty="0" smtClean="0"/>
          </a:p>
          <a:p>
            <a:pPr lvl="1"/>
            <a:r>
              <a:rPr lang="pt-BR" dirty="0" err="1" smtClean="0"/>
              <a:t>Where</a:t>
            </a:r>
            <a:r>
              <a:rPr lang="pt-BR" dirty="0" smtClean="0"/>
              <a:t>, </a:t>
            </a:r>
            <a:r>
              <a:rPr lang="pt-BR" dirty="0" err="1" smtClean="0"/>
              <a:t>Skip</a:t>
            </a:r>
            <a:r>
              <a:rPr lang="pt-BR" dirty="0" smtClean="0"/>
              <a:t>, </a:t>
            </a:r>
            <a:r>
              <a:rPr lang="pt-BR" dirty="0" err="1" smtClean="0"/>
              <a:t>Take</a:t>
            </a:r>
            <a:r>
              <a:rPr lang="pt-BR" dirty="0" smtClean="0"/>
              <a:t>, etc... are </a:t>
            </a:r>
            <a:r>
              <a:rPr lang="pt-BR" dirty="0" err="1" smtClean="0"/>
              <a:t>specifs</a:t>
            </a:r>
            <a:r>
              <a:rPr lang="pt-BR" dirty="0" smtClean="0"/>
              <a:t> uses </a:t>
            </a:r>
            <a:r>
              <a:rPr lang="pt-BR" dirty="0" err="1" smtClean="0"/>
              <a:t>of</a:t>
            </a:r>
            <a:r>
              <a:rPr lang="pt-BR" dirty="0" smtClean="0"/>
              <a:t> </a:t>
            </a:r>
            <a:r>
              <a:rPr lang="pt-BR" dirty="0" err="1" smtClean="0"/>
              <a:t>SelectMany</a:t>
            </a:r>
            <a:endParaRPr lang="en-US" dirty="0"/>
          </a:p>
        </p:txBody>
      </p:sp>
      <p:pic>
        <p:nvPicPr>
          <p:cNvPr id="5122" name="Picture 2" descr="http://bartdesmet.info/images_wlw/TheEssenceofLINQMinLINQ_13EBD/image_8.png"/>
          <p:cNvPicPr>
            <a:picLocks noChangeAspect="1" noChangeArrowheads="1"/>
          </p:cNvPicPr>
          <p:nvPr/>
        </p:nvPicPr>
        <p:blipFill rotWithShape="1">
          <a:blip r:embed="rId2">
            <a:extLst>
              <a:ext uri="{28A0092B-C50C-407E-A947-70E740481C1C}">
                <a14:useLocalDpi xmlns:a14="http://schemas.microsoft.com/office/drawing/2010/main" val="0"/>
              </a:ext>
            </a:extLst>
          </a:blip>
          <a:srcRect l="31527" t="40884" r="1358" b="3206"/>
          <a:stretch/>
        </p:blipFill>
        <p:spPr bwMode="auto">
          <a:xfrm>
            <a:off x="4191000" y="4419600"/>
            <a:ext cx="3273040" cy="1444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0717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err="1" smtClean="0"/>
              <a:t>Mathematical</a:t>
            </a:r>
            <a:r>
              <a:rPr lang="pt-BR" dirty="0" smtClean="0"/>
              <a:t> </a:t>
            </a:r>
            <a:r>
              <a:rPr lang="pt-BR" dirty="0" err="1" smtClean="0"/>
              <a:t>Representation</a:t>
            </a:r>
            <a:endParaRPr lang="pt-BR" dirty="0" smtClean="0"/>
          </a:p>
          <a:p>
            <a:pPr lvl="1"/>
            <a:r>
              <a:rPr lang="pt-BR" dirty="0" err="1" smtClean="0"/>
              <a:t>Monads</a:t>
            </a:r>
            <a:r>
              <a:rPr lang="pt-BR" dirty="0" smtClean="0"/>
              <a:t> as sets</a:t>
            </a:r>
            <a:endParaRPr lang="en-US" dirty="0"/>
          </a:p>
        </p:txBody>
      </p:sp>
    </p:spTree>
    <p:extLst>
      <p:ext uri="{BB962C8B-B14F-4D97-AF65-F5344CB8AC3E}">
        <p14:creationId xmlns:p14="http://schemas.microsoft.com/office/powerpoint/2010/main" val="36921729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6" name="Espaço Reservado para Conteú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1981200"/>
            <a:ext cx="3870816" cy="1985034"/>
          </a:xfrm>
        </p:spPr>
      </p:pic>
      <p:sp>
        <p:nvSpPr>
          <p:cNvPr id="7" name="Retângulo 6"/>
          <p:cNvSpPr/>
          <p:nvPr/>
        </p:nvSpPr>
        <p:spPr>
          <a:xfrm>
            <a:off x="2438400" y="4191000"/>
            <a:ext cx="4572000" cy="1200329"/>
          </a:xfrm>
          <a:prstGeom prst="rect">
            <a:avLst/>
          </a:prstGeom>
        </p:spPr>
        <p:txBody>
          <a:bodyPr>
            <a:spAutoFit/>
          </a:bodyPr>
          <a:lstStyle/>
          <a:p>
            <a:r>
              <a:rPr lang="en-US" dirty="0"/>
              <a:t>We start with a set which contains elements such as </a:t>
            </a:r>
            <a:r>
              <a:rPr lang="en-US" dirty="0" err="1"/>
              <a:t>a,b</a:t>
            </a:r>
            <a:r>
              <a:rPr lang="en-US" dirty="0"/>
              <a:t> &amp; c, it may also contain subsets which themselves consist of elements like these and subsets of subsets and so on.</a:t>
            </a:r>
          </a:p>
        </p:txBody>
      </p:sp>
    </p:spTree>
    <p:extLst>
      <p:ext uri="{BB962C8B-B14F-4D97-AF65-F5344CB8AC3E}">
        <p14:creationId xmlns:p14="http://schemas.microsoft.com/office/powerpoint/2010/main" val="24288347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8672" y="1600200"/>
            <a:ext cx="2906656" cy="2538007"/>
          </a:xfrm>
        </p:spPr>
      </p:pic>
      <p:sp>
        <p:nvSpPr>
          <p:cNvPr id="5" name="Retângulo 4"/>
          <p:cNvSpPr/>
          <p:nvPr/>
        </p:nvSpPr>
        <p:spPr>
          <a:xfrm>
            <a:off x="2316622" y="4343400"/>
            <a:ext cx="4998578" cy="646331"/>
          </a:xfrm>
          <a:prstGeom prst="rect">
            <a:avLst/>
          </a:prstGeom>
        </p:spPr>
        <p:txBody>
          <a:bodyPr wrap="square">
            <a:spAutoFit/>
          </a:bodyPr>
          <a:lstStyle/>
          <a:p>
            <a:r>
              <a:rPr lang="en-US" dirty="0"/>
              <a:t>Imagine that we have some mapping 'm' that maps say a-&gt;a' (or in a different notation a -&gt; m a) </a:t>
            </a:r>
          </a:p>
        </p:txBody>
      </p:sp>
    </p:spTree>
    <p:extLst>
      <p:ext uri="{BB962C8B-B14F-4D97-AF65-F5344CB8AC3E}">
        <p14:creationId xmlns:p14="http://schemas.microsoft.com/office/powerpoint/2010/main" val="39810685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8672" y="1600200"/>
            <a:ext cx="2906656" cy="2538007"/>
          </a:xfrm>
        </p:spPr>
      </p:pic>
      <p:sp>
        <p:nvSpPr>
          <p:cNvPr id="5" name="Retângulo 4"/>
          <p:cNvSpPr/>
          <p:nvPr/>
        </p:nvSpPr>
        <p:spPr>
          <a:xfrm>
            <a:off x="2286000" y="4182070"/>
            <a:ext cx="4572000" cy="923330"/>
          </a:xfrm>
          <a:prstGeom prst="rect">
            <a:avLst/>
          </a:prstGeom>
        </p:spPr>
        <p:txBody>
          <a:bodyPr>
            <a:spAutoFit/>
          </a:bodyPr>
          <a:lstStyle/>
          <a:p>
            <a:r>
              <a:rPr lang="en-US" dirty="0"/>
              <a:t>Now imagine that b and c are also compatible with this mapping so we can add similar maps b-&gt;b' and c-&gt;c' and so on. </a:t>
            </a:r>
          </a:p>
        </p:txBody>
      </p:sp>
    </p:spTree>
    <p:extLst>
      <p:ext uri="{BB962C8B-B14F-4D97-AF65-F5344CB8AC3E}">
        <p14:creationId xmlns:p14="http://schemas.microsoft.com/office/powerpoint/2010/main" val="23318725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8672" y="1447800"/>
            <a:ext cx="2906656" cy="2538007"/>
          </a:xfrm>
        </p:spPr>
      </p:pic>
      <p:sp>
        <p:nvSpPr>
          <p:cNvPr id="5" name="Retângulo 4"/>
          <p:cNvSpPr/>
          <p:nvPr/>
        </p:nvSpPr>
        <p:spPr>
          <a:xfrm>
            <a:off x="457200" y="4036874"/>
            <a:ext cx="3810000" cy="2031325"/>
          </a:xfrm>
          <a:prstGeom prst="rect">
            <a:avLst/>
          </a:prstGeom>
        </p:spPr>
        <p:txBody>
          <a:bodyPr wrap="square">
            <a:spAutoFit/>
          </a:bodyPr>
          <a:lstStyle/>
          <a:p>
            <a:r>
              <a:rPr lang="en-US" dirty="0"/>
              <a:t>It would be useful to be able to avoid the need to iterate over the elements and map them </a:t>
            </a:r>
            <a:r>
              <a:rPr lang="en-US" dirty="0" err="1"/>
              <a:t>individulally</a:t>
            </a:r>
            <a:r>
              <a:rPr lang="en-US" dirty="0"/>
              <a:t>. We can map the whole set as a complete object provided that</a:t>
            </a:r>
            <a:r>
              <a:rPr lang="en-US" dirty="0" smtClean="0"/>
              <a:t>:</a:t>
            </a:r>
          </a:p>
          <a:p>
            <a:endParaRPr lang="en-US" dirty="0"/>
          </a:p>
          <a:p>
            <a:r>
              <a:rPr lang="en-US" dirty="0"/>
              <a:t>M {</a:t>
            </a:r>
            <a:r>
              <a:rPr lang="en-US" dirty="0" err="1"/>
              <a:t>a,b,c</a:t>
            </a:r>
            <a:r>
              <a:rPr lang="en-US" dirty="0"/>
              <a:t>} = {m </a:t>
            </a:r>
            <a:r>
              <a:rPr lang="en-US" dirty="0" err="1"/>
              <a:t>a,m</a:t>
            </a:r>
            <a:r>
              <a:rPr lang="en-US" dirty="0"/>
              <a:t> </a:t>
            </a:r>
            <a:r>
              <a:rPr lang="en-US" dirty="0" err="1"/>
              <a:t>b,m</a:t>
            </a:r>
            <a:r>
              <a:rPr lang="en-US" dirty="0"/>
              <a:t> c} </a:t>
            </a:r>
          </a:p>
        </p:txBody>
      </p:sp>
      <p:sp>
        <p:nvSpPr>
          <p:cNvPr id="6" name="Retângulo 5"/>
          <p:cNvSpPr/>
          <p:nvPr/>
        </p:nvSpPr>
        <p:spPr>
          <a:xfrm>
            <a:off x="4267200" y="4037889"/>
            <a:ext cx="4572000" cy="1200329"/>
          </a:xfrm>
          <a:prstGeom prst="rect">
            <a:avLst/>
          </a:prstGeom>
        </p:spPr>
        <p:txBody>
          <a:bodyPr>
            <a:spAutoFit/>
          </a:bodyPr>
          <a:lstStyle/>
          <a:p>
            <a:r>
              <a:rPr lang="en-US" dirty="0"/>
              <a:t>Usually in mathematical terminology we don't make a distinction between M and m, we use the same symbol regardless of whether we are mapping elements or whole subsets.</a:t>
            </a:r>
          </a:p>
        </p:txBody>
      </p:sp>
    </p:spTree>
    <p:extLst>
      <p:ext uri="{BB962C8B-B14F-4D97-AF65-F5344CB8AC3E}">
        <p14:creationId xmlns:p14="http://schemas.microsoft.com/office/powerpoint/2010/main" val="9559832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3079" y="1600200"/>
            <a:ext cx="3317842" cy="2538007"/>
          </a:xfrm>
        </p:spPr>
      </p:pic>
      <p:sp>
        <p:nvSpPr>
          <p:cNvPr id="5" name="Retângulo 4"/>
          <p:cNvSpPr/>
          <p:nvPr/>
        </p:nvSpPr>
        <p:spPr>
          <a:xfrm>
            <a:off x="2286000" y="4267200"/>
            <a:ext cx="4572000" cy="2031325"/>
          </a:xfrm>
          <a:prstGeom prst="rect">
            <a:avLst/>
          </a:prstGeom>
        </p:spPr>
        <p:txBody>
          <a:bodyPr>
            <a:spAutoFit/>
          </a:bodyPr>
          <a:lstStyle/>
          <a:p>
            <a:r>
              <a:rPr lang="en-US" dirty="0"/>
              <a:t>We can add two functions:</a:t>
            </a:r>
          </a:p>
          <a:p>
            <a:pPr lvl="1"/>
            <a:r>
              <a:rPr lang="en-US" dirty="0"/>
              <a:t>unit: maps 'a' to a set (a subset inside the main set) containing a</a:t>
            </a:r>
            <a:r>
              <a:rPr lang="en-US" dirty="0" smtClean="0"/>
              <a:t>.</a:t>
            </a:r>
          </a:p>
          <a:p>
            <a:pPr lvl="1"/>
            <a:endParaRPr lang="en-US" dirty="0"/>
          </a:p>
          <a:p>
            <a:pPr lvl="1"/>
            <a:r>
              <a:rPr lang="en-US" dirty="0"/>
              <a:t>join: maps 'a set containing a' to a</a:t>
            </a:r>
            <a:r>
              <a:rPr lang="en-US" dirty="0" smtClean="0"/>
              <a:t>.</a:t>
            </a:r>
          </a:p>
          <a:p>
            <a:pPr lvl="1"/>
            <a:endParaRPr lang="en-US" dirty="0"/>
          </a:p>
          <a:p>
            <a:r>
              <a:rPr lang="en-US" dirty="0"/>
              <a:t>So 'unit' and 'join' are inverses. </a:t>
            </a:r>
          </a:p>
        </p:txBody>
      </p:sp>
    </p:spTree>
    <p:extLst>
      <p:ext uri="{BB962C8B-B14F-4D97-AF65-F5344CB8AC3E}">
        <p14:creationId xmlns:p14="http://schemas.microsoft.com/office/powerpoint/2010/main" val="23044109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3079" y="1676400"/>
            <a:ext cx="3317842" cy="1602206"/>
          </a:xfrm>
        </p:spPr>
      </p:pic>
      <p:sp>
        <p:nvSpPr>
          <p:cNvPr id="5" name="Retângulo 4"/>
          <p:cNvSpPr/>
          <p:nvPr/>
        </p:nvSpPr>
        <p:spPr>
          <a:xfrm>
            <a:off x="2286000" y="3429000"/>
            <a:ext cx="4572000" cy="2031325"/>
          </a:xfrm>
          <a:prstGeom prst="rect">
            <a:avLst/>
          </a:prstGeom>
        </p:spPr>
        <p:txBody>
          <a:bodyPr>
            <a:spAutoFit/>
          </a:bodyPr>
          <a:lstStyle/>
          <a:p>
            <a:r>
              <a:rPr lang="en-US" dirty="0"/>
              <a:t>In the same way that we can use 'M' to map elements or whole sets we can use 'unit' and 'join' to map elements, sets or </a:t>
            </a:r>
            <a:r>
              <a:rPr lang="en-US" dirty="0" smtClean="0"/>
              <a:t>mappings.</a:t>
            </a:r>
          </a:p>
          <a:p>
            <a:endParaRPr lang="en-US" dirty="0"/>
          </a:p>
          <a:p>
            <a:r>
              <a:rPr lang="en-US" dirty="0" smtClean="0"/>
              <a:t>So </a:t>
            </a:r>
            <a:r>
              <a:rPr lang="en-US" dirty="0"/>
              <a:t>here 'unit' and 'join' represent mappings of mappings. In fact they are natural </a:t>
            </a:r>
            <a:r>
              <a:rPr lang="en-US" dirty="0" err="1"/>
              <a:t>transormations</a:t>
            </a:r>
            <a:r>
              <a:rPr lang="en-US" dirty="0"/>
              <a:t>. </a:t>
            </a:r>
          </a:p>
        </p:txBody>
      </p:sp>
    </p:spTree>
    <p:extLst>
      <p:ext uri="{BB962C8B-B14F-4D97-AF65-F5344CB8AC3E}">
        <p14:creationId xmlns:p14="http://schemas.microsoft.com/office/powerpoint/2010/main" val="1184967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endParaRPr lang="en-US"/>
          </a:p>
        </p:txBody>
      </p:sp>
      <p:sp>
        <p:nvSpPr>
          <p:cNvPr id="2" name="Espaço Reservado para Conteúdo 1"/>
          <p:cNvSpPr>
            <a:spLocks noGrp="1"/>
          </p:cNvSpPr>
          <p:nvPr>
            <p:ph idx="1"/>
          </p:nvPr>
        </p:nvSpPr>
        <p:spPr/>
        <p:txBody>
          <a:bodyPr/>
          <a:lstStyle/>
          <a:p>
            <a:r>
              <a:rPr lang="pt-BR" dirty="0"/>
              <a:t>In “</a:t>
            </a:r>
            <a:r>
              <a:rPr lang="pt-BR" dirty="0" err="1"/>
              <a:t>Category</a:t>
            </a:r>
            <a:r>
              <a:rPr lang="pt-BR" dirty="0"/>
              <a:t> </a:t>
            </a:r>
            <a:r>
              <a:rPr lang="pt-BR" dirty="0" err="1"/>
              <a:t>Theory</a:t>
            </a:r>
            <a:r>
              <a:rPr lang="pt-BR" dirty="0"/>
              <a:t>”</a:t>
            </a:r>
          </a:p>
          <a:p>
            <a:pPr lvl="1"/>
            <a:r>
              <a:rPr lang="en-US" dirty="0"/>
              <a:t>“A monad is an </a:t>
            </a:r>
            <a:r>
              <a:rPr lang="en-US" dirty="0" err="1"/>
              <a:t>endofunctor</a:t>
            </a:r>
            <a:r>
              <a:rPr lang="en-US" dirty="0"/>
              <a:t> together with two associated natural transformations”</a:t>
            </a:r>
          </a:p>
          <a:p>
            <a:pPr lvl="2"/>
            <a:r>
              <a:rPr lang="pt-BR" dirty="0">
                <a:hlinkClick r:id="rId2"/>
              </a:rPr>
              <a:t>http://</a:t>
            </a:r>
            <a:r>
              <a:rPr lang="pt-BR" dirty="0" smtClean="0">
                <a:hlinkClick r:id="rId2"/>
              </a:rPr>
              <a:t>www.euclideanspace.com/maths/discrete/category/monad/index.htm</a:t>
            </a:r>
            <a:endParaRPr lang="pt-BR" dirty="0" smtClean="0"/>
          </a:p>
          <a:p>
            <a:pPr lvl="2"/>
            <a:r>
              <a:rPr lang="pt-BR" dirty="0" err="1" smtClean="0"/>
              <a:t>This</a:t>
            </a:r>
            <a:r>
              <a:rPr lang="pt-BR" dirty="0" smtClean="0"/>
              <a:t> site helps... </a:t>
            </a:r>
            <a:r>
              <a:rPr lang="pt-BR" dirty="0" err="1" smtClean="0"/>
              <a:t>Really</a:t>
            </a:r>
            <a:r>
              <a:rPr lang="pt-BR" dirty="0" smtClean="0"/>
              <a:t>!</a:t>
            </a:r>
          </a:p>
          <a:p>
            <a:pPr lvl="2"/>
            <a:r>
              <a:rPr lang="pt-BR" dirty="0" smtClean="0"/>
              <a:t>It </a:t>
            </a:r>
            <a:r>
              <a:rPr lang="pt-BR" dirty="0" err="1" smtClean="0"/>
              <a:t>will</a:t>
            </a:r>
            <a:r>
              <a:rPr lang="pt-BR" dirty="0" smtClean="0"/>
              <a:t> </a:t>
            </a:r>
            <a:r>
              <a:rPr lang="pt-BR" dirty="0" err="1" smtClean="0"/>
              <a:t>make</a:t>
            </a:r>
            <a:r>
              <a:rPr lang="pt-BR" dirty="0" smtClean="0"/>
              <a:t> </a:t>
            </a:r>
            <a:r>
              <a:rPr lang="pt-BR" dirty="0" err="1" smtClean="0"/>
              <a:t>any</a:t>
            </a:r>
            <a:r>
              <a:rPr lang="pt-BR" dirty="0" smtClean="0"/>
              <a:t> </a:t>
            </a:r>
            <a:r>
              <a:rPr lang="pt-BR" dirty="0" err="1" smtClean="0"/>
              <a:t>sense</a:t>
            </a:r>
            <a:r>
              <a:rPr lang="pt-BR" dirty="0" smtClean="0"/>
              <a:t> in a minute.</a:t>
            </a:r>
            <a:endParaRPr lang="pt-BR" dirty="0"/>
          </a:p>
          <a:p>
            <a:endParaRPr lang="en-US" dirty="0"/>
          </a:p>
        </p:txBody>
      </p:sp>
    </p:spTree>
    <p:extLst>
      <p:ext uri="{BB962C8B-B14F-4D97-AF65-F5344CB8AC3E}">
        <p14:creationId xmlns:p14="http://schemas.microsoft.com/office/powerpoint/2010/main" val="7811297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smtClean="0"/>
              <a:t>Must </a:t>
            </a:r>
            <a:r>
              <a:rPr lang="pt-BR" dirty="0" err="1" smtClean="0"/>
              <a:t>Reads</a:t>
            </a:r>
            <a:r>
              <a:rPr lang="pt-BR" dirty="0" smtClean="0"/>
              <a:t>!</a:t>
            </a:r>
          </a:p>
          <a:p>
            <a:pPr lvl="1"/>
            <a:r>
              <a:rPr lang="pt-BR" sz="1050" dirty="0" smtClean="0">
                <a:hlinkClick r:id="rId2"/>
              </a:rPr>
              <a:t>http://www.euclideanspace.com/maths/discrete/category/monad/index.htm</a:t>
            </a:r>
            <a:endParaRPr lang="pt-BR" sz="1050" dirty="0" smtClean="0"/>
          </a:p>
          <a:p>
            <a:pPr lvl="1"/>
            <a:r>
              <a:rPr lang="en-US" sz="1050" dirty="0" smtClean="0">
                <a:hlinkClick r:id="rId3"/>
              </a:rPr>
              <a:t>https://wiki.ittc.ku.edu/lambda/images/1/12/Wadler_-_The_essence_of_functional_programming_%281992%29.pdf</a:t>
            </a:r>
            <a:endParaRPr lang="en-US" sz="1050" dirty="0" smtClean="0"/>
          </a:p>
          <a:p>
            <a:pPr lvl="1"/>
            <a:r>
              <a:rPr lang="en-US" sz="1050" dirty="0" smtClean="0">
                <a:hlinkClick r:id="rId4"/>
              </a:rPr>
              <a:t>http://www.haskell.org/all_about_monads/html/maybemonad.html</a:t>
            </a:r>
            <a:endParaRPr lang="en-US" sz="1050" dirty="0" smtClean="0"/>
          </a:p>
          <a:p>
            <a:pPr lvl="1"/>
            <a:r>
              <a:rPr lang="en-US" sz="1050" dirty="0" smtClean="0">
                <a:hlinkClick r:id="rId5"/>
              </a:rPr>
              <a:t>http://blogs.msdn.com/b/wesdyer/archive/2008/01/11/the-marvels-of-monads.aspx</a:t>
            </a:r>
            <a:endParaRPr lang="en-US" sz="1050" dirty="0" smtClean="0"/>
          </a:p>
          <a:p>
            <a:pPr lvl="1"/>
            <a:r>
              <a:rPr lang="en-US" sz="1050" dirty="0" smtClean="0">
                <a:hlinkClick r:id="rId6"/>
              </a:rPr>
              <a:t>http://community.bartdesmet.net/blogs/bart/archive/2010/01/01/the-essence-of-linq-minlinq.aspx</a:t>
            </a:r>
            <a:endParaRPr lang="en-US" sz="1050" dirty="0" smtClean="0"/>
          </a:p>
          <a:p>
            <a:pPr marL="457200" lvl="1" indent="0">
              <a:buNone/>
            </a:pPr>
            <a:endParaRPr lang="en-US" sz="1050" u="sng" dirty="0" smtClean="0"/>
          </a:p>
          <a:p>
            <a:pPr lvl="1"/>
            <a:endParaRPr lang="en-US" sz="1050" dirty="0" smtClean="0"/>
          </a:p>
          <a:p>
            <a:pPr lvl="1"/>
            <a:endParaRPr lang="pt-BR" sz="1600" dirty="0" smtClean="0"/>
          </a:p>
          <a:p>
            <a:pPr lvl="1"/>
            <a:endParaRPr lang="en-US" dirty="0"/>
          </a:p>
        </p:txBody>
      </p:sp>
    </p:spTree>
    <p:extLst>
      <p:ext uri="{BB962C8B-B14F-4D97-AF65-F5344CB8AC3E}">
        <p14:creationId xmlns:p14="http://schemas.microsoft.com/office/powerpoint/2010/main" val="257694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err="1" smtClean="0"/>
              <a:t>And</a:t>
            </a:r>
            <a:r>
              <a:rPr lang="pt-BR" dirty="0" smtClean="0"/>
              <a:t> </a:t>
            </a:r>
            <a:r>
              <a:rPr lang="pt-BR" dirty="0" err="1" smtClean="0"/>
              <a:t>now</a:t>
            </a:r>
            <a:r>
              <a:rPr lang="pt-BR" dirty="0" smtClean="0"/>
              <a:t>...</a:t>
            </a:r>
          </a:p>
          <a:p>
            <a:pPr lvl="1"/>
            <a:r>
              <a:rPr lang="pt-BR" dirty="0" smtClean="0"/>
              <a:t>The </a:t>
            </a:r>
            <a:r>
              <a:rPr lang="pt-BR" dirty="0" err="1" smtClean="0"/>
              <a:t>Pythagorean</a:t>
            </a:r>
            <a:r>
              <a:rPr lang="pt-BR" dirty="0" smtClean="0"/>
              <a:t> </a:t>
            </a:r>
            <a:r>
              <a:rPr lang="pt-BR" dirty="0" err="1" smtClean="0"/>
              <a:t>Representation</a:t>
            </a:r>
            <a:r>
              <a:rPr lang="pt-BR" dirty="0" smtClean="0"/>
              <a:t> </a:t>
            </a:r>
            <a:r>
              <a:rPr lang="pt-BR" dirty="0" err="1" smtClean="0"/>
              <a:t>of</a:t>
            </a:r>
            <a:r>
              <a:rPr lang="pt-BR" dirty="0" smtClean="0"/>
              <a:t> a </a:t>
            </a:r>
            <a:r>
              <a:rPr lang="pt-BR" dirty="0" err="1" smtClean="0"/>
              <a:t>monad</a:t>
            </a:r>
            <a:r>
              <a:rPr lang="pt-BR" dirty="0" smtClean="0"/>
              <a:t>...</a:t>
            </a:r>
            <a:endParaRPr lang="en-US" dirty="0"/>
          </a:p>
        </p:txBody>
      </p:sp>
    </p:spTree>
    <p:extLst>
      <p:ext uri="{BB962C8B-B14F-4D97-AF65-F5344CB8AC3E}">
        <p14:creationId xmlns:p14="http://schemas.microsoft.com/office/powerpoint/2010/main" val="11938926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endParaRPr lang="en-US" dirty="0"/>
          </a:p>
        </p:txBody>
      </p:sp>
      <p:pic>
        <p:nvPicPr>
          <p:cNvPr id="1026" name="Picture 2" descr="File:Monad.sv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590800"/>
            <a:ext cx="2438400" cy="243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71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1500"/>
                                  </p:stCondLst>
                                  <p:childTnLst>
                                    <p:set>
                                      <p:cBhvr>
                                        <p:cTn id="6" dur="1" fill="hold">
                                          <p:stCondLst>
                                            <p:cond delay="0"/>
                                          </p:stCondLst>
                                        </p:cTn>
                                        <p:tgtEl>
                                          <p:spTgt spid="1026"/>
                                        </p:tgtEl>
                                        <p:attrNameLst>
                                          <p:attrName>style.visibility</p:attrName>
                                        </p:attrNameLst>
                                      </p:cBhvr>
                                      <p:to>
                                        <p:strVal val="visible"/>
                                      </p:to>
                                    </p:set>
                                    <p:animEffect transition="in" filter="wheel(1)">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endParaRPr lang="en-US"/>
          </a:p>
        </p:txBody>
      </p:sp>
      <p:sp>
        <p:nvSpPr>
          <p:cNvPr id="2" name="Espaço Reservado para Conteúdo 1"/>
          <p:cNvSpPr>
            <a:spLocks noGrp="1"/>
          </p:cNvSpPr>
          <p:nvPr>
            <p:ph idx="1"/>
          </p:nvPr>
        </p:nvSpPr>
        <p:spPr/>
        <p:txBody>
          <a:bodyPr/>
          <a:lstStyle/>
          <a:p>
            <a:r>
              <a:rPr lang="pt-BR" dirty="0"/>
              <a:t>In “Computer </a:t>
            </a:r>
            <a:r>
              <a:rPr lang="pt-BR" dirty="0" err="1"/>
              <a:t>Programming</a:t>
            </a:r>
            <a:r>
              <a:rPr lang="pt-BR" dirty="0"/>
              <a:t>”</a:t>
            </a:r>
          </a:p>
          <a:p>
            <a:pPr lvl="1"/>
            <a:r>
              <a:rPr lang="pt-BR" dirty="0"/>
              <a:t>The </a:t>
            </a:r>
            <a:r>
              <a:rPr lang="pt-BR" dirty="0" err="1"/>
              <a:t>Essence</a:t>
            </a:r>
            <a:r>
              <a:rPr lang="pt-BR" dirty="0"/>
              <a:t> </a:t>
            </a:r>
            <a:r>
              <a:rPr lang="pt-BR" dirty="0" err="1"/>
              <a:t>of</a:t>
            </a:r>
            <a:r>
              <a:rPr lang="pt-BR" dirty="0"/>
              <a:t> </a:t>
            </a:r>
            <a:r>
              <a:rPr lang="pt-BR" dirty="0" err="1"/>
              <a:t>Functional</a:t>
            </a:r>
            <a:r>
              <a:rPr lang="pt-BR" dirty="0"/>
              <a:t> </a:t>
            </a:r>
            <a:r>
              <a:rPr lang="pt-BR" dirty="0" err="1"/>
              <a:t>Programming</a:t>
            </a:r>
            <a:r>
              <a:rPr lang="pt-BR" dirty="0"/>
              <a:t> </a:t>
            </a:r>
          </a:p>
          <a:p>
            <a:pPr lvl="2"/>
            <a:r>
              <a:rPr lang="pt-BR" dirty="0"/>
              <a:t>Philip </a:t>
            </a:r>
            <a:r>
              <a:rPr lang="pt-BR" dirty="0" err="1"/>
              <a:t>Wader</a:t>
            </a:r>
            <a:endParaRPr lang="pt-BR" dirty="0"/>
          </a:p>
          <a:p>
            <a:pPr lvl="2"/>
            <a:r>
              <a:rPr lang="en-US" dirty="0">
                <a:hlinkClick r:id="rId2"/>
              </a:rPr>
              <a:t>https://wiki.ittc.ku.edu/lambda/images/1/12/Wadler_-_The_essence_of_functional_programming_%</a:t>
            </a:r>
            <a:r>
              <a:rPr lang="en-US" dirty="0" smtClean="0">
                <a:hlinkClick r:id="rId2"/>
              </a:rPr>
              <a:t>281992%29.pdf</a:t>
            </a:r>
            <a:endParaRPr lang="en-US" dirty="0" smtClean="0"/>
          </a:p>
          <a:p>
            <a:pPr marL="777240" lvl="2" indent="0">
              <a:buNone/>
            </a:pPr>
            <a:endParaRPr lang="en-US" dirty="0"/>
          </a:p>
          <a:p>
            <a:endParaRPr lang="en-US" dirty="0"/>
          </a:p>
        </p:txBody>
      </p:sp>
    </p:spTree>
    <p:extLst>
      <p:ext uri="{BB962C8B-B14F-4D97-AF65-F5344CB8AC3E}">
        <p14:creationId xmlns:p14="http://schemas.microsoft.com/office/powerpoint/2010/main" val="3469463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r>
              <a:rPr lang="pt-BR" dirty="0" smtClean="0"/>
              <a:t>A </a:t>
            </a:r>
            <a:r>
              <a:rPr lang="pt-BR" dirty="0" err="1" smtClean="0"/>
              <a:t>Simple</a:t>
            </a:r>
            <a:r>
              <a:rPr lang="pt-BR" dirty="0" smtClean="0"/>
              <a:t> </a:t>
            </a:r>
            <a:r>
              <a:rPr lang="pt-BR" dirty="0" err="1" smtClean="0"/>
              <a:t>Example</a:t>
            </a:r>
            <a:endParaRPr lang="pt-BR" dirty="0" smtClean="0"/>
          </a:p>
          <a:p>
            <a:pPr lvl="1"/>
            <a:r>
              <a:rPr lang="pt-BR" dirty="0" smtClean="0"/>
              <a:t>In C#</a:t>
            </a:r>
            <a:endParaRPr lang="en-US" dirty="0"/>
          </a:p>
        </p:txBody>
      </p:sp>
    </p:spTree>
    <p:extLst>
      <p:ext uri="{BB962C8B-B14F-4D97-AF65-F5344CB8AC3E}">
        <p14:creationId xmlns:p14="http://schemas.microsoft.com/office/powerpoint/2010/main" val="3247744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endParaRPr lang="en-US"/>
          </a:p>
        </p:txBody>
      </p:sp>
      <p:pic>
        <p:nvPicPr>
          <p:cNvPr id="4" name="Espaço Reservado para Conteúdo 3" descr="Recorte de Tel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417" y="3348759"/>
            <a:ext cx="4763165" cy="1028844"/>
          </a:xfrm>
          <a:prstGeom prst="rect">
            <a:avLst/>
          </a:prstGeom>
        </p:spPr>
      </p:pic>
    </p:spTree>
    <p:extLst>
      <p:ext uri="{BB962C8B-B14F-4D97-AF65-F5344CB8AC3E}">
        <p14:creationId xmlns:p14="http://schemas.microsoft.com/office/powerpoint/2010/main" val="3989577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endParaRPr lang="en-US"/>
          </a:p>
        </p:txBody>
      </p:sp>
      <p:pic>
        <p:nvPicPr>
          <p:cNvPr id="4" name="Espaço Reservado para Conteúdo 3" descr="Recorte de Tel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417" y="3348759"/>
            <a:ext cx="4763165" cy="1028844"/>
          </a:xfrm>
          <a:prstGeom prst="rect">
            <a:avLst/>
          </a:prstGeom>
        </p:spPr>
      </p:pic>
      <p:sp>
        <p:nvSpPr>
          <p:cNvPr id="5" name="Seta para cima 4"/>
          <p:cNvSpPr/>
          <p:nvPr/>
        </p:nvSpPr>
        <p:spPr>
          <a:xfrm>
            <a:off x="4267200" y="4191000"/>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ixaDeTexto 5"/>
          <p:cNvSpPr txBox="1"/>
          <p:nvPr/>
        </p:nvSpPr>
        <p:spPr>
          <a:xfrm>
            <a:off x="4826090" y="4724400"/>
            <a:ext cx="2160591" cy="369332"/>
          </a:xfrm>
          <a:prstGeom prst="rect">
            <a:avLst/>
          </a:prstGeom>
          <a:noFill/>
        </p:spPr>
        <p:txBody>
          <a:bodyPr wrap="none" rtlCol="0">
            <a:spAutoFit/>
          </a:bodyPr>
          <a:lstStyle/>
          <a:p>
            <a:r>
              <a:rPr lang="pt-BR" dirty="0" err="1" smtClean="0"/>
              <a:t>What</a:t>
            </a:r>
            <a:r>
              <a:rPr lang="pt-BR" dirty="0" smtClean="0"/>
              <a:t> </a:t>
            </a:r>
            <a:r>
              <a:rPr lang="pt-BR" dirty="0" err="1" smtClean="0"/>
              <a:t>if</a:t>
            </a:r>
            <a:r>
              <a:rPr lang="pt-BR" dirty="0" smtClean="0"/>
              <a:t> “</a:t>
            </a:r>
            <a:r>
              <a:rPr lang="pt-BR" dirty="0" err="1" smtClean="0"/>
              <a:t>dev</a:t>
            </a:r>
            <a:r>
              <a:rPr lang="pt-BR" dirty="0" smtClean="0"/>
              <a:t>” </a:t>
            </a:r>
            <a:r>
              <a:rPr lang="pt-BR" dirty="0" err="1" smtClean="0"/>
              <a:t>is</a:t>
            </a:r>
            <a:r>
              <a:rPr lang="pt-BR" dirty="0" smtClean="0"/>
              <a:t> </a:t>
            </a:r>
            <a:r>
              <a:rPr lang="pt-BR" dirty="0" err="1" smtClean="0"/>
              <a:t>null</a:t>
            </a:r>
            <a:r>
              <a:rPr lang="pt-BR" dirty="0" smtClean="0"/>
              <a:t>?</a:t>
            </a:r>
            <a:endParaRPr lang="en-US" dirty="0"/>
          </a:p>
        </p:txBody>
      </p:sp>
    </p:spTree>
    <p:extLst>
      <p:ext uri="{BB962C8B-B14F-4D97-AF65-F5344CB8AC3E}">
        <p14:creationId xmlns:p14="http://schemas.microsoft.com/office/powerpoint/2010/main" val="291442717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294</TotalTime>
  <Words>976</Words>
  <Application>Microsoft Office PowerPoint</Application>
  <PresentationFormat>On-screen Show (4:3)</PresentationFormat>
  <Paragraphs>143</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Tema do Office</vt:lpstr>
      <vt:lpstr>Monads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Monads</dc:title>
  <dc:creator>daniel</dc:creator>
  <cp:lastModifiedBy>Daniel Leite</cp:lastModifiedBy>
  <cp:revision>28</cp:revision>
  <dcterms:created xsi:type="dcterms:W3CDTF">2010-09-25T18:32:09Z</dcterms:created>
  <dcterms:modified xsi:type="dcterms:W3CDTF">2015-07-27T18:22:55Z</dcterms:modified>
</cp:coreProperties>
</file>