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58" r:id="rId6"/>
    <p:sldId id="264" r:id="rId7"/>
    <p:sldId id="266" r:id="rId8"/>
    <p:sldId id="268" r:id="rId9"/>
    <p:sldId id="267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59" r:id="rId21"/>
    <p:sldId id="281" r:id="rId22"/>
    <p:sldId id="282" r:id="rId23"/>
    <p:sldId id="269" r:id="rId24"/>
    <p:sldId id="280" r:id="rId25"/>
    <p:sldId id="260" r:id="rId26"/>
    <p:sldId id="283" r:id="rId27"/>
    <p:sldId id="284" r:id="rId28"/>
    <p:sldId id="285" r:id="rId29"/>
    <p:sldId id="262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6" r:id="rId40"/>
    <p:sldId id="297" r:id="rId41"/>
    <p:sldId id="298" r:id="rId42"/>
    <p:sldId id="299" r:id="rId43"/>
    <p:sldId id="300" r:id="rId44"/>
    <p:sldId id="295" r:id="rId45"/>
    <p:sldId id="301" r:id="rId46"/>
    <p:sldId id="302" r:id="rId47"/>
    <p:sldId id="303" r:id="rId48"/>
    <p:sldId id="304" r:id="rId49"/>
    <p:sldId id="306" r:id="rId50"/>
    <p:sldId id="305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2" r:id="rId66"/>
    <p:sldId id="321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3" r:id="rId87"/>
    <p:sldId id="342" r:id="rId8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92" autoAdjust="0"/>
  </p:normalViewPr>
  <p:slideViewPr>
    <p:cSldViewPr>
      <p:cViewPr varScale="1">
        <p:scale>
          <a:sx n="82" d="100"/>
          <a:sy n="82" d="100"/>
        </p:scale>
        <p:origin x="-12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75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9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50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6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60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2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59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9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7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8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52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D43B4-90A9-4664-B6BA-695D11828FDB}" type="datetimeFigureOut">
              <a:rPr lang="pt-BR" smtClean="0"/>
              <a:t>14/08/2013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66CC0-D40E-4DAA-8DBE-07FFF202A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64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radiantlogic.com/2011/09/20/federate-your-identity-to-encompass-the-clou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barnesandnoble.com/w/publish-subscribe-systems-sasu-tarkoma/1111651211?ean=978111995154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fqdn/api/assets/1/events/%7bid%7d" TargetMode="External"/><Relationship Id="rId2" Type="http://schemas.openxmlformats.org/officeDocument/2006/relationships/hyperlink" Target="https://fqdn/api/assets/1/vulnerabilitie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fqdn/api/assets/1/vulnerabilitie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lemarjr.files.wordpress.com/2012/11/cqrs3.jpeg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3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Federada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4102224"/>
            <a:ext cx="2520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28800"/>
            <a:ext cx="0" cy="446449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52120" y="1733780"/>
            <a:ext cx="208823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Identity Provider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65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Federada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4102224"/>
            <a:ext cx="2520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28800"/>
            <a:ext cx="0" cy="446449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52120" y="1733780"/>
            <a:ext cx="208823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Identity Provider</a:t>
            </a:r>
            <a:endParaRPr lang="pt-BR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91880" y="2669884"/>
            <a:ext cx="2016224" cy="1432340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ross 8"/>
          <p:cNvSpPr/>
          <p:nvPr/>
        </p:nvSpPr>
        <p:spPr>
          <a:xfrm rot="18967469">
            <a:off x="4211960" y="3026012"/>
            <a:ext cx="720080" cy="720080"/>
          </a:xfrm>
          <a:prstGeom prst="plu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9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Federada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4102224"/>
            <a:ext cx="2520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28800"/>
            <a:ext cx="0" cy="446449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52120" y="1733780"/>
            <a:ext cx="208823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Identity Provider</a:t>
            </a:r>
            <a:endParaRPr lang="pt-BR" dirty="0"/>
          </a:p>
        </p:txBody>
      </p:sp>
      <p:sp>
        <p:nvSpPr>
          <p:cNvPr id="3" name="Smiley Face 2"/>
          <p:cNvSpPr/>
          <p:nvPr/>
        </p:nvSpPr>
        <p:spPr>
          <a:xfrm>
            <a:off x="6239036" y="4102224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07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Federada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4102224"/>
            <a:ext cx="2520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28800"/>
            <a:ext cx="0" cy="446449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52120" y="1733780"/>
            <a:ext cx="208823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Identity Provider</a:t>
            </a:r>
            <a:endParaRPr lang="pt-BR" dirty="0"/>
          </a:p>
        </p:txBody>
      </p:sp>
      <p:sp>
        <p:nvSpPr>
          <p:cNvPr id="3" name="Smiley Face 2"/>
          <p:cNvSpPr/>
          <p:nvPr/>
        </p:nvSpPr>
        <p:spPr>
          <a:xfrm>
            <a:off x="6239036" y="4102224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>
            <a:stCxn id="3" idx="2"/>
            <a:endCxn id="4" idx="3"/>
          </p:cNvCxnSpPr>
          <p:nvPr/>
        </p:nvCxnSpPr>
        <p:spPr>
          <a:xfrm flipH="1">
            <a:off x="3491880" y="4559424"/>
            <a:ext cx="2747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74492" y="5908630"/>
            <a:ext cx="518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https://www.modulo.com.br/RM/login.aspx?client=1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Federada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4102224"/>
            <a:ext cx="2520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28800"/>
            <a:ext cx="0" cy="446449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52120" y="1733780"/>
            <a:ext cx="208823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Identity Provider</a:t>
            </a:r>
            <a:endParaRPr lang="pt-BR" dirty="0"/>
          </a:p>
        </p:txBody>
      </p:sp>
      <p:sp>
        <p:nvSpPr>
          <p:cNvPr id="3" name="Smiley Face 2"/>
          <p:cNvSpPr/>
          <p:nvPr/>
        </p:nvSpPr>
        <p:spPr>
          <a:xfrm>
            <a:off x="6239036" y="4102224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>
            <a:stCxn id="4" idx="3"/>
            <a:endCxn id="3" idx="2"/>
          </p:cNvCxnSpPr>
          <p:nvPr/>
        </p:nvCxnSpPr>
        <p:spPr>
          <a:xfrm>
            <a:off x="3491880" y="4559424"/>
            <a:ext cx="2747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41226" y="5125834"/>
            <a:ext cx="375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302 https://www.client1.com.br/login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1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Federada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4102224"/>
            <a:ext cx="2520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28800"/>
            <a:ext cx="0" cy="381642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52120" y="1733780"/>
            <a:ext cx="208823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Identity Provider</a:t>
            </a:r>
            <a:endParaRPr lang="pt-BR" dirty="0"/>
          </a:p>
        </p:txBody>
      </p:sp>
      <p:sp>
        <p:nvSpPr>
          <p:cNvPr id="3" name="Smiley Face 2"/>
          <p:cNvSpPr/>
          <p:nvPr/>
        </p:nvSpPr>
        <p:spPr>
          <a:xfrm>
            <a:off x="6239036" y="4102224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>
            <a:stCxn id="3" idx="0"/>
            <a:endCxn id="7" idx="2"/>
          </p:cNvCxnSpPr>
          <p:nvPr/>
        </p:nvCxnSpPr>
        <p:spPr>
          <a:xfrm flipV="1">
            <a:off x="6696236" y="2669884"/>
            <a:ext cx="0" cy="143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584" y="5690384"/>
            <a:ext cx="785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https://www.client1.com.br/login?goto=https://www.modulo.com.br/rm/sso.aspx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87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Federada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4102224"/>
            <a:ext cx="2520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28800"/>
            <a:ext cx="0" cy="4464496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52120" y="1733780"/>
            <a:ext cx="208823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Identity Provider</a:t>
            </a:r>
            <a:endParaRPr lang="pt-BR" dirty="0"/>
          </a:p>
        </p:txBody>
      </p:sp>
      <p:sp>
        <p:nvSpPr>
          <p:cNvPr id="3" name="Smiley Face 2"/>
          <p:cNvSpPr/>
          <p:nvPr/>
        </p:nvSpPr>
        <p:spPr>
          <a:xfrm>
            <a:off x="6239036" y="4102224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>
            <a:stCxn id="7" idx="2"/>
            <a:endCxn id="3" idx="0"/>
          </p:cNvCxnSpPr>
          <p:nvPr/>
        </p:nvCxnSpPr>
        <p:spPr>
          <a:xfrm>
            <a:off x="6696236" y="2669884"/>
            <a:ext cx="0" cy="1432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6409" y="5770130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302 https://www.modulo.com.br/rm/sso.aspx</a:t>
            </a:r>
          </a:p>
          <a:p>
            <a:r>
              <a:rPr lang="pt-BR" dirty="0" smtClean="0"/>
              <a:t>Set-Cookie: &lt;TOKEN&gt;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5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Federada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4102224"/>
            <a:ext cx="2520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28800"/>
            <a:ext cx="0" cy="388843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52120" y="1733780"/>
            <a:ext cx="208823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Identity Provider</a:t>
            </a:r>
            <a:endParaRPr lang="pt-BR" dirty="0"/>
          </a:p>
        </p:txBody>
      </p:sp>
      <p:sp>
        <p:nvSpPr>
          <p:cNvPr id="3" name="Smiley Face 2"/>
          <p:cNvSpPr/>
          <p:nvPr/>
        </p:nvSpPr>
        <p:spPr>
          <a:xfrm>
            <a:off x="6239036" y="4102224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>
            <a:stCxn id="3" idx="2"/>
            <a:endCxn id="4" idx="3"/>
          </p:cNvCxnSpPr>
          <p:nvPr/>
        </p:nvCxnSpPr>
        <p:spPr>
          <a:xfrm flipH="1">
            <a:off x="3491880" y="4559424"/>
            <a:ext cx="2747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79712" y="5723964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GET https://www.modulo.com.br/rm/sso.aspx </a:t>
            </a:r>
          </a:p>
          <a:p>
            <a:r>
              <a:rPr lang="pt-BR" dirty="0" smtClean="0"/>
              <a:t>Cookie: &lt;TOKEN&gt;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1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Federada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4102224"/>
            <a:ext cx="2520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28800"/>
            <a:ext cx="0" cy="388843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52120" y="1733780"/>
            <a:ext cx="208823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Identity Provider</a:t>
            </a:r>
            <a:endParaRPr lang="pt-BR" dirty="0"/>
          </a:p>
        </p:txBody>
      </p:sp>
      <p:sp>
        <p:nvSpPr>
          <p:cNvPr id="3" name="Smiley Face 2"/>
          <p:cNvSpPr/>
          <p:nvPr/>
        </p:nvSpPr>
        <p:spPr>
          <a:xfrm>
            <a:off x="6239036" y="4102224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lowchart: Punched Tape 30"/>
          <p:cNvSpPr/>
          <p:nvPr/>
        </p:nvSpPr>
        <p:spPr>
          <a:xfrm>
            <a:off x="1426936" y="3068960"/>
            <a:ext cx="1488880" cy="804672"/>
          </a:xfrm>
          <a:prstGeom prst="flowChartPunched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Nome=Daniel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70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Autenticação Federada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4102224"/>
            <a:ext cx="25202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1628800"/>
            <a:ext cx="0" cy="3888432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652120" y="1733780"/>
            <a:ext cx="2088232" cy="9361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Identity Provider</a:t>
            </a:r>
            <a:endParaRPr lang="pt-BR" dirty="0"/>
          </a:p>
        </p:txBody>
      </p:sp>
      <p:sp>
        <p:nvSpPr>
          <p:cNvPr id="3" name="Smiley Face 2"/>
          <p:cNvSpPr/>
          <p:nvPr/>
        </p:nvSpPr>
        <p:spPr>
          <a:xfrm>
            <a:off x="6239036" y="4102224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>
            <a:stCxn id="4" idx="3"/>
            <a:endCxn id="3" idx="2"/>
          </p:cNvCxnSpPr>
          <p:nvPr/>
        </p:nvCxnSpPr>
        <p:spPr>
          <a:xfrm>
            <a:off x="3491880" y="4559424"/>
            <a:ext cx="2747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47664" y="5805264"/>
            <a:ext cx="560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302 /RM/Default.aspx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5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Simple aplicação Web</a:t>
            </a:r>
          </a:p>
          <a:p>
            <a:r>
              <a:rPr lang="pt-BR" dirty="0" smtClean="0"/>
              <a:t>Autenticação Federada</a:t>
            </a:r>
          </a:p>
          <a:p>
            <a:r>
              <a:rPr lang="pt-BR" dirty="0" smtClean="0"/>
              <a:t>Integração entre Sistemas</a:t>
            </a:r>
          </a:p>
          <a:p>
            <a:r>
              <a:rPr lang="pt-BR" dirty="0" smtClean="0"/>
              <a:t>Enterprise Service Bus</a:t>
            </a:r>
          </a:p>
          <a:p>
            <a:r>
              <a:rPr lang="pt-BR" dirty="0" smtClean="0"/>
              <a:t>Web API</a:t>
            </a:r>
          </a:p>
          <a:p>
            <a:r>
              <a:rPr lang="pt-BR" dirty="0" smtClean="0"/>
              <a:t>Cloud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9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radiantlogic.com/website/wp-content/uploads/2011/09/cloud-apps-radiant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9" y="332656"/>
            <a:ext cx="8845043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0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" y="94375"/>
            <a:ext cx="9135568" cy="667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05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" y="94375"/>
            <a:ext cx="9135568" cy="667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9175750" cy="670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572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i824.photobucket.com/albums/zz166/relaxtubes/Programming-Microsoft-Windows-Id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83" y="511960"/>
            <a:ext cx="325123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0283" y="4581128"/>
            <a:ext cx="3922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Windows Authentication Foundation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Claims-based Identity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SAML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Identity Provider/Sources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Secure Token Service</a:t>
            </a:r>
            <a:endParaRPr lang="pt-BR" dirty="0"/>
          </a:p>
        </p:txBody>
      </p:sp>
      <p:pic>
        <p:nvPicPr>
          <p:cNvPr id="4100" name="Picture 4" descr="http://novateceditora.com.br/livros/pki/capa_ampliada857522046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100" y="511960"/>
            <a:ext cx="28413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31100" y="4581128"/>
            <a:ext cx="2769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Criptografia Assimétrica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Certificados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Assinatura Digital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Public Key Infrastructure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5" name="Smiley Face 4"/>
          <p:cNvSpPr/>
          <p:nvPr/>
        </p:nvSpPr>
        <p:spPr>
          <a:xfrm>
            <a:off x="2019648" y="5517232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Callout 5"/>
          <p:cNvSpPr/>
          <p:nvPr/>
        </p:nvSpPr>
        <p:spPr>
          <a:xfrm>
            <a:off x="683568" y="1628800"/>
            <a:ext cx="7416824" cy="3492968"/>
          </a:xfrm>
          <a:prstGeom prst="wedgeEllipseCallout">
            <a:avLst>
              <a:gd name="adj1" fmla="val -21065"/>
              <a:gd name="adj2" fmla="val 62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Ficou muito bom! Porém, agora precisamos identificar quais os ativos que estão com risco muito alto e mandá-los para tratamento. Para isso preciso de um módulo que administre os passos para o tratamento desse risco.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90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19888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35" name="Rounded Rectangle 34"/>
          <p:cNvSpPr/>
          <p:nvPr/>
        </p:nvSpPr>
        <p:spPr>
          <a:xfrm>
            <a:off x="173853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36" name="Flowchart: Magnetic Disk 35"/>
          <p:cNvSpPr/>
          <p:nvPr/>
        </p:nvSpPr>
        <p:spPr>
          <a:xfrm>
            <a:off x="4211960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82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19888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5652120" y="19690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173853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41905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cxnSp>
        <p:nvCxnSpPr>
          <p:cNvPr id="8" name="Straight Arrow Connector 7"/>
          <p:cNvCxnSpPr>
            <a:stCxn id="7" idx="1"/>
            <a:endCxn id="6" idx="3"/>
          </p:cNvCxnSpPr>
          <p:nvPr/>
        </p:nvCxnSpPr>
        <p:spPr>
          <a:xfrm flipH="1">
            <a:off x="2652936" y="3886200"/>
            <a:ext cx="3766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4211960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9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534380" y="2040087"/>
            <a:ext cx="82089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34380" y="3814664"/>
            <a:ext cx="820891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534380" y="5517232"/>
            <a:ext cx="8208912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827584" y="2194483"/>
            <a:ext cx="35283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Presentations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4932040" y="2194483"/>
            <a:ext cx="35283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Presentations</a:t>
            </a:r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827584" y="3922676"/>
            <a:ext cx="3528392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Business Logic</a:t>
            </a:r>
            <a:endParaRPr lang="pt-BR" dirty="0"/>
          </a:p>
        </p:txBody>
      </p:sp>
      <p:sp>
        <p:nvSpPr>
          <p:cNvPr id="18" name="Rounded Rectangle 17"/>
          <p:cNvSpPr/>
          <p:nvPr/>
        </p:nvSpPr>
        <p:spPr>
          <a:xfrm>
            <a:off x="4932040" y="3922676"/>
            <a:ext cx="3528392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Business Logic</a:t>
            </a:r>
            <a:endParaRPr lang="pt-BR" dirty="0"/>
          </a:p>
        </p:txBody>
      </p:sp>
      <p:sp>
        <p:nvSpPr>
          <p:cNvPr id="19" name="Rounded Rectangle 18"/>
          <p:cNvSpPr/>
          <p:nvPr/>
        </p:nvSpPr>
        <p:spPr>
          <a:xfrm>
            <a:off x="827584" y="5625244"/>
            <a:ext cx="35283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Data Access Layer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4932040" y="5625244"/>
            <a:ext cx="35283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Data Access Layer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25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534380" y="2040087"/>
            <a:ext cx="82089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534380" y="3814664"/>
            <a:ext cx="820891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534380" y="5517232"/>
            <a:ext cx="8208912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827584" y="2194483"/>
            <a:ext cx="35283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Presentations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4932040" y="2194483"/>
            <a:ext cx="35283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Presentations</a:t>
            </a:r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827584" y="3922676"/>
            <a:ext cx="3528392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Business Logic</a:t>
            </a:r>
            <a:endParaRPr lang="pt-BR" dirty="0"/>
          </a:p>
        </p:txBody>
      </p:sp>
      <p:sp>
        <p:nvSpPr>
          <p:cNvPr id="18" name="Rounded Rectangle 17"/>
          <p:cNvSpPr/>
          <p:nvPr/>
        </p:nvSpPr>
        <p:spPr>
          <a:xfrm>
            <a:off x="4932040" y="3922676"/>
            <a:ext cx="3528392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Business Logic</a:t>
            </a:r>
            <a:endParaRPr lang="pt-BR" dirty="0"/>
          </a:p>
        </p:txBody>
      </p:sp>
      <p:sp>
        <p:nvSpPr>
          <p:cNvPr id="19" name="Rounded Rectangle 18"/>
          <p:cNvSpPr/>
          <p:nvPr/>
        </p:nvSpPr>
        <p:spPr>
          <a:xfrm>
            <a:off x="827584" y="5625244"/>
            <a:ext cx="35283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Data Access Layer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4932040" y="5625244"/>
            <a:ext cx="35283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Data Access Layer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iley Face 20"/>
          <p:cNvSpPr/>
          <p:nvPr/>
        </p:nvSpPr>
        <p:spPr>
          <a:xfrm>
            <a:off x="2019648" y="5517232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val Callout 21"/>
          <p:cNvSpPr/>
          <p:nvPr/>
        </p:nvSpPr>
        <p:spPr>
          <a:xfrm>
            <a:off x="683568" y="1628800"/>
            <a:ext cx="7416824" cy="3492968"/>
          </a:xfrm>
          <a:prstGeom prst="wedgeEllipseCallout">
            <a:avLst>
              <a:gd name="adj1" fmla="val -21065"/>
              <a:gd name="adj2" fmla="val 62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AH! Esqueci de um detalhe! As alterações no ativo que são feitas no Risk Manager não podem alterar as informações no Workflow Manager. Isso muda muita coisa??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73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971600" y="19888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5652120" y="19690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173853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641905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cxnSp>
        <p:nvCxnSpPr>
          <p:cNvPr id="16" name="Straight Arrow Connector 15"/>
          <p:cNvCxnSpPr>
            <a:stCxn id="15" idx="1"/>
            <a:endCxn id="14" idx="3"/>
          </p:cNvCxnSpPr>
          <p:nvPr/>
        </p:nvCxnSpPr>
        <p:spPr>
          <a:xfrm flipH="1">
            <a:off x="2652936" y="3886200"/>
            <a:ext cx="3766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Magnetic Disk 16"/>
          <p:cNvSpPr/>
          <p:nvPr/>
        </p:nvSpPr>
        <p:spPr>
          <a:xfrm>
            <a:off x="4211960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00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Sprint 1</a:t>
            </a:r>
            <a:endParaRPr lang="pt-BR" dirty="0"/>
          </a:p>
        </p:txBody>
      </p:sp>
      <p:sp>
        <p:nvSpPr>
          <p:cNvPr id="4" name="Smiley Face 3"/>
          <p:cNvSpPr/>
          <p:nvPr/>
        </p:nvSpPr>
        <p:spPr>
          <a:xfrm>
            <a:off x="2019648" y="5517232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Callout 4"/>
          <p:cNvSpPr/>
          <p:nvPr/>
        </p:nvSpPr>
        <p:spPr>
          <a:xfrm>
            <a:off x="683568" y="1628800"/>
            <a:ext cx="7416824" cy="3492968"/>
          </a:xfrm>
          <a:prstGeom prst="wedgeEllipseCallout">
            <a:avLst>
              <a:gd name="adj1" fmla="val -21065"/>
              <a:gd name="adj2" fmla="val 62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Preciso de uma aplicação para cadastrar os meus principais ativos.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81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971600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5652120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173853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740201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1738536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543609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cxnSp>
        <p:nvCxnSpPr>
          <p:cNvPr id="3" name="Straight Arrow Connector 2"/>
          <p:cNvCxnSpPr>
            <a:stCxn id="15" idx="1"/>
            <a:endCxn id="9" idx="3"/>
          </p:cNvCxnSpPr>
          <p:nvPr/>
        </p:nvCxnSpPr>
        <p:spPr>
          <a:xfrm flipH="1">
            <a:off x="6350496" y="3886200"/>
            <a:ext cx="10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6419056" y="5177728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27984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3"/>
            <a:endCxn id="13" idx="1"/>
          </p:cNvCxnSpPr>
          <p:nvPr/>
        </p:nvCxnSpPr>
        <p:spPr>
          <a:xfrm>
            <a:off x="3419872" y="243614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21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971600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5652120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173853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740201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1738536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543609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cxnSp>
        <p:nvCxnSpPr>
          <p:cNvPr id="3" name="Straight Arrow Connector 2"/>
          <p:cNvCxnSpPr>
            <a:stCxn id="15" idx="1"/>
            <a:endCxn id="9" idx="3"/>
          </p:cNvCxnSpPr>
          <p:nvPr/>
        </p:nvCxnSpPr>
        <p:spPr>
          <a:xfrm flipH="1">
            <a:off x="6350496" y="3886200"/>
            <a:ext cx="10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6419056" y="5177728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27984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3"/>
            <a:endCxn id="13" idx="1"/>
          </p:cNvCxnSpPr>
          <p:nvPr/>
        </p:nvCxnSpPr>
        <p:spPr>
          <a:xfrm>
            <a:off x="3419872" y="243614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>
              <a:alpha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miley Face 18"/>
          <p:cNvSpPr/>
          <p:nvPr/>
        </p:nvSpPr>
        <p:spPr>
          <a:xfrm>
            <a:off x="2019648" y="5517232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Oval Callout 19"/>
          <p:cNvSpPr/>
          <p:nvPr/>
        </p:nvSpPr>
        <p:spPr>
          <a:xfrm>
            <a:off x="683568" y="1628800"/>
            <a:ext cx="7416824" cy="3492968"/>
          </a:xfrm>
          <a:prstGeom prst="wedgeEllipseCallout">
            <a:avLst>
              <a:gd name="adj1" fmla="val -21065"/>
              <a:gd name="adj2" fmla="val 62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AH! Esqueci de outro detalhe! O nome quando for alterado tem que mudar no Workflow Manager, as outras propriedades não podem mudar.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63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971600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5652120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173853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740201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1738536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5436096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cxnSp>
        <p:nvCxnSpPr>
          <p:cNvPr id="3" name="Straight Arrow Connector 2"/>
          <p:cNvCxnSpPr>
            <a:stCxn id="15" idx="1"/>
            <a:endCxn id="9" idx="3"/>
          </p:cNvCxnSpPr>
          <p:nvPr/>
        </p:nvCxnSpPr>
        <p:spPr>
          <a:xfrm flipH="1">
            <a:off x="6350496" y="3886200"/>
            <a:ext cx="10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6419056" y="5177728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27984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19872" y="2276872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419872" y="2564904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27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971600" y="1978940"/>
            <a:ext cx="2448272" cy="3682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5652120" y="1978940"/>
            <a:ext cx="2448272" cy="3682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27984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19872" y="2780928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419872" y="4869160"/>
            <a:ext cx="22322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9912" y="3140968"/>
            <a:ext cx="146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CreateEvent()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3496801" y="5085184"/>
            <a:ext cx="207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UpdateAssetName()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42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" y="78269"/>
            <a:ext cx="9150499" cy="668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2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weltbild.at/media/ab/2/002932516-domain-driven-desig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68" y="765064"/>
            <a:ext cx="2314285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4968" y="4251537"/>
            <a:ext cx="2501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Bounded Context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Context-Map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Anti-Corruption Layer</a:t>
            </a:r>
            <a:endParaRPr lang="pt-BR" dirty="0"/>
          </a:p>
        </p:txBody>
      </p:sp>
      <p:pic>
        <p:nvPicPr>
          <p:cNvPr id="6" name="Picture 4" descr="http://2.bp.blogspot.com/-eOqaBFCRy2g/T5hDDldS3UI/AAAAAAAAAXc/xvDhcrMQ2Aw/s1600/Patterns+of+Enterprise+Application+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885" y="765064"/>
            <a:ext cx="258501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19885" y="4251537"/>
            <a:ext cx="1932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Remote Service</a:t>
            </a:r>
          </a:p>
        </p:txBody>
      </p:sp>
      <p:pic>
        <p:nvPicPr>
          <p:cNvPr id="8196" name="Picture 4" descr="3640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528" y="765064"/>
            <a:ext cx="246888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75528" y="4254162"/>
            <a:ext cx="3116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Windows Comunication Foundation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SOAP</a:t>
            </a:r>
          </a:p>
        </p:txBody>
      </p:sp>
    </p:spTree>
    <p:extLst>
      <p:ext uri="{BB962C8B-B14F-4D97-AF65-F5344CB8AC3E}">
        <p14:creationId xmlns:p14="http://schemas.microsoft.com/office/powerpoint/2010/main" val="8524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</a:t>
            </a:r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5" name="Smiley Face 4"/>
          <p:cNvSpPr/>
          <p:nvPr/>
        </p:nvSpPr>
        <p:spPr>
          <a:xfrm>
            <a:off x="2019648" y="5517232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83568" y="1628800"/>
            <a:ext cx="7416824" cy="3492968"/>
          </a:xfrm>
          <a:prstGeom prst="wedgeEllipseCallout">
            <a:avLst>
              <a:gd name="adj1" fmla="val -21065"/>
              <a:gd name="adj2" fmla="val 62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prstClr val="black"/>
                </a:solidFill>
              </a:rPr>
              <a:t>A integração ficou muito boa! Agora precisamos que seja feita outra integração com o sisteam de BCM. Porém temos uma peculariedade: os ativos no BCM precisam congelar caso exista algum plano associados àquele ativo.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05983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30019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382676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80500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382676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cxnSp>
        <p:nvCxnSpPr>
          <p:cNvPr id="3" name="Straight Arrow Connector 2"/>
          <p:cNvCxnSpPr>
            <a:stCxn id="15" idx="1"/>
            <a:endCxn id="9" idx="3"/>
          </p:cNvCxnSpPr>
          <p:nvPr/>
        </p:nvCxnSpPr>
        <p:spPr>
          <a:xfrm flipH="1">
            <a:off x="6998568" y="3886200"/>
            <a:ext cx="10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067128" y="5177728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0152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508104" y="227687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508104" y="256490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951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94644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94644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43808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85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30019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40067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80500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400678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cxnSp>
        <p:nvCxnSpPr>
          <p:cNvPr id="3" name="Straight Arrow Connector 2"/>
          <p:cNvCxnSpPr>
            <a:stCxn id="15" idx="1"/>
            <a:endCxn id="9" idx="3"/>
          </p:cNvCxnSpPr>
          <p:nvPr/>
        </p:nvCxnSpPr>
        <p:spPr>
          <a:xfrm flipH="1">
            <a:off x="6998568" y="3886200"/>
            <a:ext cx="10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067128" y="5177728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0152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88124" y="2276872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688124" y="2564904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951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94644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94644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43808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627784" y="2276872"/>
            <a:ext cx="612068" cy="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27784" y="2636912"/>
            <a:ext cx="612068" cy="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971600" y="2708920"/>
            <a:ext cx="0" cy="3672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267744" y="1539317"/>
            <a:ext cx="1656183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 Business Logic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4408270" y="1556792"/>
            <a:ext cx="154642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 </a:t>
            </a:r>
            <a:r>
              <a:rPr lang="pt-BR" dirty="0" smtClean="0"/>
              <a:t>Business Logic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6660232" y="1556792"/>
            <a:ext cx="165618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 Business </a:t>
            </a:r>
            <a:r>
              <a:rPr lang="pt-BR" dirty="0" smtClean="0"/>
              <a:t>Logic</a:t>
            </a:r>
            <a:endParaRPr lang="pt-BR" dirty="0"/>
          </a:p>
        </p:txBody>
      </p:sp>
      <p:cxnSp>
        <p:nvCxnSpPr>
          <p:cNvPr id="20" name="Straight Connector 19"/>
          <p:cNvCxnSpPr>
            <a:stCxn id="12" idx="2"/>
          </p:cNvCxnSpPr>
          <p:nvPr/>
        </p:nvCxnSpPr>
        <p:spPr>
          <a:xfrm flipH="1">
            <a:off x="3095835" y="2403413"/>
            <a:ext cx="1" cy="3977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</p:cNvCxnSpPr>
          <p:nvPr/>
        </p:nvCxnSpPr>
        <p:spPr>
          <a:xfrm>
            <a:off x="5181482" y="2420888"/>
            <a:ext cx="0" cy="396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</p:cNvCxnSpPr>
          <p:nvPr/>
        </p:nvCxnSpPr>
        <p:spPr>
          <a:xfrm>
            <a:off x="7488324" y="2420888"/>
            <a:ext cx="0" cy="396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71600" y="3284984"/>
            <a:ext cx="212423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1640" y="2884738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1600" y="4077072"/>
            <a:ext cx="42098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9872" y="3707740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71600" y="4928814"/>
            <a:ext cx="65167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52120" y="4544181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84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Simples Aplicação Web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3131840" y="1988840"/>
            <a:ext cx="28803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114800" y="3501008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6" name="Can 5"/>
          <p:cNvSpPr/>
          <p:nvPr/>
        </p:nvSpPr>
        <p:spPr>
          <a:xfrm>
            <a:off x="4114800" y="5013176"/>
            <a:ext cx="914400" cy="1216152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971600" y="2708920"/>
            <a:ext cx="0" cy="36724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267744" y="1539317"/>
            <a:ext cx="1656183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 Business Logic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4408270" y="1556792"/>
            <a:ext cx="154642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 </a:t>
            </a:r>
            <a:r>
              <a:rPr lang="pt-BR" dirty="0" smtClean="0"/>
              <a:t>Business Logic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6660232" y="1556792"/>
            <a:ext cx="165618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 Business </a:t>
            </a:r>
            <a:r>
              <a:rPr lang="pt-BR" dirty="0" smtClean="0"/>
              <a:t>Logic</a:t>
            </a:r>
            <a:endParaRPr lang="pt-BR" dirty="0"/>
          </a:p>
        </p:txBody>
      </p:sp>
      <p:cxnSp>
        <p:nvCxnSpPr>
          <p:cNvPr id="20" name="Straight Connector 19"/>
          <p:cNvCxnSpPr>
            <a:stCxn id="12" idx="2"/>
          </p:cNvCxnSpPr>
          <p:nvPr/>
        </p:nvCxnSpPr>
        <p:spPr>
          <a:xfrm flipH="1">
            <a:off x="3095835" y="2403413"/>
            <a:ext cx="1" cy="3977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</p:cNvCxnSpPr>
          <p:nvPr/>
        </p:nvCxnSpPr>
        <p:spPr>
          <a:xfrm>
            <a:off x="5181482" y="2420888"/>
            <a:ext cx="0" cy="396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</p:cNvCxnSpPr>
          <p:nvPr/>
        </p:nvCxnSpPr>
        <p:spPr>
          <a:xfrm>
            <a:off x="7488324" y="2420888"/>
            <a:ext cx="0" cy="396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71600" y="3284984"/>
            <a:ext cx="212423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1640" y="2884738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1600" y="4077072"/>
            <a:ext cx="42098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9872" y="3707740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71600" y="4928814"/>
            <a:ext cx="65167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52120" y="4544181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sp>
        <p:nvSpPr>
          <p:cNvPr id="3" name="Multiply 2"/>
          <p:cNvSpPr/>
          <p:nvPr/>
        </p:nvSpPr>
        <p:spPr>
          <a:xfrm>
            <a:off x="4737720" y="3595725"/>
            <a:ext cx="914400" cy="914400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630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971600" y="2403413"/>
            <a:ext cx="0" cy="3977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267744" y="1539317"/>
            <a:ext cx="1656183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 Business Logic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4408270" y="1556792"/>
            <a:ext cx="154642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 </a:t>
            </a:r>
            <a:r>
              <a:rPr lang="pt-BR" dirty="0" smtClean="0"/>
              <a:t>Business Logic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6660232" y="1556792"/>
            <a:ext cx="165618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 Business </a:t>
            </a:r>
            <a:r>
              <a:rPr lang="pt-BR" dirty="0" smtClean="0"/>
              <a:t>Logic</a:t>
            </a:r>
            <a:endParaRPr lang="pt-BR" dirty="0"/>
          </a:p>
        </p:txBody>
      </p:sp>
      <p:cxnSp>
        <p:nvCxnSpPr>
          <p:cNvPr id="20" name="Straight Connector 19"/>
          <p:cNvCxnSpPr>
            <a:stCxn id="12" idx="2"/>
          </p:cNvCxnSpPr>
          <p:nvPr/>
        </p:nvCxnSpPr>
        <p:spPr>
          <a:xfrm flipH="1">
            <a:off x="3095835" y="2403413"/>
            <a:ext cx="1" cy="3977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</p:cNvCxnSpPr>
          <p:nvPr/>
        </p:nvCxnSpPr>
        <p:spPr>
          <a:xfrm>
            <a:off x="5181482" y="2420888"/>
            <a:ext cx="0" cy="396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</p:cNvCxnSpPr>
          <p:nvPr/>
        </p:nvCxnSpPr>
        <p:spPr>
          <a:xfrm>
            <a:off x="7488324" y="2420888"/>
            <a:ext cx="0" cy="396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71600" y="3284984"/>
            <a:ext cx="212423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1640" y="2884738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1600" y="4077072"/>
            <a:ext cx="42098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9872" y="3707740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71600" y="4928814"/>
            <a:ext cx="65167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52120" y="4544181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597971" y="1514165"/>
            <a:ext cx="9144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???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032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971600" y="2403413"/>
            <a:ext cx="0" cy="3977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267744" y="1539317"/>
            <a:ext cx="1656183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 Business Logic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4408270" y="1556792"/>
            <a:ext cx="154642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 </a:t>
            </a:r>
            <a:r>
              <a:rPr lang="pt-BR" dirty="0" smtClean="0"/>
              <a:t>Business Logic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6660232" y="1556792"/>
            <a:ext cx="165618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 Business </a:t>
            </a:r>
            <a:r>
              <a:rPr lang="pt-BR" dirty="0" smtClean="0"/>
              <a:t>Logic</a:t>
            </a:r>
            <a:endParaRPr lang="pt-BR" dirty="0"/>
          </a:p>
        </p:txBody>
      </p:sp>
      <p:cxnSp>
        <p:nvCxnSpPr>
          <p:cNvPr id="20" name="Straight Connector 19"/>
          <p:cNvCxnSpPr>
            <a:stCxn id="12" idx="2"/>
          </p:cNvCxnSpPr>
          <p:nvPr/>
        </p:nvCxnSpPr>
        <p:spPr>
          <a:xfrm flipH="1">
            <a:off x="3095835" y="2403413"/>
            <a:ext cx="1" cy="3977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</p:cNvCxnSpPr>
          <p:nvPr/>
        </p:nvCxnSpPr>
        <p:spPr>
          <a:xfrm>
            <a:off x="5181482" y="2420888"/>
            <a:ext cx="0" cy="396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</p:cNvCxnSpPr>
          <p:nvPr/>
        </p:nvCxnSpPr>
        <p:spPr>
          <a:xfrm>
            <a:off x="7488324" y="2420888"/>
            <a:ext cx="0" cy="396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71600" y="3284984"/>
            <a:ext cx="212423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1640" y="2884738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1600" y="4077072"/>
            <a:ext cx="42098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9872" y="3707740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71600" y="4928814"/>
            <a:ext cx="65167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52120" y="4544181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251520" y="1514165"/>
            <a:ext cx="1656184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 Presentation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597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cxnSp>
        <p:nvCxnSpPr>
          <p:cNvPr id="5" name="Straight Connector 4"/>
          <p:cNvCxnSpPr/>
          <p:nvPr/>
        </p:nvCxnSpPr>
        <p:spPr>
          <a:xfrm>
            <a:off x="971600" y="2403413"/>
            <a:ext cx="0" cy="3977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39552" y="1539316"/>
            <a:ext cx="3384375" cy="8815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 Business Logic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4408270" y="1556792"/>
            <a:ext cx="154642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 </a:t>
            </a:r>
            <a:r>
              <a:rPr lang="pt-BR" dirty="0" smtClean="0"/>
              <a:t>Business Logic</a:t>
            </a:r>
            <a:endParaRPr lang="pt-BR" dirty="0"/>
          </a:p>
        </p:txBody>
      </p:sp>
      <p:sp>
        <p:nvSpPr>
          <p:cNvPr id="16" name="Rounded Rectangle 15"/>
          <p:cNvSpPr/>
          <p:nvPr/>
        </p:nvSpPr>
        <p:spPr>
          <a:xfrm>
            <a:off x="6660232" y="1556792"/>
            <a:ext cx="1656184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 Business </a:t>
            </a:r>
            <a:r>
              <a:rPr lang="pt-BR" dirty="0" smtClean="0"/>
              <a:t>Logic</a:t>
            </a:r>
            <a:endParaRPr lang="pt-BR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076541" y="2403413"/>
            <a:ext cx="19295" cy="39779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2"/>
          </p:cNvCxnSpPr>
          <p:nvPr/>
        </p:nvCxnSpPr>
        <p:spPr>
          <a:xfrm>
            <a:off x="5181482" y="2420888"/>
            <a:ext cx="0" cy="396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</p:cNvCxnSpPr>
          <p:nvPr/>
        </p:nvCxnSpPr>
        <p:spPr>
          <a:xfrm>
            <a:off x="7488324" y="2420888"/>
            <a:ext cx="0" cy="39604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71600" y="3284984"/>
            <a:ext cx="212423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31640" y="2884738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971600" y="4077072"/>
            <a:ext cx="42098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19872" y="3707740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71600" y="4928814"/>
            <a:ext cx="65167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52120" y="4544181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Update Asset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40029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85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30019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40067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80500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400678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cxnSp>
        <p:nvCxnSpPr>
          <p:cNvPr id="3" name="Straight Arrow Connector 2"/>
          <p:cNvCxnSpPr>
            <a:stCxn id="15" idx="1"/>
            <a:endCxn id="9" idx="3"/>
          </p:cNvCxnSpPr>
          <p:nvPr/>
        </p:nvCxnSpPr>
        <p:spPr>
          <a:xfrm flipH="1">
            <a:off x="6998568" y="3886200"/>
            <a:ext cx="10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067128" y="5177728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0152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88124" y="2276872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688124" y="2564904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951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94644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94644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43808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627784" y="2276872"/>
            <a:ext cx="612068" cy="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27784" y="2636912"/>
            <a:ext cx="612068" cy="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AutoShape 2" descr="http://blogs.msdn.com/blogfiles/wcamb/WindowsLiveWriter/EnterpriseServiceBusESBumbarramentodese_1045F/image_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2195736" y="3429000"/>
            <a:ext cx="914400" cy="685800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Flowchart: Direct Access Storage 11"/>
          <p:cNvSpPr/>
          <p:nvPr/>
        </p:nvSpPr>
        <p:spPr>
          <a:xfrm>
            <a:off x="2771800" y="3429000"/>
            <a:ext cx="914400" cy="685800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3347864" y="3429000"/>
            <a:ext cx="914400" cy="685800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Flowchart: Direct Access Storage 13"/>
          <p:cNvSpPr/>
          <p:nvPr/>
        </p:nvSpPr>
        <p:spPr>
          <a:xfrm>
            <a:off x="3923928" y="3429000"/>
            <a:ext cx="914400" cy="685800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owchart: Direct Access Storage 14"/>
          <p:cNvSpPr/>
          <p:nvPr/>
        </p:nvSpPr>
        <p:spPr>
          <a:xfrm>
            <a:off x="4499992" y="3429000"/>
            <a:ext cx="914400" cy="685800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Flowchart: Direct Access Storage 15"/>
          <p:cNvSpPr/>
          <p:nvPr/>
        </p:nvSpPr>
        <p:spPr>
          <a:xfrm>
            <a:off x="5076056" y="3429000"/>
            <a:ext cx="914400" cy="685800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ounded Rectangle 18"/>
          <p:cNvSpPr/>
          <p:nvPr/>
        </p:nvSpPr>
        <p:spPr>
          <a:xfrm>
            <a:off x="604101" y="1844824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630019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21" name="Rounded Rectangle 20"/>
          <p:cNvSpPr/>
          <p:nvPr/>
        </p:nvSpPr>
        <p:spPr>
          <a:xfrm>
            <a:off x="6300192" y="4725144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cxnSp>
        <p:nvCxnSpPr>
          <p:cNvPr id="23" name="Elbow Connector 22"/>
          <p:cNvCxnSpPr>
            <a:stCxn id="19" idx="2"/>
            <a:endCxn id="11" idx="1"/>
          </p:cNvCxnSpPr>
          <p:nvPr/>
        </p:nvCxnSpPr>
        <p:spPr>
          <a:xfrm rot="16200000" flipH="1">
            <a:off x="1505648" y="3081812"/>
            <a:ext cx="1012676" cy="36749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4"/>
            <a:endCxn id="20" idx="2"/>
          </p:cNvCxnSpPr>
          <p:nvPr/>
        </p:nvCxnSpPr>
        <p:spPr>
          <a:xfrm flipV="1">
            <a:off x="5990456" y="2893340"/>
            <a:ext cx="1533872" cy="878560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6" idx="4"/>
            <a:endCxn id="21" idx="0"/>
          </p:cNvCxnSpPr>
          <p:nvPr/>
        </p:nvCxnSpPr>
        <p:spPr>
          <a:xfrm>
            <a:off x="5990456" y="3771900"/>
            <a:ext cx="1533872" cy="95324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76972" y="4261545"/>
            <a:ext cx="257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Enterprise Service Bus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040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Loose Coupling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node can produce an event without any need to know who are the subscribers.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node can subscribe to an event (or event type) without any knowledge of </a:t>
            </a:r>
            <a:r>
              <a:rPr lang="en-US" sz="1600" dirty="0" smtClean="0"/>
              <a:t>possible publishers </a:t>
            </a:r>
            <a:r>
              <a:rPr lang="en-US" sz="1600" dirty="0"/>
              <a:t>of this kind of event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Routing</a:t>
            </a:r>
          </a:p>
          <a:p>
            <a:pPr lvl="1"/>
            <a:r>
              <a:rPr lang="en-US" sz="1600" dirty="0"/>
              <a:t>The event stream can be filtered according to arbitrary criteria.</a:t>
            </a:r>
          </a:p>
          <a:p>
            <a:pPr lvl="1"/>
            <a:r>
              <a:rPr lang="en-US" sz="1600" dirty="0"/>
              <a:t>The subscribers are able to define the classification of interesting events as broad or as narrow they want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Service Catalog</a:t>
            </a:r>
            <a:endParaRPr lang="en-US" sz="2000" dirty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event set can be dynamically enlarged to include new events or event types</a:t>
            </a:r>
            <a:r>
              <a:rPr lang="en-US" sz="1600" dirty="0" smtClean="0"/>
              <a:t>.</a:t>
            </a:r>
          </a:p>
          <a:p>
            <a:r>
              <a:rPr lang="en-US" sz="2000" dirty="0" smtClean="0"/>
              <a:t>Subscribing/Unsubscribing</a:t>
            </a:r>
            <a:endParaRPr lang="en-US" sz="2000" dirty="0"/>
          </a:p>
          <a:p>
            <a:pPr lvl="1"/>
            <a:r>
              <a:rPr lang="en-US" sz="1600" dirty="0" smtClean="0"/>
              <a:t>There </a:t>
            </a:r>
            <a:r>
              <a:rPr lang="en-US" sz="1600" dirty="0"/>
              <a:t>can exist a multitude of possible publishers of an event type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The notification system is wholly dynamical and the sets of publishers and subscribers</a:t>
            </a:r>
          </a:p>
          <a:p>
            <a:pPr lvl="1"/>
            <a:r>
              <a:rPr lang="en-US" sz="1600" dirty="0"/>
              <a:t>are independent.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subscribers can draw a list of the events critical to them and subscribe to all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85619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ounded Rectangle 3"/>
          <p:cNvSpPr/>
          <p:nvPr/>
        </p:nvSpPr>
        <p:spPr>
          <a:xfrm>
            <a:off x="305940" y="1700808"/>
            <a:ext cx="216024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971600" y="3212976"/>
            <a:ext cx="7200800" cy="30963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unded Rectangle 5"/>
          <p:cNvSpPr/>
          <p:nvPr/>
        </p:nvSpPr>
        <p:spPr>
          <a:xfrm>
            <a:off x="1162333" y="3501008"/>
            <a:ext cx="17281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Publication </a:t>
            </a:r>
          </a:p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660232" y="1700807"/>
            <a:ext cx="216024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234309" y="3474187"/>
            <a:ext cx="17281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Subscription API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3043082" y="3861048"/>
            <a:ext cx="3057835" cy="2304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BR" dirty="0" smtClean="0"/>
              <a:t>Core</a:t>
            </a:r>
            <a:endParaRPr lang="pt-BR" dirty="0"/>
          </a:p>
        </p:txBody>
      </p:sp>
      <p:cxnSp>
        <p:nvCxnSpPr>
          <p:cNvPr id="17" name="Elbow Connector 16"/>
          <p:cNvCxnSpPr>
            <a:stCxn id="8" idx="2"/>
            <a:endCxn id="13" idx="3"/>
          </p:cNvCxnSpPr>
          <p:nvPr/>
        </p:nvCxnSpPr>
        <p:spPr>
          <a:xfrm rot="5400000">
            <a:off x="6190207" y="4104977"/>
            <a:ext cx="818909" cy="9974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2"/>
            <a:endCxn id="6" idx="0"/>
          </p:cNvCxnSpPr>
          <p:nvPr/>
        </p:nvCxnSpPr>
        <p:spPr>
          <a:xfrm rot="16200000" flipH="1">
            <a:off x="1202188" y="2676767"/>
            <a:ext cx="1008112" cy="64036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13" idx="1"/>
          </p:cNvCxnSpPr>
          <p:nvPr/>
        </p:nvCxnSpPr>
        <p:spPr>
          <a:xfrm rot="16200000" flipH="1">
            <a:off x="2138711" y="4108805"/>
            <a:ext cx="792088" cy="1016653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347864" y="4077072"/>
            <a:ext cx="2520280" cy="47500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Routing</a:t>
            </a:r>
            <a:endParaRPr lang="pt-BR" dirty="0"/>
          </a:p>
        </p:txBody>
      </p:sp>
      <p:sp>
        <p:nvSpPr>
          <p:cNvPr id="32" name="Rounded Rectangle 31"/>
          <p:cNvSpPr/>
          <p:nvPr/>
        </p:nvSpPr>
        <p:spPr>
          <a:xfrm>
            <a:off x="3355654" y="4653136"/>
            <a:ext cx="2512490" cy="47500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Orchestration</a:t>
            </a:r>
            <a:endParaRPr lang="pt-BR" dirty="0"/>
          </a:p>
        </p:txBody>
      </p:sp>
      <p:cxnSp>
        <p:nvCxnSpPr>
          <p:cNvPr id="37" name="Elbow Connector 36"/>
          <p:cNvCxnSpPr>
            <a:stCxn id="7" idx="2"/>
            <a:endCxn id="8" idx="0"/>
          </p:cNvCxnSpPr>
          <p:nvPr/>
        </p:nvCxnSpPr>
        <p:spPr>
          <a:xfrm rot="5400000">
            <a:off x="6928733" y="2662568"/>
            <a:ext cx="981292" cy="64194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355654" y="5229200"/>
            <a:ext cx="2512490" cy="47500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Mediation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401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Routing</a:t>
            </a:r>
          </a:p>
          <a:p>
            <a:pPr lvl="1"/>
            <a:r>
              <a:rPr lang="pt-BR" dirty="0" smtClean="0"/>
              <a:t>Topic based</a:t>
            </a:r>
          </a:p>
          <a:p>
            <a:pPr lvl="1"/>
            <a:r>
              <a:rPr lang="pt-BR" dirty="0" smtClean="0"/>
              <a:t>Type based</a:t>
            </a:r>
          </a:p>
          <a:p>
            <a:pPr lvl="1"/>
            <a:r>
              <a:rPr lang="pt-BR" dirty="0" smtClean="0"/>
              <a:t>Content based</a:t>
            </a:r>
          </a:p>
          <a:p>
            <a:pPr lvl="1"/>
            <a:r>
              <a:rPr lang="pt-BR" dirty="0" smtClean="0"/>
              <a:t>Context based</a:t>
            </a:r>
          </a:p>
          <a:p>
            <a:r>
              <a:rPr lang="pt-BR" dirty="0" smtClean="0"/>
              <a:t>Orchestration</a:t>
            </a:r>
          </a:p>
          <a:p>
            <a:pPr lvl="1"/>
            <a:r>
              <a:rPr lang="pt-BR" dirty="0" smtClean="0"/>
              <a:t>Workflow Foundation</a:t>
            </a:r>
          </a:p>
          <a:p>
            <a:pPr lvl="1"/>
            <a:r>
              <a:rPr lang="pt-BR" dirty="0" smtClean="0"/>
              <a:t>WS-BPEL</a:t>
            </a:r>
          </a:p>
          <a:p>
            <a:pPr lvl="1"/>
            <a:r>
              <a:rPr lang="pt-BR" dirty="0" smtClean="0"/>
              <a:t>WS-CDL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682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85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30019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40067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80500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400678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cxnSp>
        <p:nvCxnSpPr>
          <p:cNvPr id="3" name="Straight Arrow Connector 2"/>
          <p:cNvCxnSpPr>
            <a:stCxn id="15" idx="1"/>
            <a:endCxn id="9" idx="3"/>
          </p:cNvCxnSpPr>
          <p:nvPr/>
        </p:nvCxnSpPr>
        <p:spPr>
          <a:xfrm flipH="1">
            <a:off x="6998568" y="3886200"/>
            <a:ext cx="10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067128" y="5177728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0152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88124" y="2276872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5688124" y="2564904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951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94644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94644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43808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627784" y="2276872"/>
            <a:ext cx="612068" cy="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627784" y="2636912"/>
            <a:ext cx="612068" cy="82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534380" y="2040087"/>
            <a:ext cx="82089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Presentation Layer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36" y="274638"/>
            <a:ext cx="8229600" cy="1143000"/>
          </a:xfrm>
        </p:spPr>
        <p:txBody>
          <a:bodyPr/>
          <a:lstStyle/>
          <a:p>
            <a:r>
              <a:rPr lang="pt-BR" dirty="0" smtClean="0"/>
              <a:t>Simples Aplicação Web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34380" y="3814664"/>
            <a:ext cx="820891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Business Layer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534380" y="5517232"/>
            <a:ext cx="8208912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 Access Layer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22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85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30019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40067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80500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400678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cxnSp>
        <p:nvCxnSpPr>
          <p:cNvPr id="3" name="Straight Arrow Connector 2"/>
          <p:cNvCxnSpPr>
            <a:stCxn id="15" idx="1"/>
            <a:endCxn id="9" idx="3"/>
          </p:cNvCxnSpPr>
          <p:nvPr/>
        </p:nvCxnSpPr>
        <p:spPr>
          <a:xfrm flipH="1">
            <a:off x="6998568" y="3886200"/>
            <a:ext cx="10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067128" y="5177728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0152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951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94644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94644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43808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6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85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30019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40067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80500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400678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cxnSp>
        <p:nvCxnSpPr>
          <p:cNvPr id="3" name="Straight Arrow Connector 2"/>
          <p:cNvCxnSpPr>
            <a:stCxn id="15" idx="1"/>
            <a:endCxn id="9" idx="3"/>
          </p:cNvCxnSpPr>
          <p:nvPr/>
        </p:nvCxnSpPr>
        <p:spPr>
          <a:xfrm flipH="1">
            <a:off x="6998568" y="3886200"/>
            <a:ext cx="10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067128" y="5177728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0152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951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94644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94644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43808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4644008" y="2462961"/>
            <a:ext cx="914400" cy="91440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5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3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323985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630019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40067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805008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Event</a:t>
            </a:r>
            <a:endParaRPr lang="pt-BR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400678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RM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608416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cxnSp>
        <p:nvCxnSpPr>
          <p:cNvPr id="3" name="Straight Arrow Connector 2"/>
          <p:cNvCxnSpPr>
            <a:stCxn id="15" idx="1"/>
            <a:endCxn id="9" idx="3"/>
          </p:cNvCxnSpPr>
          <p:nvPr/>
        </p:nvCxnSpPr>
        <p:spPr>
          <a:xfrm flipH="1">
            <a:off x="6998568" y="3886200"/>
            <a:ext cx="10515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Magnetic Disk 17"/>
          <p:cNvSpPr/>
          <p:nvPr/>
        </p:nvSpPr>
        <p:spPr>
          <a:xfrm>
            <a:off x="7067128" y="5177728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0152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79512" y="1978940"/>
            <a:ext cx="244827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946448" y="3429000"/>
            <a:ext cx="91440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Asset</a:t>
            </a:r>
            <a:endParaRPr lang="pt-BR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946448" y="5157192"/>
            <a:ext cx="914400" cy="1224136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843808" y="1556792"/>
            <a:ext cx="0" cy="48245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4644008" y="2462961"/>
            <a:ext cx="914400" cy="914400"/>
          </a:xfrm>
          <a:prstGeom prst="lightningBol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8" name="Group 7"/>
          <p:cNvGrpSpPr/>
          <p:nvPr/>
        </p:nvGrpSpPr>
        <p:grpSpPr>
          <a:xfrm>
            <a:off x="1891004" y="1679822"/>
            <a:ext cx="579903" cy="756318"/>
            <a:chOff x="1006669" y="1022218"/>
            <a:chExt cx="579903" cy="756318"/>
          </a:xfrm>
        </p:grpSpPr>
        <p:sp>
          <p:nvSpPr>
            <p:cNvPr id="6" name="Curved Up Arrow 5"/>
            <p:cNvSpPr/>
            <p:nvPr/>
          </p:nvSpPr>
          <p:spPr>
            <a:xfrm>
              <a:off x="1043608" y="1412776"/>
              <a:ext cx="542964" cy="365760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4" name="Curved Up Arrow 23"/>
            <p:cNvSpPr/>
            <p:nvPr/>
          </p:nvSpPr>
          <p:spPr>
            <a:xfrm rot="10953342">
              <a:off x="1006669" y="1022218"/>
              <a:ext cx="542964" cy="365760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064664" y="1706643"/>
            <a:ext cx="579903" cy="756318"/>
            <a:chOff x="1006669" y="1022218"/>
            <a:chExt cx="579903" cy="756318"/>
          </a:xfrm>
        </p:grpSpPr>
        <p:sp>
          <p:nvSpPr>
            <p:cNvPr id="26" name="Curved Up Arrow 25"/>
            <p:cNvSpPr/>
            <p:nvPr/>
          </p:nvSpPr>
          <p:spPr>
            <a:xfrm>
              <a:off x="1043608" y="1412776"/>
              <a:ext cx="542964" cy="365760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Curved Up Arrow 26"/>
            <p:cNvSpPr/>
            <p:nvPr/>
          </p:nvSpPr>
          <p:spPr>
            <a:xfrm rot="10953342">
              <a:off x="1006669" y="1022218"/>
              <a:ext cx="542964" cy="365760"/>
            </a:xfrm>
            <a:prstGeom prst="curvedUp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55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ounded Rectangle 3"/>
          <p:cNvSpPr/>
          <p:nvPr/>
        </p:nvSpPr>
        <p:spPr>
          <a:xfrm>
            <a:off x="534380" y="2040087"/>
            <a:ext cx="82089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534380" y="3814664"/>
            <a:ext cx="820891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534380" y="5517232"/>
            <a:ext cx="8208912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827584" y="2194483"/>
            <a:ext cx="35283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Presentations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932040" y="2194483"/>
            <a:ext cx="35283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Presentations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827584" y="3922676"/>
            <a:ext cx="3528392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Business Logic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3922676"/>
            <a:ext cx="3528392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Business Logic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827584" y="5625244"/>
            <a:ext cx="35283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Data Access Layer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4932040" y="5625244"/>
            <a:ext cx="35283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Data Access Layer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7319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ounded Rectangle 3"/>
          <p:cNvSpPr/>
          <p:nvPr/>
        </p:nvSpPr>
        <p:spPr>
          <a:xfrm>
            <a:off x="534380" y="2040087"/>
            <a:ext cx="382159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534380" y="3814664"/>
            <a:ext cx="3821596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534380" y="5517232"/>
            <a:ext cx="3821596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4785438" y="2050467"/>
            <a:ext cx="382159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83568" y="2194483"/>
            <a:ext cx="35283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Presentations</a:t>
            </a:r>
            <a:endParaRPr lang="pt-BR" dirty="0"/>
          </a:p>
        </p:txBody>
      </p:sp>
      <p:sp>
        <p:nvSpPr>
          <p:cNvPr id="15" name="Rounded Rectangle 14"/>
          <p:cNvSpPr/>
          <p:nvPr/>
        </p:nvSpPr>
        <p:spPr>
          <a:xfrm>
            <a:off x="4785438" y="5544114"/>
            <a:ext cx="3821596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4932040" y="2194483"/>
            <a:ext cx="3528392" cy="86409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Presentations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4785438" y="3814664"/>
            <a:ext cx="3821596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683568" y="3922676"/>
            <a:ext cx="3528392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Business Logic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4932040" y="3922676"/>
            <a:ext cx="3528392" cy="8640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Business Logic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683568" y="5625244"/>
            <a:ext cx="35283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 Data Access Layer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4932040" y="5625244"/>
            <a:ext cx="3528392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 Data Access Layer</a:t>
            </a:r>
            <a:endParaRPr lang="pt-B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572000" y="1556792"/>
            <a:ext cx="0" cy="5067442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02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img1.imagesbn.com/p/9781119951544_p0_v1_s260x420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486150" y="-1233488"/>
            <a:ext cx="1762125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17069"/>
            <a:ext cx="2703321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636309"/>
            <a:ext cx="20717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Pub/Sub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Broker Pattern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Observer Pattern</a:t>
            </a:r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45343"/>
            <a:ext cx="2994444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1840" y="4658236"/>
            <a:ext cx="3123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Pipe and Filters 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Routing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Publish-Subscriber Channel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Message Transformation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6146432" y="2127737"/>
            <a:ext cx="29134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Complex Event Processing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Actor based programming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Reactive Programming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TPL Dataflow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868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</a:t>
            </a:r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5" name="Smiley Face 4"/>
          <p:cNvSpPr/>
          <p:nvPr/>
        </p:nvSpPr>
        <p:spPr>
          <a:xfrm>
            <a:off x="2019648" y="5517232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83568" y="1628800"/>
            <a:ext cx="7416824" cy="3492968"/>
          </a:xfrm>
          <a:prstGeom prst="wedgeEllipseCallout">
            <a:avLst>
              <a:gd name="adj1" fmla="val -21065"/>
              <a:gd name="adj2" fmla="val 62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prstClr val="black"/>
                </a:solidFill>
              </a:rPr>
              <a:t>Agora que ficou muito mais simples integrar os nossos sistemas, precisamos um modo simples de permitir que os usuários na internet interajam com o sistema.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Oval 3"/>
          <p:cNvSpPr/>
          <p:nvPr/>
        </p:nvSpPr>
        <p:spPr>
          <a:xfrm>
            <a:off x="4355976" y="1484784"/>
            <a:ext cx="5616624" cy="5256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5724128" y="2672916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Risk Manager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5724128" y="3537012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Workflow Manager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5724128" y="4437112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BCM</a:t>
            </a:r>
            <a:endParaRPr lang="pt-BR" dirty="0"/>
          </a:p>
        </p:txBody>
      </p:sp>
      <p:sp>
        <p:nvSpPr>
          <p:cNvPr id="9" name="Can 8"/>
          <p:cNvSpPr/>
          <p:nvPr/>
        </p:nvSpPr>
        <p:spPr>
          <a:xfrm>
            <a:off x="7956376" y="3284984"/>
            <a:ext cx="914400" cy="121615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ESB</a:t>
            </a:r>
            <a:endParaRPr lang="pt-BR" dirty="0"/>
          </a:p>
        </p:txBody>
      </p:sp>
      <p:cxnSp>
        <p:nvCxnSpPr>
          <p:cNvPr id="14" name="Elbow Connector 13"/>
          <p:cNvCxnSpPr>
            <a:stCxn id="5" idx="3"/>
            <a:endCxn id="9" idx="1"/>
          </p:cNvCxnSpPr>
          <p:nvPr/>
        </p:nvCxnSpPr>
        <p:spPr>
          <a:xfrm>
            <a:off x="7524328" y="3032956"/>
            <a:ext cx="889248" cy="25202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8" idx="3"/>
          </p:cNvCxnSpPr>
          <p:nvPr/>
        </p:nvCxnSpPr>
        <p:spPr>
          <a:xfrm rot="5400000">
            <a:off x="7820944" y="4204520"/>
            <a:ext cx="296016" cy="88924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loud 18"/>
          <p:cNvSpPr/>
          <p:nvPr/>
        </p:nvSpPr>
        <p:spPr>
          <a:xfrm>
            <a:off x="683568" y="2999734"/>
            <a:ext cx="2880320" cy="179741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miley Face 20"/>
          <p:cNvSpPr/>
          <p:nvPr/>
        </p:nvSpPr>
        <p:spPr>
          <a:xfrm>
            <a:off x="1403648" y="1628800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ounded Rectangle 21"/>
          <p:cNvSpPr/>
          <p:nvPr/>
        </p:nvSpPr>
        <p:spPr>
          <a:xfrm>
            <a:off x="2254050" y="1857400"/>
            <a:ext cx="805782" cy="5634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2307587" y="1899912"/>
            <a:ext cx="680237" cy="44896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5" name="Straight Arrow Connector 24"/>
          <p:cNvCxnSpPr>
            <a:stCxn id="22" idx="2"/>
          </p:cNvCxnSpPr>
          <p:nvPr/>
        </p:nvCxnSpPr>
        <p:spPr>
          <a:xfrm>
            <a:off x="2656941" y="2420888"/>
            <a:ext cx="0" cy="684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995936" y="3495393"/>
            <a:ext cx="864096" cy="8060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28" name="Straight Arrow Connector 27"/>
          <p:cNvCxnSpPr>
            <a:stCxn id="19" idx="0"/>
            <a:endCxn id="26" idx="2"/>
          </p:cNvCxnSpPr>
          <p:nvPr/>
        </p:nvCxnSpPr>
        <p:spPr>
          <a:xfrm flipV="1">
            <a:off x="3561488" y="3898442"/>
            <a:ext cx="43444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6"/>
            <a:endCxn id="5" idx="1"/>
          </p:cNvCxnSpPr>
          <p:nvPr/>
        </p:nvCxnSpPr>
        <p:spPr>
          <a:xfrm flipV="1">
            <a:off x="4860032" y="3032956"/>
            <a:ext cx="864096" cy="865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6"/>
            <a:endCxn id="5" idx="1"/>
          </p:cNvCxnSpPr>
          <p:nvPr/>
        </p:nvCxnSpPr>
        <p:spPr>
          <a:xfrm flipV="1">
            <a:off x="4860032" y="3032956"/>
            <a:ext cx="864096" cy="8654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6"/>
            <a:endCxn id="7" idx="1"/>
          </p:cNvCxnSpPr>
          <p:nvPr/>
        </p:nvCxnSpPr>
        <p:spPr>
          <a:xfrm flipV="1">
            <a:off x="4860032" y="3897052"/>
            <a:ext cx="864096" cy="13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6"/>
            <a:endCxn id="8" idx="1"/>
          </p:cNvCxnSpPr>
          <p:nvPr/>
        </p:nvCxnSpPr>
        <p:spPr>
          <a:xfrm>
            <a:off x="4860032" y="3898442"/>
            <a:ext cx="864096" cy="8987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48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REST</a:t>
            </a:r>
          </a:p>
          <a:p>
            <a:pPr lvl="1"/>
            <a:r>
              <a:rPr lang="pt-BR" dirty="0"/>
              <a:t>Representational State </a:t>
            </a:r>
            <a:r>
              <a:rPr lang="pt-BR" dirty="0" smtClean="0"/>
              <a:t>Transfer</a:t>
            </a:r>
          </a:p>
          <a:p>
            <a:pPr lvl="1"/>
            <a:r>
              <a:rPr lang="en-US" dirty="0" smtClean="0"/>
              <a:t>Architectural </a:t>
            </a:r>
            <a:r>
              <a:rPr lang="en-US" dirty="0"/>
              <a:t>style for distributed hypermedia </a:t>
            </a:r>
            <a:r>
              <a:rPr lang="en-US" dirty="0" smtClean="0"/>
              <a:t>systems</a:t>
            </a:r>
          </a:p>
          <a:p>
            <a:pPr lvl="1"/>
            <a:r>
              <a:rPr lang="en-US" dirty="0" smtClean="0"/>
              <a:t>Representations</a:t>
            </a:r>
          </a:p>
          <a:p>
            <a:pPr lvl="2"/>
            <a:r>
              <a:rPr lang="en-US" dirty="0"/>
              <a:t>A representation is a sequence of bytes, plus representation metadata to describe those bytes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Application State</a:t>
            </a:r>
          </a:p>
          <a:p>
            <a:pPr lvl="1"/>
            <a:r>
              <a:rPr lang="en-US" dirty="0" smtClean="0"/>
              <a:t>Transfer</a:t>
            </a:r>
          </a:p>
          <a:p>
            <a:pPr lvl="2"/>
            <a:r>
              <a:rPr lang="en-US" dirty="0"/>
              <a:t>The model application is therefore an engine that moves from one state to the next </a:t>
            </a:r>
            <a:r>
              <a:rPr lang="en-US" dirty="0" smtClean="0"/>
              <a:t>by examining </a:t>
            </a:r>
            <a:r>
              <a:rPr lang="en-US" dirty="0"/>
              <a:t>and choosing from among the alternative state transitions in the current set </a:t>
            </a:r>
            <a:r>
              <a:rPr lang="en-US" dirty="0" smtClean="0"/>
              <a:t>of representations</a:t>
            </a:r>
            <a:r>
              <a:rPr lang="en-US" dirty="0"/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4106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 </a:t>
            </a:r>
            <a:r>
              <a:rPr lang="en-US" dirty="0"/>
              <a:t>network of web pages (a virtual state-machine), where </a:t>
            </a:r>
            <a:r>
              <a:rPr lang="en-US" dirty="0" smtClean="0"/>
              <a:t>the user </a:t>
            </a:r>
            <a:r>
              <a:rPr lang="en-US" dirty="0"/>
              <a:t>progresses through the application by selecting links (state transitions), resulting </a:t>
            </a:r>
            <a:r>
              <a:rPr lang="en-US" dirty="0" smtClean="0"/>
              <a:t>in the </a:t>
            </a:r>
            <a:r>
              <a:rPr lang="en-US" dirty="0"/>
              <a:t>next page (representing the next state of the application) being transferred to the </a:t>
            </a:r>
            <a:r>
              <a:rPr lang="en-US" dirty="0" smtClean="0"/>
              <a:t>user and </a:t>
            </a:r>
            <a:r>
              <a:rPr lang="en-US" dirty="0"/>
              <a:t>rendered for their use</a:t>
            </a:r>
            <a:r>
              <a:rPr lang="en-US" dirty="0" smtClean="0"/>
              <a:t>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29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36" y="274638"/>
            <a:ext cx="8229600" cy="1143000"/>
          </a:xfrm>
        </p:spPr>
        <p:txBody>
          <a:bodyPr/>
          <a:lstStyle/>
          <a:p>
            <a:r>
              <a:rPr lang="pt-BR" dirty="0" smtClean="0"/>
              <a:t>Simples Aplicação Web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534380" y="2040087"/>
            <a:ext cx="8208912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534380" y="3814664"/>
            <a:ext cx="8208912" cy="10801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534380" y="5517232"/>
            <a:ext cx="8208912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970732" y="2154560"/>
            <a:ext cx="158417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ASP NET WebForms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2915237" y="2154560"/>
            <a:ext cx="1584176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MVP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2915237" y="3868942"/>
            <a:ext cx="1584176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Inversão de Controle</a:t>
            </a:r>
            <a:endParaRPr lang="pt-BR" dirty="0"/>
          </a:p>
        </p:txBody>
      </p:sp>
      <p:sp>
        <p:nvSpPr>
          <p:cNvPr id="10" name="Rounded Rectangle 9"/>
          <p:cNvSpPr/>
          <p:nvPr/>
        </p:nvSpPr>
        <p:spPr>
          <a:xfrm>
            <a:off x="970732" y="3868942"/>
            <a:ext cx="1584176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Services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4859742" y="3868942"/>
            <a:ext cx="1584176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Domain</a:t>
            </a:r>
            <a:endParaRPr lang="pt-BR" dirty="0"/>
          </a:p>
        </p:txBody>
      </p:sp>
      <p:sp>
        <p:nvSpPr>
          <p:cNvPr id="12" name="Rounded Rectangle 11"/>
          <p:cNvSpPr/>
          <p:nvPr/>
        </p:nvSpPr>
        <p:spPr>
          <a:xfrm>
            <a:off x="970732" y="5589240"/>
            <a:ext cx="1584176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ORM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2915237" y="5589240"/>
            <a:ext cx="1584176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Repositories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553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GET /api/assets/1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“Name”:”Ativo 1”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“_transfers”: [</a:t>
            </a:r>
          </a:p>
          <a:p>
            <a:pPr marL="0" indent="0">
              <a:buNone/>
            </a:pPr>
            <a:r>
              <a:rPr lang="pt-BR" sz="1800" dirty="0"/>
              <a:t>		{ </a:t>
            </a:r>
            <a:r>
              <a:rPr lang="pt-BR" sz="1800" dirty="0" smtClean="0"/>
              <a:t>“vulnerabilities”, </a:t>
            </a:r>
            <a:r>
              <a:rPr lang="pt-BR" sz="1800" dirty="0" smtClean="0">
                <a:hlinkClick r:id="rId2"/>
              </a:rPr>
              <a:t>“https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fqdn/api/assets/1/vulnerabilities</a:t>
            </a:r>
            <a:r>
              <a:rPr lang="pt-BR" sz="1800" dirty="0" smtClean="0"/>
              <a:t>”},</a:t>
            </a:r>
          </a:p>
          <a:p>
            <a:pPr marL="0" indent="0">
              <a:buNone/>
            </a:pPr>
            <a:r>
              <a:rPr lang="pt-BR" sz="1800" dirty="0"/>
              <a:t>		{ </a:t>
            </a:r>
            <a:r>
              <a:rPr lang="pt-BR" sz="1800" dirty="0" smtClean="0"/>
              <a:t>“treat”, </a:t>
            </a:r>
            <a:r>
              <a:rPr lang="pt-BR" sz="1800" dirty="0" smtClean="0">
                <a:hlinkClick r:id="rId3"/>
              </a:rPr>
              <a:t>“https</a:t>
            </a:r>
            <a:r>
              <a:rPr lang="pt-BR" sz="1800" dirty="0">
                <a:hlinkClick r:id="rId3"/>
              </a:rPr>
              <a:t>://</a:t>
            </a:r>
            <a:r>
              <a:rPr lang="pt-BR" sz="1800" dirty="0" smtClean="0">
                <a:hlinkClick r:id="rId3"/>
              </a:rPr>
              <a:t>fqdn/api/assets/1/events/{id}</a:t>
            </a:r>
            <a:r>
              <a:rPr lang="pt-BR" sz="1800" dirty="0" smtClean="0"/>
              <a:t>”}</a:t>
            </a:r>
          </a:p>
          <a:p>
            <a:pPr marL="0" indent="0">
              <a:buNone/>
            </a:pPr>
            <a:r>
              <a:rPr lang="pt-BR" dirty="0" smtClean="0"/>
              <a:t>	]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65650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PUT /api/assets/1/events/1</a:t>
            </a:r>
          </a:p>
          <a:p>
            <a:pPr marL="0" indent="0">
              <a:buNone/>
            </a:pPr>
            <a:r>
              <a:rPr lang="pt-BR" dirty="0" smtClean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“Name”:”Tratamento da Vulnerabilidade1”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“_transfers”: [</a:t>
            </a:r>
          </a:p>
          <a:p>
            <a:pPr marL="0" indent="0">
              <a:buNone/>
            </a:pPr>
            <a:r>
              <a:rPr lang="pt-BR" sz="1800" dirty="0"/>
              <a:t>		{ </a:t>
            </a:r>
            <a:r>
              <a:rPr lang="pt-BR" sz="1800" dirty="0" smtClean="0"/>
              <a:t>“cancel”, </a:t>
            </a:r>
            <a:r>
              <a:rPr lang="pt-BR" sz="1800" dirty="0" smtClean="0">
                <a:hlinkClick r:id="rId2"/>
              </a:rPr>
              <a:t>“https</a:t>
            </a:r>
            <a:r>
              <a:rPr lang="pt-BR" sz="1800" dirty="0">
                <a:hlinkClick r:id="rId2"/>
              </a:rPr>
              <a:t>://</a:t>
            </a:r>
            <a:r>
              <a:rPr lang="pt-BR" sz="1800" dirty="0" smtClean="0">
                <a:hlinkClick r:id="rId2"/>
              </a:rPr>
              <a:t>fqdn/api/assets/1/vulnerabilities</a:t>
            </a:r>
            <a:r>
              <a:rPr lang="pt-BR" sz="1800" dirty="0" smtClean="0"/>
              <a:t>”}</a:t>
            </a:r>
          </a:p>
          <a:p>
            <a:pPr marL="0" indent="0">
              <a:buNone/>
            </a:pPr>
            <a:r>
              <a:rPr lang="pt-BR" dirty="0" smtClean="0"/>
              <a:t>	]</a:t>
            </a:r>
          </a:p>
          <a:p>
            <a:pPr marL="0" indent="0">
              <a:buNone/>
            </a:pPr>
            <a:r>
              <a:rPr lang="pt-BR" dirty="0" smtClean="0"/>
              <a:t>}</a:t>
            </a:r>
            <a:endParaRPr lang="pt-BR" dirty="0"/>
          </a:p>
          <a:p>
            <a:pPr marL="0" indent="0">
              <a:buNone/>
            </a:pPr>
            <a:endParaRPr lang="pt-BR" sz="1800" dirty="0" smtClean="0"/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1170499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www.ebook3000.com/upimg/201010/01/213318189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685454" y="4568354"/>
            <a:ext cx="1076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REST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Oauth</a:t>
            </a:r>
          </a:p>
          <a:p>
            <a:pPr marL="285750" indent="-285750">
              <a:buFont typeface="Arial" pitchFamily="34" charset="0"/>
              <a:buChar char="•"/>
            </a:pP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4664"/>
            <a:ext cx="2635607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37720" y="4568354"/>
            <a:ext cx="205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ASPNET Web API</a:t>
            </a:r>
            <a:endParaRPr lang="pt-B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3022800" cy="39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897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</a:t>
            </a:r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5" name="Smiley Face 4"/>
          <p:cNvSpPr/>
          <p:nvPr/>
        </p:nvSpPr>
        <p:spPr>
          <a:xfrm>
            <a:off x="2019648" y="5517232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black"/>
              </a:solidFill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83568" y="1628800"/>
            <a:ext cx="7416824" cy="3492968"/>
          </a:xfrm>
          <a:prstGeom prst="wedgeEllipseCallout">
            <a:avLst>
              <a:gd name="adj1" fmla="val -21065"/>
              <a:gd name="adj2" fmla="val 62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prstClr val="black"/>
                </a:solidFill>
              </a:rPr>
              <a:t>O sitema ficou ótimo! Agora precisamos ter capacidade de atender o SLA dos nossos clientes que estão rodando em SAAS.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2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ounded Rectangle 3"/>
          <p:cNvSpPr/>
          <p:nvPr/>
        </p:nvSpPr>
        <p:spPr>
          <a:xfrm>
            <a:off x="434596" y="3777185"/>
            <a:ext cx="19442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 Server</a:t>
            </a:r>
            <a:endParaRPr lang="pt-BR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3059832" y="4005785"/>
            <a:ext cx="1872208" cy="457200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Queue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012160" y="2564904"/>
            <a:ext cx="252028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Worker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012160" y="3777185"/>
            <a:ext cx="252028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Worker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012160" y="5013176"/>
            <a:ext cx="252028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Worker</a:t>
            </a:r>
            <a:endParaRPr lang="pt-BR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78812" y="4234385"/>
            <a:ext cx="6810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4"/>
          </p:cNvCxnSpPr>
          <p:nvPr/>
        </p:nvCxnSpPr>
        <p:spPr>
          <a:xfrm flipH="1">
            <a:off x="4932040" y="3022104"/>
            <a:ext cx="1080120" cy="12122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5" idx="4"/>
          </p:cNvCxnSpPr>
          <p:nvPr/>
        </p:nvCxnSpPr>
        <p:spPr>
          <a:xfrm flipH="1">
            <a:off x="4932040" y="4234385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5" idx="4"/>
          </p:cNvCxnSpPr>
          <p:nvPr/>
        </p:nvCxnSpPr>
        <p:spPr>
          <a:xfrm flipH="1" flipV="1">
            <a:off x="4932040" y="4234385"/>
            <a:ext cx="1080120" cy="12359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299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ounded Rectangle 3"/>
          <p:cNvSpPr/>
          <p:nvPr/>
        </p:nvSpPr>
        <p:spPr>
          <a:xfrm>
            <a:off x="434596" y="2697065"/>
            <a:ext cx="19442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Web Server</a:t>
            </a:r>
            <a:endParaRPr lang="pt-BR" dirty="0"/>
          </a:p>
        </p:txBody>
      </p:sp>
      <p:sp>
        <p:nvSpPr>
          <p:cNvPr id="5" name="Flowchart: Direct Access Storage 4"/>
          <p:cNvSpPr/>
          <p:nvPr/>
        </p:nvSpPr>
        <p:spPr>
          <a:xfrm>
            <a:off x="3059832" y="2925665"/>
            <a:ext cx="1872208" cy="457200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Queue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012160" y="1484784"/>
            <a:ext cx="252028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Worker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6012160" y="2697065"/>
            <a:ext cx="252028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Worker</a:t>
            </a:r>
            <a:endParaRPr lang="pt-BR" dirty="0"/>
          </a:p>
        </p:txBody>
      </p:sp>
      <p:sp>
        <p:nvSpPr>
          <p:cNvPr id="8" name="Rounded Rectangle 7"/>
          <p:cNvSpPr/>
          <p:nvPr/>
        </p:nvSpPr>
        <p:spPr>
          <a:xfrm>
            <a:off x="6012160" y="3933056"/>
            <a:ext cx="252028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Worker</a:t>
            </a:r>
            <a:endParaRPr lang="pt-BR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378812" y="3154265"/>
            <a:ext cx="6810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4"/>
          </p:cNvCxnSpPr>
          <p:nvPr/>
        </p:nvCxnSpPr>
        <p:spPr>
          <a:xfrm flipH="1">
            <a:off x="4932040" y="1941984"/>
            <a:ext cx="1080120" cy="12122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1"/>
            <a:endCxn id="5" idx="4"/>
          </p:cNvCxnSpPr>
          <p:nvPr/>
        </p:nvCxnSpPr>
        <p:spPr>
          <a:xfrm flipH="1">
            <a:off x="4932040" y="3154265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5" idx="4"/>
          </p:cNvCxnSpPr>
          <p:nvPr/>
        </p:nvCxnSpPr>
        <p:spPr>
          <a:xfrm flipH="1" flipV="1">
            <a:off x="4932040" y="3154265"/>
            <a:ext cx="1080120" cy="12359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00313" y="5527810"/>
            <a:ext cx="194421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Windows Azure Web Server Role</a:t>
            </a:r>
            <a:endParaRPr lang="pt-BR" dirty="0"/>
          </a:p>
        </p:txBody>
      </p:sp>
      <p:sp>
        <p:nvSpPr>
          <p:cNvPr id="13" name="Flowchart: Direct Access Storage 12"/>
          <p:cNvSpPr/>
          <p:nvPr/>
        </p:nvSpPr>
        <p:spPr>
          <a:xfrm>
            <a:off x="2789802" y="5756410"/>
            <a:ext cx="2412268" cy="457200"/>
          </a:xfrm>
          <a:prstGeom prst="flowChartMagneticDrum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Windows Azure Queue</a:t>
            </a:r>
            <a:endParaRPr lang="pt-BR" dirty="0"/>
          </a:p>
        </p:txBody>
      </p:sp>
      <p:sp>
        <p:nvSpPr>
          <p:cNvPr id="14" name="Rounded Rectangle 13"/>
          <p:cNvSpPr/>
          <p:nvPr/>
        </p:nvSpPr>
        <p:spPr>
          <a:xfrm>
            <a:off x="6012160" y="5527810"/>
            <a:ext cx="252028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Windows Azure Background Worker</a:t>
            </a:r>
            <a:endParaRPr lang="pt-BR" dirty="0"/>
          </a:p>
        </p:txBody>
      </p:sp>
      <p:cxnSp>
        <p:nvCxnSpPr>
          <p:cNvPr id="9" name="Straight Arrow Connector 8"/>
          <p:cNvCxnSpPr>
            <a:stCxn id="4" idx="2"/>
            <a:endCxn id="12" idx="0"/>
          </p:cNvCxnSpPr>
          <p:nvPr/>
        </p:nvCxnSpPr>
        <p:spPr>
          <a:xfrm flipH="1">
            <a:off x="1372421" y="3611465"/>
            <a:ext cx="34283" cy="19163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13" idx="0"/>
          </p:cNvCxnSpPr>
          <p:nvPr/>
        </p:nvCxnSpPr>
        <p:spPr>
          <a:xfrm>
            <a:off x="3995936" y="3382865"/>
            <a:ext cx="0" cy="2373545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2"/>
            <a:endCxn id="14" idx="0"/>
          </p:cNvCxnSpPr>
          <p:nvPr/>
        </p:nvCxnSpPr>
        <p:spPr>
          <a:xfrm>
            <a:off x="7272300" y="4847456"/>
            <a:ext cx="0" cy="68035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426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AutoShape 2" descr="http://elemarjr.files.wordpress.com/2012/11/cqrs3.jpeg?w=547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0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78388"/>
            <a:ext cx="6408712" cy="4918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2334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problem is:</a:t>
            </a:r>
          </a:p>
          <a:p>
            <a:pPr lvl="1"/>
            <a:r>
              <a:rPr lang="pt-BR" dirty="0" smtClean="0"/>
              <a:t>Windows Azure is an option... but the  system must run on “public” and “private” cloud. Actually, it must run on only one server also.</a:t>
            </a:r>
          </a:p>
          <a:p>
            <a:r>
              <a:rPr lang="pt-BR" dirty="0" smtClean="0"/>
              <a:t>Solution:</a:t>
            </a:r>
          </a:p>
          <a:p>
            <a:pPr lvl="1"/>
            <a:r>
              <a:rPr lang="pt-BR" dirty="0" smtClean="0"/>
              <a:t>Implement a framework that looks like the Windows Azure, but run on our code.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529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Lease API</a:t>
            </a:r>
          </a:p>
          <a:p>
            <a:r>
              <a:rPr lang="pt-BR" dirty="0" smtClean="0"/>
              <a:t>Queue API</a:t>
            </a:r>
          </a:p>
          <a:p>
            <a:r>
              <a:rPr lang="pt-BR" dirty="0" smtClean="0"/>
              <a:t>Task Runner API</a:t>
            </a:r>
          </a:p>
          <a:p>
            <a:r>
              <a:rPr lang="pt-BR" dirty="0" smtClean="0"/>
              <a:t>Task Scheduler API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2523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Lease API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916832"/>
            <a:ext cx="4032448" cy="46805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BR" dirty="0" smtClean="0"/>
              <a:t>LEASE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067944" y="37972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6" name="Can 5"/>
          <p:cNvSpPr/>
          <p:nvPr/>
        </p:nvSpPr>
        <p:spPr>
          <a:xfrm>
            <a:off x="1342492" y="4941168"/>
            <a:ext cx="914400" cy="100012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56892" y="5441232"/>
            <a:ext cx="18110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373491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API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GET /Lease/&lt;ID&gt;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PUT /Lease/&lt;ID&gt;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DELETE /Lease/&lt;ID&gt;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4220344" y="39496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0" name="Straight Arrow Connector 9"/>
          <p:cNvCxnSpPr>
            <a:endCxn id="6" idx="4"/>
          </p:cNvCxnSpPr>
          <p:nvPr/>
        </p:nvCxnSpPr>
        <p:spPr>
          <a:xfrm flipH="1" flipV="1">
            <a:off x="2256892" y="5441232"/>
            <a:ext cx="1963452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72744" y="41020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56892" y="5441232"/>
            <a:ext cx="2115852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85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44" y="114474"/>
            <a:ext cx="9173344" cy="669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1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ounded Rectangle 3"/>
          <p:cNvSpPr/>
          <p:nvPr/>
        </p:nvSpPr>
        <p:spPr>
          <a:xfrm>
            <a:off x="395536" y="1916832"/>
            <a:ext cx="4032448" cy="46805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BR" dirty="0" smtClean="0"/>
              <a:t>Queue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067944" y="3797226"/>
            <a:ext cx="720080" cy="2368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6" name="Can 5"/>
          <p:cNvSpPr/>
          <p:nvPr/>
        </p:nvSpPr>
        <p:spPr>
          <a:xfrm>
            <a:off x="1342492" y="4941168"/>
            <a:ext cx="914400" cy="100012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56892" y="5441232"/>
            <a:ext cx="18110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20072" y="3573016"/>
            <a:ext cx="3024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Mensagem revive na fila por timeout para garantir que será consumida pelo menos uma vez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“Worker” é stateless e não precisa de consenso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API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GET </a:t>
            </a:r>
            <a:r>
              <a:rPr lang="pt-BR" dirty="0" smtClean="0"/>
              <a:t>/Queue/&lt;</a:t>
            </a:r>
            <a:r>
              <a:rPr lang="pt-BR" dirty="0" smtClean="0"/>
              <a:t>ID&gt;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PUT </a:t>
            </a:r>
            <a:r>
              <a:rPr lang="pt-BR" dirty="0" smtClean="0"/>
              <a:t>/Queue/&lt;</a:t>
            </a:r>
            <a:r>
              <a:rPr lang="pt-BR" dirty="0" smtClean="0"/>
              <a:t>ID</a:t>
            </a:r>
            <a:r>
              <a:rPr lang="pt-BR" dirty="0" smtClean="0"/>
              <a:t>&gt;</a:t>
            </a:r>
            <a:endParaRPr lang="pt-BR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1342492" y="2276872"/>
            <a:ext cx="1819926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Queue Worker</a:t>
            </a:r>
            <a:endParaRPr lang="pt-BR" dirty="0"/>
          </a:p>
        </p:txBody>
      </p:sp>
      <p:cxnSp>
        <p:nvCxnSpPr>
          <p:cNvPr id="10" name="Straight Arrow Connector 9"/>
          <p:cNvCxnSpPr>
            <a:endCxn id="6" idx="1"/>
          </p:cNvCxnSpPr>
          <p:nvPr/>
        </p:nvCxnSpPr>
        <p:spPr>
          <a:xfrm flipH="1">
            <a:off x="1799692" y="2924944"/>
            <a:ext cx="452763" cy="20162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494892" y="2429272"/>
            <a:ext cx="1819926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Queue Worker</a:t>
            </a:r>
            <a:endParaRPr lang="pt-BR" dirty="0"/>
          </a:p>
        </p:txBody>
      </p:sp>
      <p:cxnSp>
        <p:nvCxnSpPr>
          <p:cNvPr id="12" name="Straight Arrow Connector 11"/>
          <p:cNvCxnSpPr>
            <a:endCxn id="6" idx="1"/>
          </p:cNvCxnSpPr>
          <p:nvPr/>
        </p:nvCxnSpPr>
        <p:spPr>
          <a:xfrm flipH="1">
            <a:off x="1799692" y="3077344"/>
            <a:ext cx="605164" cy="18638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647292" y="2581672"/>
            <a:ext cx="1819926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Queue Worker</a:t>
            </a:r>
            <a:endParaRPr lang="pt-BR" dirty="0"/>
          </a:p>
        </p:txBody>
      </p:sp>
      <p:cxnSp>
        <p:nvCxnSpPr>
          <p:cNvPr id="14" name="Straight Arrow Connector 13"/>
          <p:cNvCxnSpPr>
            <a:endCxn id="6" idx="1"/>
          </p:cNvCxnSpPr>
          <p:nvPr/>
        </p:nvCxnSpPr>
        <p:spPr>
          <a:xfrm flipH="1">
            <a:off x="1799692" y="3229744"/>
            <a:ext cx="757564" cy="17114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235663" y="3861587"/>
            <a:ext cx="518458" cy="423664"/>
            <a:chOff x="5724128" y="3238128"/>
            <a:chExt cx="1800200" cy="1800200"/>
          </a:xfrm>
        </p:grpSpPr>
        <p:sp>
          <p:nvSpPr>
            <p:cNvPr id="16" name="Oval 15"/>
            <p:cNvSpPr/>
            <p:nvPr/>
          </p:nvSpPr>
          <p:spPr>
            <a:xfrm>
              <a:off x="5724128" y="3238128"/>
              <a:ext cx="1800200" cy="1800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 flipV="1">
              <a:off x="6624228" y="3238128"/>
              <a:ext cx="0" cy="9109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624228" y="3409764"/>
              <a:ext cx="540060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9" name="Rounded Rectangle 18"/>
          <p:cNvSpPr/>
          <p:nvPr/>
        </p:nvSpPr>
        <p:spPr>
          <a:xfrm>
            <a:off x="4220344" y="3949626"/>
            <a:ext cx="720080" cy="2368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2256892" y="5441232"/>
            <a:ext cx="1963452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372744" y="4102026"/>
            <a:ext cx="720080" cy="236807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256892" y="5441232"/>
            <a:ext cx="2115852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2042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ounded Rectangle 3"/>
          <p:cNvSpPr/>
          <p:nvPr/>
        </p:nvSpPr>
        <p:spPr>
          <a:xfrm>
            <a:off x="6012160" y="1916832"/>
            <a:ext cx="1656184" cy="14401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LEASE API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395536" y="1916832"/>
            <a:ext cx="4032448" cy="4680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BR" dirty="0" smtClean="0"/>
              <a:t>TASK SCHEDULER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683568" y="2204864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Scheduler Worker</a:t>
            </a:r>
            <a:endParaRPr lang="pt-BR" dirty="0"/>
          </a:p>
        </p:txBody>
      </p:sp>
      <p:sp>
        <p:nvSpPr>
          <p:cNvPr id="7" name="Rounded Rectangle 6"/>
          <p:cNvSpPr/>
          <p:nvPr/>
        </p:nvSpPr>
        <p:spPr>
          <a:xfrm>
            <a:off x="4067944" y="3661792"/>
            <a:ext cx="720080" cy="250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8" name="Can 7"/>
          <p:cNvSpPr/>
          <p:nvPr/>
        </p:nvSpPr>
        <p:spPr>
          <a:xfrm>
            <a:off x="1342492" y="4941168"/>
            <a:ext cx="914400" cy="10001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56892" y="5441232"/>
            <a:ext cx="18110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8" idx="1"/>
          </p:cNvCxnSpPr>
          <p:nvPr/>
        </p:nvCxnSpPr>
        <p:spPr>
          <a:xfrm>
            <a:off x="1799692" y="3356992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135460" y="4089648"/>
            <a:ext cx="518458" cy="423664"/>
            <a:chOff x="5724128" y="3238128"/>
            <a:chExt cx="1800200" cy="1800200"/>
          </a:xfrm>
        </p:grpSpPr>
        <p:sp>
          <p:nvSpPr>
            <p:cNvPr id="12" name="Oval 11"/>
            <p:cNvSpPr/>
            <p:nvPr/>
          </p:nvSpPr>
          <p:spPr>
            <a:xfrm>
              <a:off x="5724128" y="3238128"/>
              <a:ext cx="1800200" cy="1800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Arrow Connector 12"/>
            <p:cNvCxnSpPr>
              <a:endCxn id="12" idx="0"/>
            </p:cNvCxnSpPr>
            <p:nvPr/>
          </p:nvCxnSpPr>
          <p:spPr>
            <a:xfrm flipV="1">
              <a:off x="6624228" y="3238128"/>
              <a:ext cx="0" cy="9109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6624228" y="3409764"/>
              <a:ext cx="540060" cy="7284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5194669" y="3648687"/>
            <a:ext cx="39013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API é multi instance para garantir HA (Sempre consigo agendar uma tarefa)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Scheduler Worker é multi instance para garantir que ao menos uma mensagem entrará na </a:t>
            </a:r>
            <a:r>
              <a:rPr lang="pt-BR" dirty="0" smtClean="0"/>
              <a:t>fila</a:t>
            </a:r>
            <a:endParaRPr lang="pt-B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Consenso </a:t>
            </a:r>
            <a:r>
              <a:rPr lang="pt-BR" dirty="0" smtClean="0"/>
              <a:t>dos Workers é “garantido” pelo timer de atualização.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Caso seja necessário existe o algoritmo Paxos.</a:t>
            </a:r>
          </a:p>
          <a:p>
            <a:endParaRPr lang="pt-BR" dirty="0"/>
          </a:p>
        </p:txBody>
      </p:sp>
      <p:sp>
        <p:nvSpPr>
          <p:cNvPr id="16" name="Can 15"/>
          <p:cNvSpPr/>
          <p:nvPr/>
        </p:nvSpPr>
        <p:spPr>
          <a:xfrm rot="16200000">
            <a:off x="4349274" y="2981866"/>
            <a:ext cx="276318" cy="905982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QUEUE</a:t>
            </a:r>
            <a:endParaRPr lang="pt-BR" dirty="0"/>
          </a:p>
        </p:txBody>
      </p:sp>
      <p:cxnSp>
        <p:nvCxnSpPr>
          <p:cNvPr id="17" name="Straight Arrow Connector 16"/>
          <p:cNvCxnSpPr>
            <a:stCxn id="6" idx="3"/>
            <a:endCxn id="16" idx="0"/>
          </p:cNvCxnSpPr>
          <p:nvPr/>
        </p:nvCxnSpPr>
        <p:spPr>
          <a:xfrm>
            <a:off x="2915816" y="2780928"/>
            <a:ext cx="1187706" cy="6539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35968" y="2357264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Scheduler Worker</a:t>
            </a:r>
            <a:endParaRPr lang="pt-BR" dirty="0"/>
          </a:p>
        </p:txBody>
      </p:sp>
      <p:cxnSp>
        <p:nvCxnSpPr>
          <p:cNvPr id="19" name="Straight Arrow Connector 18"/>
          <p:cNvCxnSpPr>
            <a:stCxn id="18" idx="2"/>
            <a:endCxn id="8" idx="1"/>
          </p:cNvCxnSpPr>
          <p:nvPr/>
        </p:nvCxnSpPr>
        <p:spPr>
          <a:xfrm flipH="1">
            <a:off x="1799692" y="3509392"/>
            <a:ext cx="152400" cy="14317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16" idx="0"/>
          </p:cNvCxnSpPr>
          <p:nvPr/>
        </p:nvCxnSpPr>
        <p:spPr>
          <a:xfrm>
            <a:off x="3068216" y="2933328"/>
            <a:ext cx="1035306" cy="5015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" idx="1"/>
          </p:cNvCxnSpPr>
          <p:nvPr/>
        </p:nvCxnSpPr>
        <p:spPr>
          <a:xfrm flipV="1">
            <a:off x="2843808" y="2636912"/>
            <a:ext cx="3168352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1"/>
          </p:cNvCxnSpPr>
          <p:nvPr/>
        </p:nvCxnSpPr>
        <p:spPr>
          <a:xfrm flipV="1">
            <a:off x="2996208" y="2636912"/>
            <a:ext cx="3015952" cy="2964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88368" y="2509664"/>
            <a:ext cx="22322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Scheduler Worker</a:t>
            </a:r>
            <a:endParaRPr lang="pt-BR" dirty="0"/>
          </a:p>
        </p:txBody>
      </p:sp>
      <p:cxnSp>
        <p:nvCxnSpPr>
          <p:cNvPr id="24" name="Straight Arrow Connector 23"/>
          <p:cNvCxnSpPr>
            <a:stCxn id="23" idx="2"/>
            <a:endCxn id="8" idx="1"/>
          </p:cNvCxnSpPr>
          <p:nvPr/>
        </p:nvCxnSpPr>
        <p:spPr>
          <a:xfrm flipH="1">
            <a:off x="1799692" y="3661792"/>
            <a:ext cx="304800" cy="12793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  <a:endCxn id="16" idx="0"/>
          </p:cNvCxnSpPr>
          <p:nvPr/>
        </p:nvCxnSpPr>
        <p:spPr>
          <a:xfrm>
            <a:off x="3220616" y="3085728"/>
            <a:ext cx="882906" cy="3491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4220344" y="3814192"/>
            <a:ext cx="720080" cy="250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27" name="Straight Arrow Connector 26"/>
          <p:cNvCxnSpPr>
            <a:endCxn id="8" idx="4"/>
          </p:cNvCxnSpPr>
          <p:nvPr/>
        </p:nvCxnSpPr>
        <p:spPr>
          <a:xfrm flipH="1" flipV="1">
            <a:off x="2256892" y="5441232"/>
            <a:ext cx="1963452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72744" y="3966592"/>
            <a:ext cx="720080" cy="250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29" name="Straight Arrow Connector 28"/>
          <p:cNvCxnSpPr>
            <a:endCxn id="8" idx="4"/>
          </p:cNvCxnSpPr>
          <p:nvPr/>
        </p:nvCxnSpPr>
        <p:spPr>
          <a:xfrm flipH="1" flipV="1">
            <a:off x="2256892" y="5441232"/>
            <a:ext cx="2115852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3" idx="3"/>
            <a:endCxn id="4" idx="1"/>
          </p:cNvCxnSpPr>
          <p:nvPr/>
        </p:nvCxnSpPr>
        <p:spPr>
          <a:xfrm flipV="1">
            <a:off x="3220616" y="2636912"/>
            <a:ext cx="2791544" cy="448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Lightning Bolt 30"/>
          <p:cNvSpPr/>
          <p:nvPr/>
        </p:nvSpPr>
        <p:spPr>
          <a:xfrm>
            <a:off x="1154493" y="4892617"/>
            <a:ext cx="457200" cy="4572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3279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ounded Rectangle 3"/>
          <p:cNvSpPr/>
          <p:nvPr/>
        </p:nvSpPr>
        <p:spPr>
          <a:xfrm>
            <a:off x="395536" y="1916832"/>
            <a:ext cx="4032448" cy="468052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BR" dirty="0" smtClean="0"/>
              <a:t>TASK SCHEDULER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067944" y="3797226"/>
            <a:ext cx="720080" cy="23680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6" name="Can 5"/>
          <p:cNvSpPr/>
          <p:nvPr/>
        </p:nvSpPr>
        <p:spPr>
          <a:xfrm>
            <a:off x="1342492" y="4941168"/>
            <a:ext cx="914400" cy="1000128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56892" y="5441232"/>
            <a:ext cx="18110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n 7"/>
          <p:cNvSpPr/>
          <p:nvPr/>
        </p:nvSpPr>
        <p:spPr>
          <a:xfrm rot="16200000">
            <a:off x="379212" y="2423815"/>
            <a:ext cx="354182" cy="93610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pt-BR" dirty="0" smtClean="0"/>
              <a:t>QUEUE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6012160" y="1916832"/>
            <a:ext cx="1656184" cy="144016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LEASE API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3736032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API é multi instance para garantir HA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Visibilidade da mensagem garante que a mensagem é consumida somente uma vez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Lease garante que a mensagem não será consumida mais do que uma vez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661862" y="1988839"/>
            <a:ext cx="1787828" cy="1080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Runner Worker</a:t>
            </a:r>
            <a:endParaRPr lang="pt-BR" dirty="0"/>
          </a:p>
        </p:txBody>
      </p:sp>
      <p:cxnSp>
        <p:nvCxnSpPr>
          <p:cNvPr id="12" name="Straight Arrow Connector 11"/>
          <p:cNvCxnSpPr>
            <a:stCxn id="11" idx="1"/>
            <a:endCxn id="8" idx="3"/>
          </p:cNvCxnSpPr>
          <p:nvPr/>
        </p:nvCxnSpPr>
        <p:spPr>
          <a:xfrm flipH="1">
            <a:off x="1024356" y="2528900"/>
            <a:ext cx="637506" cy="3629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045196" y="2415230"/>
            <a:ext cx="1037930" cy="5124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JOB</a:t>
            </a:r>
            <a:endParaRPr lang="pt-BR" dirty="0"/>
          </a:p>
        </p:txBody>
      </p:sp>
      <p:cxnSp>
        <p:nvCxnSpPr>
          <p:cNvPr id="14" name="Straight Arrow Connector 13"/>
          <p:cNvCxnSpPr>
            <a:stCxn id="13" idx="3"/>
            <a:endCxn id="9" idx="1"/>
          </p:cNvCxnSpPr>
          <p:nvPr/>
        </p:nvCxnSpPr>
        <p:spPr>
          <a:xfrm flipV="1">
            <a:off x="3083126" y="2636912"/>
            <a:ext cx="2929034" cy="345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6" idx="1"/>
          </p:cNvCxnSpPr>
          <p:nvPr/>
        </p:nvCxnSpPr>
        <p:spPr>
          <a:xfrm flipH="1">
            <a:off x="1799692" y="3068960"/>
            <a:ext cx="756084" cy="18722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179512" y="4941168"/>
            <a:ext cx="753582" cy="93610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JOB DB</a:t>
            </a:r>
            <a:endParaRPr lang="pt-BR" dirty="0"/>
          </a:p>
        </p:txBody>
      </p:sp>
      <p:cxnSp>
        <p:nvCxnSpPr>
          <p:cNvPr id="17" name="Straight Arrow Connector 16"/>
          <p:cNvCxnSpPr>
            <a:stCxn id="13" idx="2"/>
            <a:endCxn id="16" idx="1"/>
          </p:cNvCxnSpPr>
          <p:nvPr/>
        </p:nvCxnSpPr>
        <p:spPr>
          <a:xfrm flipH="1">
            <a:off x="556303" y="2927671"/>
            <a:ext cx="2007858" cy="20134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814262" y="2141239"/>
            <a:ext cx="1787828" cy="1080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Runner Worker</a:t>
            </a:r>
            <a:endParaRPr lang="pt-BR" dirty="0"/>
          </a:p>
        </p:txBody>
      </p:sp>
      <p:cxnSp>
        <p:nvCxnSpPr>
          <p:cNvPr id="19" name="Straight Arrow Connector 18"/>
          <p:cNvCxnSpPr>
            <a:stCxn id="18" idx="1"/>
            <a:endCxn id="8" idx="3"/>
          </p:cNvCxnSpPr>
          <p:nvPr/>
        </p:nvCxnSpPr>
        <p:spPr>
          <a:xfrm flipH="1">
            <a:off x="1024356" y="2681300"/>
            <a:ext cx="789906" cy="21056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197596" y="2567630"/>
            <a:ext cx="1037930" cy="5124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JOB</a:t>
            </a:r>
            <a:endParaRPr lang="pt-BR" dirty="0"/>
          </a:p>
        </p:txBody>
      </p:sp>
      <p:cxnSp>
        <p:nvCxnSpPr>
          <p:cNvPr id="21" name="Straight Arrow Connector 20"/>
          <p:cNvCxnSpPr>
            <a:stCxn id="20" idx="3"/>
            <a:endCxn id="9" idx="1"/>
          </p:cNvCxnSpPr>
          <p:nvPr/>
        </p:nvCxnSpPr>
        <p:spPr>
          <a:xfrm flipV="1">
            <a:off x="3235526" y="2636912"/>
            <a:ext cx="2776634" cy="1869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6" idx="1"/>
          </p:cNvCxnSpPr>
          <p:nvPr/>
        </p:nvCxnSpPr>
        <p:spPr>
          <a:xfrm flipH="1">
            <a:off x="1799692" y="3221360"/>
            <a:ext cx="908484" cy="17198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16" idx="1"/>
          </p:cNvCxnSpPr>
          <p:nvPr/>
        </p:nvCxnSpPr>
        <p:spPr>
          <a:xfrm flipH="1">
            <a:off x="556303" y="3080071"/>
            <a:ext cx="2160258" cy="18610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966662" y="2293639"/>
            <a:ext cx="1787828" cy="1080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Runner Worker</a:t>
            </a:r>
            <a:endParaRPr lang="pt-BR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933094" y="2833700"/>
            <a:ext cx="1033568" cy="38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2349996" y="2720030"/>
            <a:ext cx="1037930" cy="5124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JOB</a:t>
            </a:r>
            <a:endParaRPr lang="pt-BR" dirty="0"/>
          </a:p>
        </p:txBody>
      </p:sp>
      <p:cxnSp>
        <p:nvCxnSpPr>
          <p:cNvPr id="27" name="Straight Arrow Connector 26"/>
          <p:cNvCxnSpPr>
            <a:stCxn id="26" idx="3"/>
            <a:endCxn id="9" idx="1"/>
          </p:cNvCxnSpPr>
          <p:nvPr/>
        </p:nvCxnSpPr>
        <p:spPr>
          <a:xfrm flipV="1">
            <a:off x="3387926" y="2636912"/>
            <a:ext cx="2624234" cy="3393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</p:cNvCxnSpPr>
          <p:nvPr/>
        </p:nvCxnSpPr>
        <p:spPr>
          <a:xfrm flipH="1">
            <a:off x="1788832" y="3373760"/>
            <a:ext cx="1071744" cy="15674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2"/>
          </p:cNvCxnSpPr>
          <p:nvPr/>
        </p:nvCxnSpPr>
        <p:spPr>
          <a:xfrm flipH="1">
            <a:off x="556303" y="3232471"/>
            <a:ext cx="2312658" cy="17086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119062" y="2446039"/>
            <a:ext cx="1787828" cy="108012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Runner Worker</a:t>
            </a:r>
            <a:endParaRPr lang="pt-BR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 flipV="1">
            <a:off x="933094" y="2882781"/>
            <a:ext cx="1185968" cy="1033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2502396" y="2872430"/>
            <a:ext cx="1037930" cy="5124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JOB</a:t>
            </a:r>
            <a:endParaRPr lang="pt-BR" dirty="0"/>
          </a:p>
        </p:txBody>
      </p:sp>
      <p:cxnSp>
        <p:nvCxnSpPr>
          <p:cNvPr id="33" name="Straight Arrow Connector 32"/>
          <p:cNvCxnSpPr>
            <a:stCxn id="32" idx="3"/>
            <a:endCxn id="9" idx="1"/>
          </p:cNvCxnSpPr>
          <p:nvPr/>
        </p:nvCxnSpPr>
        <p:spPr>
          <a:xfrm flipV="1">
            <a:off x="3540326" y="2636912"/>
            <a:ext cx="2471834" cy="4917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</p:cNvCxnSpPr>
          <p:nvPr/>
        </p:nvCxnSpPr>
        <p:spPr>
          <a:xfrm flipH="1">
            <a:off x="1799692" y="3526160"/>
            <a:ext cx="1213284" cy="1415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2"/>
            <a:endCxn id="16" idx="1"/>
          </p:cNvCxnSpPr>
          <p:nvPr/>
        </p:nvCxnSpPr>
        <p:spPr>
          <a:xfrm flipH="1">
            <a:off x="556303" y="3384871"/>
            <a:ext cx="2465058" cy="15562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220344" y="3949626"/>
            <a:ext cx="720080" cy="23680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37" name="Straight Arrow Connector 36"/>
          <p:cNvCxnSpPr>
            <a:endCxn id="6" idx="4"/>
          </p:cNvCxnSpPr>
          <p:nvPr/>
        </p:nvCxnSpPr>
        <p:spPr>
          <a:xfrm flipH="1" flipV="1">
            <a:off x="2256892" y="5441232"/>
            <a:ext cx="1963452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372744" y="4102026"/>
            <a:ext cx="720080" cy="236807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39" name="Straight Arrow Connector 38"/>
          <p:cNvCxnSpPr>
            <a:endCxn id="6" idx="4"/>
          </p:cNvCxnSpPr>
          <p:nvPr/>
        </p:nvCxnSpPr>
        <p:spPr>
          <a:xfrm flipH="1" flipV="1">
            <a:off x="2256892" y="5441232"/>
            <a:ext cx="2115852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411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Scheduler sendo agendado</a:t>
            </a:r>
          </a:p>
          <a:p>
            <a:r>
              <a:rPr lang="pt-BR" dirty="0" smtClean="0"/>
              <a:t>Scheduler entrando na fila</a:t>
            </a:r>
          </a:p>
          <a:p>
            <a:r>
              <a:rPr lang="pt-BR" dirty="0" smtClean="0"/>
              <a:t>Runner consumindo a fila</a:t>
            </a:r>
          </a:p>
          <a:p>
            <a:r>
              <a:rPr lang="pt-BR" dirty="0" smtClean="0"/>
              <a:t>#1 demora a deletar a mensagem</a:t>
            </a:r>
          </a:p>
          <a:p>
            <a:r>
              <a:rPr lang="pt-BR" dirty="0" smtClean="0"/>
              <a:t>#1 demora a renovar o lease</a:t>
            </a:r>
          </a:p>
          <a:p>
            <a:r>
              <a:rPr lang="pt-BR" dirty="0" smtClean="0"/>
              <a:t>Job lifecycle</a:t>
            </a:r>
          </a:p>
          <a:p>
            <a:r>
              <a:rPr lang="pt-BR" dirty="0" smtClean="0"/>
              <a:t>Concorrência de Jobs</a:t>
            </a:r>
          </a:p>
          <a:p>
            <a:r>
              <a:rPr lang="pt-BR" dirty="0" smtClean="0"/>
              <a:t>Mensagem sem Lease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3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Scheduler sendo agendado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628800"/>
            <a:ext cx="0" cy="48965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55576" y="1772816"/>
            <a:ext cx="360040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123728" y="1628800"/>
            <a:ext cx="72008" cy="48965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87824" y="1628800"/>
            <a:ext cx="0" cy="48965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27984" y="1628800"/>
            <a:ext cx="0" cy="48245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247964" y="1744418"/>
            <a:ext cx="360040" cy="45649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n 2"/>
          <p:cNvSpPr/>
          <p:nvPr/>
        </p:nvSpPr>
        <p:spPr>
          <a:xfrm>
            <a:off x="2068964" y="2108266"/>
            <a:ext cx="253543" cy="3372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2807804" y="1772816"/>
            <a:ext cx="360040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916832"/>
            <a:ext cx="31323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" idx="2"/>
          </p:cNvCxnSpPr>
          <p:nvPr/>
        </p:nvCxnSpPr>
        <p:spPr>
          <a:xfrm>
            <a:off x="1115616" y="2276872"/>
            <a:ext cx="9533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15616" y="3501008"/>
            <a:ext cx="313910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167844" y="4293096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32040" y="1772816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Scheduler #1 </a:t>
            </a:r>
            <a:r>
              <a:rPr lang="pt-BR" dirty="0" smtClean="0"/>
              <a:t>pega o Lease &lt;TENANT&gt;.&lt;SCHEDULEID&gt;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Scheduler #</a:t>
            </a:r>
            <a:r>
              <a:rPr lang="pt-BR" dirty="0" smtClean="0"/>
              <a:t>1 salva no banco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Scheduler #</a:t>
            </a:r>
            <a:r>
              <a:rPr lang="pt-BR" dirty="0" smtClean="0"/>
              <a:t>1 libera o Lease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Scheduler #</a:t>
            </a:r>
            <a:r>
              <a:rPr lang="pt-BR" dirty="0" smtClean="0"/>
              <a:t>2 pega o Lease &lt;TENANT&gt;.&lt;SCHEDULEID&gt;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/>
              <a:t>Scheduler #</a:t>
            </a:r>
            <a:r>
              <a:rPr lang="pt-BR" dirty="0" smtClean="0"/>
              <a:t>2 salva no banco</a:t>
            </a:r>
          </a:p>
        </p:txBody>
      </p:sp>
      <p:sp>
        <p:nvSpPr>
          <p:cNvPr id="18" name="Can 17"/>
          <p:cNvSpPr/>
          <p:nvPr/>
        </p:nvSpPr>
        <p:spPr>
          <a:xfrm>
            <a:off x="2032960" y="4653136"/>
            <a:ext cx="253543" cy="3372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Straight Arrow Connector 19"/>
          <p:cNvCxnSpPr>
            <a:endCxn id="18" idx="4"/>
          </p:cNvCxnSpPr>
          <p:nvPr/>
        </p:nvCxnSpPr>
        <p:spPr>
          <a:xfrm flipH="1">
            <a:off x="2286503" y="4821742"/>
            <a:ext cx="51687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Runner consumindo a fila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628800"/>
            <a:ext cx="0" cy="48965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55576" y="1772816"/>
            <a:ext cx="360040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123728" y="1628800"/>
            <a:ext cx="72008" cy="4896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15716" y="2276872"/>
            <a:ext cx="360040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87824" y="1628800"/>
            <a:ext cx="0" cy="4896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27984" y="1628800"/>
            <a:ext cx="0" cy="48245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247964" y="1744418"/>
            <a:ext cx="360040" cy="45649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2807804" y="2708920"/>
            <a:ext cx="360040" cy="19442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916832"/>
            <a:ext cx="31323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15616" y="2276872"/>
            <a:ext cx="9001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375756" y="299695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67844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195736" y="4437112"/>
            <a:ext cx="61206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74605" y="371703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67844" y="4149080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15616" y="2564904"/>
            <a:ext cx="313910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04048" y="1916832"/>
            <a:ext cx="39244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GET /Token/&lt;TASK&gt;&lt;SIG&gt;&lt;DATE&gt;Bus</a:t>
            </a:r>
          </a:p>
          <a:p>
            <a:r>
              <a:rPr lang="pt-BR" dirty="0" smtClean="0"/>
              <a:t>PUT /Bus/&lt;ID&gt;</a:t>
            </a:r>
          </a:p>
          <a:p>
            <a:r>
              <a:rPr lang="pt-BR" dirty="0" smtClean="0"/>
              <a:t>DELETE /Token/&lt;TASK&gt;&lt;SIG&gt;&lt;DATE&gt;Bus</a:t>
            </a:r>
          </a:p>
          <a:p>
            <a:r>
              <a:rPr lang="pt-BR" dirty="0" smtClean="0"/>
              <a:t>GET /Bus/First</a:t>
            </a:r>
          </a:p>
          <a:p>
            <a:r>
              <a:rPr lang="pt-BR" dirty="0" smtClean="0"/>
              <a:t>GET /Token/&lt;TENANCY&gt;.&lt;TASK&gt;</a:t>
            </a:r>
          </a:p>
          <a:p>
            <a:r>
              <a:rPr lang="pt-BR" dirty="0" smtClean="0"/>
              <a:t>PUT /Token/&lt;TENANCY&gt;.&lt;TASK&gt;</a:t>
            </a:r>
          </a:p>
          <a:p>
            <a:r>
              <a:rPr lang="pt-BR" dirty="0" smtClean="0"/>
              <a:t>PUT /Token/&lt;TENANCY&gt;.&lt;TASK&gt;</a:t>
            </a:r>
          </a:p>
          <a:p>
            <a:r>
              <a:rPr lang="pt-BR" dirty="0" smtClean="0"/>
              <a:t>DELETE /Bus/&lt;ID&gt;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4031940" y="1628800"/>
            <a:ext cx="0" cy="4896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851920" y="3666018"/>
            <a:ext cx="360040" cy="8431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#1 demora a deletar a mensagem</a:t>
            </a: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628800"/>
            <a:ext cx="0" cy="489654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55576" y="1772816"/>
            <a:ext cx="360040" cy="4536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123728" y="1628800"/>
            <a:ext cx="72008" cy="489654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015716" y="2276872"/>
            <a:ext cx="360040" cy="36004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87824" y="1628800"/>
            <a:ext cx="0" cy="4896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88124" y="1628800"/>
            <a:ext cx="0" cy="48245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508104" y="1744418"/>
            <a:ext cx="360040" cy="456490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ounded Rectangle 22"/>
          <p:cNvSpPr/>
          <p:nvPr/>
        </p:nvSpPr>
        <p:spPr>
          <a:xfrm>
            <a:off x="2807804" y="2276872"/>
            <a:ext cx="360040" cy="3672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15616" y="1916832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15616" y="2276872"/>
            <a:ext cx="9001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375756" y="263691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167844" y="2852936"/>
            <a:ext cx="23402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174605" y="3140968"/>
            <a:ext cx="233349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167844" y="3501008"/>
            <a:ext cx="23402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15616" y="2456892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012538" y="3666018"/>
            <a:ext cx="360040" cy="360040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72578" y="4005064"/>
            <a:ext cx="147934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11960" y="4231585"/>
            <a:ext cx="129614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Multiply 29"/>
          <p:cNvSpPr/>
          <p:nvPr/>
        </p:nvSpPr>
        <p:spPr>
          <a:xfrm>
            <a:off x="3574740" y="4110896"/>
            <a:ext cx="9144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167844" y="5157192"/>
            <a:ext cx="234026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159732" y="5517232"/>
            <a:ext cx="6448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12160" y="3769920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Mensagem revive na fila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GET LEASE negado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Tarefa se finaliza com erro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02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Lease API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916832"/>
            <a:ext cx="4032448" cy="46805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BR" dirty="0" smtClean="0"/>
              <a:t>LEASE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067944" y="37972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6" name="Can 5"/>
          <p:cNvSpPr/>
          <p:nvPr/>
        </p:nvSpPr>
        <p:spPr>
          <a:xfrm>
            <a:off x="1342492" y="4941168"/>
            <a:ext cx="914400" cy="100012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56892" y="5441232"/>
            <a:ext cx="18110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373491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API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GET /Lease/&lt;ID&gt;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PUT /Lease/&lt;ID&gt;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DELETE /Lease/&lt;ID&gt;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4220344" y="39496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0" name="Straight Arrow Connector 9"/>
          <p:cNvCxnSpPr>
            <a:endCxn id="6" idx="4"/>
          </p:cNvCxnSpPr>
          <p:nvPr/>
        </p:nvCxnSpPr>
        <p:spPr>
          <a:xfrm flipH="1" flipV="1">
            <a:off x="2256892" y="5441232"/>
            <a:ext cx="1963452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72744" y="41020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56892" y="5441232"/>
            <a:ext cx="2115852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Lease API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916832"/>
            <a:ext cx="4032448" cy="46805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BR" dirty="0" smtClean="0"/>
              <a:t>LEASE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067944" y="37972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6" name="Can 5"/>
          <p:cNvSpPr/>
          <p:nvPr/>
        </p:nvSpPr>
        <p:spPr>
          <a:xfrm>
            <a:off x="1342492" y="4941168"/>
            <a:ext cx="914400" cy="1000128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56892" y="5441232"/>
            <a:ext cx="181105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92080" y="373491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API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GET /Lease/&lt;ID&gt;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PUT /Lease/&lt;ID&gt;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DELETE /Lease/&lt;ID&gt;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4220344" y="39496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0" name="Straight Arrow Connector 9"/>
          <p:cNvCxnSpPr>
            <a:endCxn id="6" idx="4"/>
          </p:cNvCxnSpPr>
          <p:nvPr/>
        </p:nvCxnSpPr>
        <p:spPr>
          <a:xfrm flipH="1" flipV="1">
            <a:off x="2256892" y="5441232"/>
            <a:ext cx="1963452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72744" y="41020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256892" y="5441232"/>
            <a:ext cx="2115852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863588" y="4640760"/>
            <a:ext cx="1872208" cy="1600943"/>
          </a:xfrm>
          <a:prstGeom prst="mathMultiply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13" name="Explosion 1 12"/>
          <p:cNvSpPr/>
          <p:nvPr/>
        </p:nvSpPr>
        <p:spPr>
          <a:xfrm>
            <a:off x="467544" y="1412776"/>
            <a:ext cx="3600400" cy="2844316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Single Point of Failure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0860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Lease API</a:t>
            </a:r>
            <a:endParaRPr lang="pt-BR" dirty="0"/>
          </a:p>
        </p:txBody>
      </p:sp>
      <p:sp>
        <p:nvSpPr>
          <p:cNvPr id="4" name="Rounded Rectangle 3"/>
          <p:cNvSpPr/>
          <p:nvPr/>
        </p:nvSpPr>
        <p:spPr>
          <a:xfrm>
            <a:off x="395536" y="1916832"/>
            <a:ext cx="4032448" cy="46805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pt-BR" dirty="0" smtClean="0"/>
              <a:t>LEASE</a:t>
            </a:r>
            <a:endParaRPr lang="pt-BR" dirty="0"/>
          </a:p>
        </p:txBody>
      </p:sp>
      <p:sp>
        <p:nvSpPr>
          <p:cNvPr id="5" name="Rounded Rectangle 4"/>
          <p:cNvSpPr/>
          <p:nvPr/>
        </p:nvSpPr>
        <p:spPr>
          <a:xfrm>
            <a:off x="4067944" y="37972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5292080" y="373491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API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GET /Lease/&lt;ID&gt;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PUT /Lease/&lt;ID&gt;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pt-BR" dirty="0" smtClean="0"/>
              <a:t>DELETE /Lease/&lt;ID&gt;</a:t>
            </a:r>
            <a:endParaRPr lang="pt-BR" dirty="0"/>
          </a:p>
        </p:txBody>
      </p:sp>
      <p:sp>
        <p:nvSpPr>
          <p:cNvPr id="9" name="Rounded Rectangle 8"/>
          <p:cNvSpPr/>
          <p:nvPr/>
        </p:nvSpPr>
        <p:spPr>
          <a:xfrm>
            <a:off x="4220344" y="39496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11" name="Rounded Rectangle 10"/>
          <p:cNvSpPr/>
          <p:nvPr/>
        </p:nvSpPr>
        <p:spPr>
          <a:xfrm>
            <a:off x="4372744" y="4102026"/>
            <a:ext cx="720080" cy="236807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1016928" y="4409492"/>
            <a:ext cx="2479928" cy="724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Load Balancer</a:t>
            </a:r>
            <a:endParaRPr lang="pt-BR" dirty="0"/>
          </a:p>
        </p:txBody>
      </p:sp>
      <p:cxnSp>
        <p:nvCxnSpPr>
          <p:cNvPr id="18" name="Elbow Connector 17"/>
          <p:cNvCxnSpPr>
            <a:endCxn id="16" idx="2"/>
          </p:cNvCxnSpPr>
          <p:nvPr/>
        </p:nvCxnSpPr>
        <p:spPr>
          <a:xfrm rot="10800000">
            <a:off x="2256892" y="5133664"/>
            <a:ext cx="1811052" cy="59959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>
            <a:off x="2256892" y="5133664"/>
            <a:ext cx="1963453" cy="751992"/>
          </a:xfrm>
          <a:prstGeom prst="bentConnector3">
            <a:avLst>
              <a:gd name="adj1" fmla="val 10010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2256892" y="5133664"/>
            <a:ext cx="2115854" cy="904392"/>
          </a:xfrm>
          <a:prstGeom prst="bentConnector3">
            <a:avLst>
              <a:gd name="adj1" fmla="val 9978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189014" y="2506216"/>
            <a:ext cx="1942826" cy="1066800"/>
            <a:chOff x="1189014" y="2506216"/>
            <a:chExt cx="1942826" cy="1066800"/>
          </a:xfrm>
        </p:grpSpPr>
        <p:sp>
          <p:nvSpPr>
            <p:cNvPr id="14" name="Rounded Rectangle 13"/>
            <p:cNvSpPr/>
            <p:nvPr/>
          </p:nvSpPr>
          <p:spPr>
            <a:xfrm>
              <a:off x="1514128" y="2506216"/>
              <a:ext cx="1008112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Lease</a:t>
              </a:r>
              <a:endParaRPr lang="pt-BR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1189014" y="2601085"/>
              <a:ext cx="293458" cy="267462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666528" y="2658616"/>
              <a:ext cx="1008112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Lease</a:t>
              </a:r>
              <a:endParaRPr lang="pt-BR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1341414" y="2753485"/>
              <a:ext cx="293458" cy="267462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818928" y="2811016"/>
              <a:ext cx="1008112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Lease</a:t>
              </a:r>
              <a:endParaRPr lang="pt-BR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1493814" y="2905885"/>
              <a:ext cx="293458" cy="267462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71328" y="2963416"/>
              <a:ext cx="1008112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Lease</a:t>
              </a:r>
              <a:endParaRPr lang="pt-BR" dirty="0"/>
            </a:p>
          </p:txBody>
        </p:sp>
        <p:sp>
          <p:nvSpPr>
            <p:cNvPr id="31" name="Flowchart: Magnetic Disk 30"/>
            <p:cNvSpPr/>
            <p:nvPr/>
          </p:nvSpPr>
          <p:spPr>
            <a:xfrm>
              <a:off x="1646214" y="3058285"/>
              <a:ext cx="293458" cy="267462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123728" y="3115816"/>
              <a:ext cx="1008112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Lease</a:t>
              </a:r>
              <a:endParaRPr lang="pt-BR" dirty="0"/>
            </a:p>
          </p:txBody>
        </p:sp>
        <p:sp>
          <p:nvSpPr>
            <p:cNvPr id="33" name="Flowchart: Magnetic Disk 32"/>
            <p:cNvSpPr/>
            <p:nvPr/>
          </p:nvSpPr>
          <p:spPr>
            <a:xfrm>
              <a:off x="1798614" y="3210685"/>
              <a:ext cx="293458" cy="267462"/>
            </a:xfrm>
            <a:prstGeom prst="flowChartMagneticDisk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6" name="Straight Arrow Connector 35"/>
          <p:cNvCxnSpPr>
            <a:stCxn id="16" idx="0"/>
          </p:cNvCxnSpPr>
          <p:nvPr/>
        </p:nvCxnSpPr>
        <p:spPr>
          <a:xfrm flipH="1" flipV="1">
            <a:off x="2256891" y="3573016"/>
            <a:ext cx="1" cy="8364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8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.cdon.com/media-dynamic/images/product/00/10/93/07/22/3/northrup-tony-mcts-self-paced-training-kit-exam-70-515-microsoft-net-framework-4-w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09" y="404664"/>
            <a:ext cx="3245911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2.bp.blogspot.com/-eOqaBFCRy2g/T5hDDldS3UI/AAAAAAAAAXc/xvDhcrMQ2Aw/s1600/Patterns+of+Enterprise+Application+Archite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08" y="404664"/>
            <a:ext cx="3159458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9709" y="4365104"/>
            <a:ext cx="2283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ASP NET Webforms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ASP NET MVC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4710108" y="4365104"/>
            <a:ext cx="36063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Layering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Domain Model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Service 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Unit of Work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Identity Map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Single-Table/Class-Table Mapping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Query Object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dirty="0" smtClean="0"/>
              <a:t>etc...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3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Lease API</a:t>
            </a:r>
          </a:p>
          <a:p>
            <a:pPr lvl="1"/>
            <a:r>
              <a:rPr lang="pt-BR" dirty="0" smtClean="0"/>
              <a:t>int Get(&lt;leaseID&gt;)</a:t>
            </a:r>
          </a:p>
          <a:p>
            <a:pPr lvl="1"/>
            <a:r>
              <a:rPr lang="pt-BR" dirty="0" smtClean="0"/>
              <a:t>bool Put(&lt;leaseID&gt;, &lt;status&gt;)</a:t>
            </a:r>
          </a:p>
          <a:p>
            <a:r>
              <a:rPr lang="pt-BR" dirty="0" smtClean="0"/>
              <a:t>Hash Table</a:t>
            </a:r>
          </a:p>
          <a:p>
            <a:pPr lvl="1"/>
            <a:r>
              <a:rPr lang="pt-BR" dirty="0" smtClean="0"/>
              <a:t>Distributed Hash Table</a:t>
            </a:r>
          </a:p>
          <a:p>
            <a:pPr lvl="1"/>
            <a:r>
              <a:rPr lang="pt-BR" dirty="0" smtClean="0"/>
              <a:t>Consistent Hashing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744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3810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8185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3810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76357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3810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3849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3816801" cy="304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0456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Write Strategies</a:t>
            </a:r>
          </a:p>
          <a:p>
            <a:pPr lvl="1"/>
            <a:r>
              <a:rPr lang="pt-BR" dirty="0" smtClean="0"/>
              <a:t>Write-All</a:t>
            </a:r>
          </a:p>
          <a:p>
            <a:pPr lvl="2"/>
            <a:r>
              <a:rPr lang="pt-BR" dirty="0" smtClean="0"/>
              <a:t>Write to everyone and waits everybody</a:t>
            </a:r>
          </a:p>
          <a:p>
            <a:pPr lvl="1"/>
            <a:r>
              <a:rPr lang="pt-BR" dirty="0" smtClean="0"/>
              <a:t>Write-Quorum</a:t>
            </a:r>
          </a:p>
          <a:p>
            <a:pPr lvl="2"/>
            <a:r>
              <a:rPr lang="pt-BR" dirty="0" smtClean="0"/>
              <a:t>Write to everyone and waits the majority to return</a:t>
            </a:r>
          </a:p>
          <a:p>
            <a:r>
              <a:rPr lang="pt-BR" dirty="0" smtClean="0"/>
              <a:t>Read Strategies</a:t>
            </a:r>
          </a:p>
          <a:p>
            <a:pPr lvl="1"/>
            <a:r>
              <a:rPr lang="pt-BR" dirty="0" smtClean="0"/>
              <a:t>Read-Any</a:t>
            </a:r>
          </a:p>
          <a:p>
            <a:pPr lvl="2"/>
            <a:r>
              <a:rPr lang="pt-BR" dirty="0" smtClean="0"/>
              <a:t>Reads everyone and uses the first response</a:t>
            </a:r>
          </a:p>
          <a:p>
            <a:pPr lvl="1"/>
            <a:r>
              <a:rPr lang="pt-BR" dirty="0" smtClean="0"/>
              <a:t>Read-Quorum</a:t>
            </a:r>
          </a:p>
          <a:p>
            <a:pPr lvl="2"/>
            <a:r>
              <a:rPr lang="pt-BR" dirty="0" smtClean="0"/>
              <a:t>Reads everyone, uses the quorum and update values if answers do not match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2904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pt-BR" dirty="0" smtClean="0"/>
              <a:t>THE 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92383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Daniel Frederico Lins Leite</a:t>
            </a:r>
          </a:p>
          <a:p>
            <a:pPr marL="0" indent="0">
              <a:buNone/>
            </a:pPr>
            <a:r>
              <a:rPr lang="pt-BR" dirty="0" smtClean="0"/>
              <a:t>dleite@modulo.com.br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33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Sprint 2</a:t>
            </a:r>
            <a:endParaRPr lang="pt-BR" dirty="0"/>
          </a:p>
        </p:txBody>
      </p:sp>
      <p:sp>
        <p:nvSpPr>
          <p:cNvPr id="8" name="Smiley Face 7"/>
          <p:cNvSpPr/>
          <p:nvPr/>
        </p:nvSpPr>
        <p:spPr>
          <a:xfrm>
            <a:off x="2019648" y="5517232"/>
            <a:ext cx="914400" cy="9144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Callout 8"/>
          <p:cNvSpPr/>
          <p:nvPr/>
        </p:nvSpPr>
        <p:spPr>
          <a:xfrm>
            <a:off x="683568" y="1628800"/>
            <a:ext cx="7416824" cy="3492968"/>
          </a:xfrm>
          <a:prstGeom prst="wedgeEllipseCallout">
            <a:avLst>
              <a:gd name="adj1" fmla="val -21065"/>
              <a:gd name="adj2" fmla="val 629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Ficou muito bom! Porém, possuímos dois clientes que não gostaram da nossa autenticação. Um deles possui um framework próprio feito em Java e o outro gostaria de usar o Activery Directory da Microsoft.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32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9221</TotalTime>
  <Words>1706</Words>
  <Application>Microsoft Office PowerPoint</Application>
  <PresentationFormat>On-screen Show (4:3)</PresentationFormat>
  <Paragraphs>523</Paragraphs>
  <Slides>87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Office Theme</vt:lpstr>
      <vt:lpstr>PowerPoint Presentation</vt:lpstr>
      <vt:lpstr>PowerPoint Presentation</vt:lpstr>
      <vt:lpstr>Sprint 1</vt:lpstr>
      <vt:lpstr>Simples Aplicação Web</vt:lpstr>
      <vt:lpstr>Simples Aplicação Web</vt:lpstr>
      <vt:lpstr>Simples Aplicação Web</vt:lpstr>
      <vt:lpstr>PowerPoint Presentation</vt:lpstr>
      <vt:lpstr>PowerPoint Presentation</vt:lpstr>
      <vt:lpstr>Sprint 2</vt:lpstr>
      <vt:lpstr>Autenticação Federada</vt:lpstr>
      <vt:lpstr>Autenticação Federada</vt:lpstr>
      <vt:lpstr>Autenticação Federada</vt:lpstr>
      <vt:lpstr>Autenticação Federada</vt:lpstr>
      <vt:lpstr>Autenticação Federada</vt:lpstr>
      <vt:lpstr>Autenticação Federada</vt:lpstr>
      <vt:lpstr>Autenticação Federada</vt:lpstr>
      <vt:lpstr>Autenticação Federada</vt:lpstr>
      <vt:lpstr>Autenticação Federada</vt:lpstr>
      <vt:lpstr>Autenticação Federada</vt:lpstr>
      <vt:lpstr>PowerPoint Presentation</vt:lpstr>
      <vt:lpstr>PowerPoint Presentation</vt:lpstr>
      <vt:lpstr>PowerPoint Presentation</vt:lpstr>
      <vt:lpstr>PowerPoint Presentation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PowerPoint Presentation</vt:lpstr>
      <vt:lpstr>PowerPoint Presentation</vt:lpstr>
      <vt:lpstr>Sprint 4</vt:lpstr>
      <vt:lpstr>Sprint 3</vt:lpstr>
      <vt:lpstr>Sprint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 3</vt:lpstr>
      <vt:lpstr>PowerPoint Presentation</vt:lpstr>
      <vt:lpstr>PowerPoint Presentation</vt:lpstr>
      <vt:lpstr>PowerPoint Presentation</vt:lpstr>
      <vt:lpstr>PowerPoint Presentation</vt:lpstr>
      <vt:lpstr>Sprint 3</vt:lpstr>
      <vt:lpstr>Sprint 3</vt:lpstr>
      <vt:lpstr>Sprint 3</vt:lpstr>
      <vt:lpstr>Sprint 3</vt:lpstr>
      <vt:lpstr>PowerPoint Presentation</vt:lpstr>
      <vt:lpstr>PowerPoint Presentation</vt:lpstr>
      <vt:lpstr>PowerPoint Presentation</vt:lpstr>
      <vt:lpstr>Sprint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Lease API</vt:lpstr>
      <vt:lpstr>PowerPoint Presentation</vt:lpstr>
      <vt:lpstr>PowerPoint Presentation</vt:lpstr>
      <vt:lpstr>PowerPoint Presentation</vt:lpstr>
      <vt:lpstr>Fluxos</vt:lpstr>
      <vt:lpstr>Scheduler sendo agendado</vt:lpstr>
      <vt:lpstr>Runner consumindo a fila</vt:lpstr>
      <vt:lpstr>#1 demora a deletar a mensagem</vt:lpstr>
      <vt:lpstr>Lease API</vt:lpstr>
      <vt:lpstr>Lease API</vt:lpstr>
      <vt:lpstr>Lease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Leite</dc:creator>
  <cp:lastModifiedBy>Daniel Leite</cp:lastModifiedBy>
  <cp:revision>42</cp:revision>
  <dcterms:created xsi:type="dcterms:W3CDTF">2013-08-13T23:12:07Z</dcterms:created>
  <dcterms:modified xsi:type="dcterms:W3CDTF">2013-08-20T20:50:57Z</dcterms:modified>
</cp:coreProperties>
</file>