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8DC6-8DC7-4253-B0DF-38B5D1282197}" type="datetimeFigureOut">
              <a:rPr lang="pt-BR" smtClean="0"/>
              <a:t>27/10/2009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BCA2-5140-43C4-AD67-1CD80872455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8DC6-8DC7-4253-B0DF-38B5D1282197}" type="datetimeFigureOut">
              <a:rPr lang="pt-BR" smtClean="0"/>
              <a:t>27/10/2009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BCA2-5140-43C4-AD67-1CD80872455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8DC6-8DC7-4253-B0DF-38B5D1282197}" type="datetimeFigureOut">
              <a:rPr lang="pt-BR" smtClean="0"/>
              <a:t>27/10/2009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BCA2-5140-43C4-AD67-1CD80872455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8DC6-8DC7-4253-B0DF-38B5D1282197}" type="datetimeFigureOut">
              <a:rPr lang="pt-BR" smtClean="0"/>
              <a:t>27/10/2009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BCA2-5140-43C4-AD67-1CD80872455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8DC6-8DC7-4253-B0DF-38B5D1282197}" type="datetimeFigureOut">
              <a:rPr lang="pt-BR" smtClean="0"/>
              <a:t>27/10/2009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BCA2-5140-43C4-AD67-1CD80872455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8DC6-8DC7-4253-B0DF-38B5D1282197}" type="datetimeFigureOut">
              <a:rPr lang="pt-BR" smtClean="0"/>
              <a:t>27/10/2009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BCA2-5140-43C4-AD67-1CD80872455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8DC6-8DC7-4253-B0DF-38B5D1282197}" type="datetimeFigureOut">
              <a:rPr lang="pt-BR" smtClean="0"/>
              <a:t>27/10/2009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BCA2-5140-43C4-AD67-1CD80872455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8DC6-8DC7-4253-B0DF-38B5D1282197}" type="datetimeFigureOut">
              <a:rPr lang="pt-BR" smtClean="0"/>
              <a:t>27/10/2009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BCA2-5140-43C4-AD67-1CD80872455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8DC6-8DC7-4253-B0DF-38B5D1282197}" type="datetimeFigureOut">
              <a:rPr lang="pt-BR" smtClean="0"/>
              <a:t>27/10/2009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BCA2-5140-43C4-AD67-1CD80872455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8DC6-8DC7-4253-B0DF-38B5D1282197}" type="datetimeFigureOut">
              <a:rPr lang="pt-BR" smtClean="0"/>
              <a:t>27/10/2009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BCA2-5140-43C4-AD67-1CD80872455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8DC6-8DC7-4253-B0DF-38B5D1282197}" type="datetimeFigureOut">
              <a:rPr lang="pt-BR" smtClean="0"/>
              <a:t>27/10/2009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BCA2-5140-43C4-AD67-1CD80872455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78DC6-8DC7-4253-B0DF-38B5D1282197}" type="datetimeFigureOut">
              <a:rPr lang="pt-BR" smtClean="0"/>
              <a:t>27/10/2009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7BCA2-5140-43C4-AD67-1CD808724553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MGrammar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4071942"/>
            <a:ext cx="35242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Backus–Naur Form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57230"/>
          </a:xfrm>
        </p:spPr>
        <p:txBody>
          <a:bodyPr>
            <a:normAutofit fontScale="92500" lnSpcReduction="10000"/>
          </a:bodyPr>
          <a:lstStyle/>
          <a:p>
            <a:r>
              <a:rPr lang="pt-BR" sz="5100" dirty="0" smtClean="0"/>
              <a:t>Exemplo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786058"/>
            <a:ext cx="7572428" cy="324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ame 6"/>
          <p:cNvSpPr/>
          <p:nvPr/>
        </p:nvSpPr>
        <p:spPr>
          <a:xfrm>
            <a:off x="642910" y="2714620"/>
            <a:ext cx="7286676" cy="1785950"/>
          </a:xfrm>
          <a:prstGeom prst="frame">
            <a:avLst>
              <a:gd name="adj1" fmla="val 33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857224" y="1571612"/>
            <a:ext cx="484632" cy="97840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357158" y="1071546"/>
            <a:ext cx="178595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Production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3214678" y="1357298"/>
            <a:ext cx="5357850" cy="1571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 smtClean="0"/>
              <a:t>A  set  of  productions,  where  each  production  consists  of  a  </a:t>
            </a:r>
            <a:r>
              <a:rPr lang="en-US" sz="1200" dirty="0" err="1" smtClean="0"/>
              <a:t>nonterminal</a:t>
            </a:r>
            <a:r>
              <a:rPr lang="en-US" sz="1200" dirty="0" smtClean="0"/>
              <a:t>, </a:t>
            </a:r>
          </a:p>
          <a:p>
            <a:pPr algn="just"/>
            <a:r>
              <a:rPr lang="en-US" sz="1200" dirty="0" smtClean="0"/>
              <a:t>called the head or  left side of  the production, an arrow, and a sequence of terminals and/or </a:t>
            </a:r>
            <a:r>
              <a:rPr lang="en-US" sz="1200" dirty="0" err="1" smtClean="0"/>
              <a:t>nonterminals</a:t>
            </a:r>
            <a:r>
              <a:rPr lang="en-US" sz="1200" dirty="0" smtClean="0"/>
              <a:t>, called the body or right side of  the </a:t>
            </a:r>
            <a:r>
              <a:rPr lang="en-US" sz="1200" dirty="0" err="1" smtClean="0"/>
              <a:t>produc</a:t>
            </a:r>
            <a:r>
              <a:rPr lang="en-US" sz="1200" dirty="0" smtClean="0"/>
              <a:t>- </a:t>
            </a:r>
          </a:p>
          <a:p>
            <a:pPr algn="just"/>
            <a:r>
              <a:rPr lang="en-US" sz="1200" dirty="0" err="1" smtClean="0"/>
              <a:t>tion</a:t>
            </a:r>
            <a:r>
              <a:rPr lang="en-US" sz="1200" dirty="0" smtClean="0"/>
              <a:t>.  The intuitive intent  of  a production  is to specify one of  the written </a:t>
            </a:r>
          </a:p>
          <a:p>
            <a:pPr algn="just"/>
            <a:r>
              <a:rPr lang="en-US" sz="1200" dirty="0" smtClean="0"/>
              <a:t>forms of  a construct; if  the head </a:t>
            </a:r>
            <a:r>
              <a:rPr lang="en-US" sz="1200" dirty="0" err="1" smtClean="0"/>
              <a:t>nonterminal</a:t>
            </a:r>
            <a:r>
              <a:rPr lang="en-US" sz="1200" dirty="0" smtClean="0"/>
              <a:t> represents a construct, then </a:t>
            </a:r>
          </a:p>
          <a:p>
            <a:pPr algn="just"/>
            <a:r>
              <a:rPr lang="en-US" sz="1200" dirty="0" smtClean="0"/>
              <a:t>the body represents a written form of  the construct.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3"/>
          <p:cNvSpPr/>
          <p:nvPr/>
        </p:nvSpPr>
        <p:spPr>
          <a:xfrm>
            <a:off x="2357422" y="2500306"/>
            <a:ext cx="4572032" cy="22145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 designation of  one of  the </a:t>
            </a:r>
            <a:r>
              <a:rPr lang="en-US" dirty="0" err="1" smtClean="0"/>
              <a:t>nonterminals</a:t>
            </a:r>
            <a:r>
              <a:rPr lang="en-US" dirty="0" smtClean="0"/>
              <a:t> as the  start symbol.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sz="7600" dirty="0" smtClean="0"/>
              <a:t>Exemplo do MGrammar</a:t>
            </a:r>
          </a:p>
          <a:p>
            <a:pPr>
              <a:buNone/>
            </a:pPr>
            <a:r>
              <a:rPr lang="pt-BR" dirty="0" smtClean="0"/>
              <a:t>module Modulo</a:t>
            </a:r>
          </a:p>
          <a:p>
            <a:pPr>
              <a:buNone/>
            </a:pP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    language Complex</a:t>
            </a:r>
          </a:p>
          <a:p>
            <a:pPr>
              <a:buNone/>
            </a:pPr>
            <a:r>
              <a:rPr lang="pt-BR" dirty="0" smtClean="0"/>
              <a:t>    {</a:t>
            </a:r>
          </a:p>
          <a:p>
            <a:pPr>
              <a:buNone/>
            </a:pPr>
            <a:r>
              <a:rPr lang="pt-BR" dirty="0" smtClean="0"/>
              <a:t>        token digit = "0".."9";</a:t>
            </a:r>
          </a:p>
          <a:p>
            <a:pPr>
              <a:buNone/>
            </a:pPr>
            <a:r>
              <a:rPr lang="pt-BR" dirty="0" smtClean="0"/>
              <a:t>        token number = digit+;</a:t>
            </a:r>
          </a:p>
          <a:p>
            <a:pPr>
              <a:buNone/>
            </a:pPr>
            <a:r>
              <a:rPr lang="pt-BR" dirty="0" smtClean="0"/>
              <a:t>        token realNumber = number "." number | number;</a:t>
            </a:r>
          </a:p>
          <a:p>
            <a:pPr>
              <a:buNone/>
            </a:pPr>
            <a:r>
              <a:rPr lang="pt-BR" dirty="0" smtClean="0"/>
              <a:t>        </a:t>
            </a:r>
          </a:p>
          <a:p>
            <a:pPr>
              <a:buNone/>
            </a:pPr>
            <a:r>
              <a:rPr lang="pt-BR" dirty="0" smtClean="0"/>
              <a:t>        syntax complexNumber = realNumber "+" realNumber "i";        </a:t>
            </a:r>
          </a:p>
          <a:p>
            <a:pPr>
              <a:buNone/>
            </a:pPr>
            <a:r>
              <a:rPr lang="pt-BR" dirty="0" smtClean="0"/>
              <a:t>        syntax Main = complexNumber;        </a:t>
            </a: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Ambiguidade</a:t>
            </a:r>
          </a:p>
          <a:p>
            <a:pPr>
              <a:buNone/>
            </a:pPr>
            <a:r>
              <a:rPr lang="pt-BR" sz="2300" dirty="0" smtClean="0"/>
              <a:t>module Modulo</a:t>
            </a:r>
          </a:p>
          <a:p>
            <a:pPr>
              <a:buNone/>
            </a:pPr>
            <a:r>
              <a:rPr lang="pt-BR" sz="2300" dirty="0" smtClean="0"/>
              <a:t>{</a:t>
            </a:r>
          </a:p>
          <a:p>
            <a:pPr>
              <a:buNone/>
            </a:pPr>
            <a:r>
              <a:rPr lang="pt-BR" sz="2300" dirty="0" smtClean="0"/>
              <a:t>    language Ambiguity</a:t>
            </a:r>
          </a:p>
          <a:p>
            <a:pPr>
              <a:buNone/>
            </a:pPr>
            <a:r>
              <a:rPr lang="pt-BR" sz="2300" dirty="0" smtClean="0"/>
              <a:t>    {              </a:t>
            </a:r>
          </a:p>
          <a:p>
            <a:pPr>
              <a:buNone/>
            </a:pPr>
            <a:r>
              <a:rPr lang="pt-BR" sz="2300" dirty="0" smtClean="0"/>
              <a:t>        syntax Main = Main "+" Main | Main "-" Main</a:t>
            </a:r>
          </a:p>
          <a:p>
            <a:pPr>
              <a:buNone/>
            </a:pPr>
            <a:r>
              <a:rPr lang="pt-BR" sz="2300" dirty="0" smtClean="0"/>
              <a:t>         | "0" | "1"  | "2"  | "3" | "4" | "5" |</a:t>
            </a:r>
          </a:p>
          <a:p>
            <a:pPr>
              <a:buNone/>
            </a:pPr>
            <a:r>
              <a:rPr lang="pt-BR" sz="2300" dirty="0" smtClean="0"/>
              <a:t>           "6"  |  "7"  |  "8"  | "9" ;        </a:t>
            </a:r>
          </a:p>
          <a:p>
            <a:pPr>
              <a:buNone/>
            </a:pPr>
            <a:r>
              <a:rPr lang="pt-BR" sz="2300" dirty="0" smtClean="0"/>
              <a:t>    }</a:t>
            </a:r>
          </a:p>
          <a:p>
            <a:pPr>
              <a:buNone/>
            </a:pPr>
            <a:r>
              <a:rPr lang="pt-BR" sz="2300" dirty="0" smtClean="0"/>
              <a:t>}</a:t>
            </a:r>
            <a:endParaRPr lang="pt-BR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857364"/>
            <a:ext cx="8529963" cy="330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Associatividade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say that the operator + associates  to  the left, because an operand with plus signs on  both  sides of  it  belongs  to the operator  to its  left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1800" dirty="0" smtClean="0"/>
              <a:t>module Modulo</a:t>
            </a:r>
          </a:p>
          <a:p>
            <a:pPr>
              <a:buNone/>
            </a:pPr>
            <a:r>
              <a:rPr lang="pt-BR" sz="1800" dirty="0" smtClean="0"/>
              <a:t>{</a:t>
            </a:r>
          </a:p>
          <a:p>
            <a:pPr>
              <a:buNone/>
            </a:pPr>
            <a:r>
              <a:rPr lang="pt-BR" sz="1800" dirty="0" smtClean="0"/>
              <a:t>    language Ambiguity</a:t>
            </a:r>
          </a:p>
          <a:p>
            <a:pPr>
              <a:buNone/>
            </a:pPr>
            <a:r>
              <a:rPr lang="pt-BR" sz="1800" dirty="0" smtClean="0"/>
              <a:t>    {              </a:t>
            </a:r>
          </a:p>
          <a:p>
            <a:pPr>
              <a:buNone/>
            </a:pPr>
            <a:r>
              <a:rPr lang="pt-BR" sz="1800" dirty="0" smtClean="0"/>
              <a:t>        syntax Main = Main left(1)"+" Main | Main left(1)"-" Main</a:t>
            </a:r>
          </a:p>
          <a:p>
            <a:pPr>
              <a:buNone/>
            </a:pPr>
            <a:r>
              <a:rPr lang="pt-BR" sz="1800" dirty="0" smtClean="0"/>
              <a:t>         | "0" | "1"  | "2"  | "3" | "4" | "5" |</a:t>
            </a:r>
          </a:p>
          <a:p>
            <a:pPr>
              <a:buNone/>
            </a:pPr>
            <a:r>
              <a:rPr lang="pt-BR" sz="1800" dirty="0" smtClean="0"/>
              <a:t>           "6"  |  "7"  |  "8"  | "9" ;        </a:t>
            </a:r>
          </a:p>
          <a:p>
            <a:pPr>
              <a:buNone/>
            </a:pPr>
            <a:r>
              <a:rPr lang="pt-BR" sz="1800" dirty="0" smtClean="0"/>
              <a:t>    }</a:t>
            </a:r>
          </a:p>
          <a:p>
            <a:pPr>
              <a:buNone/>
            </a:pPr>
            <a:r>
              <a:rPr lang="pt-BR" sz="1800" dirty="0" smtClean="0"/>
              <a:t>}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Precedência</a:t>
            </a:r>
          </a:p>
          <a:p>
            <a:pPr>
              <a:buNone/>
            </a:pPr>
            <a:r>
              <a:rPr lang="pt-BR" sz="1800" dirty="0" smtClean="0"/>
              <a:t>module Modulo</a:t>
            </a:r>
          </a:p>
          <a:p>
            <a:pPr>
              <a:buNone/>
            </a:pPr>
            <a:r>
              <a:rPr lang="pt-BR" sz="1800" dirty="0" smtClean="0"/>
              <a:t>{</a:t>
            </a:r>
          </a:p>
          <a:p>
            <a:pPr>
              <a:buNone/>
            </a:pPr>
            <a:r>
              <a:rPr lang="pt-BR" sz="1800" dirty="0" smtClean="0"/>
              <a:t>    language Ambiguity</a:t>
            </a:r>
          </a:p>
          <a:p>
            <a:pPr>
              <a:buNone/>
            </a:pPr>
            <a:r>
              <a:rPr lang="pt-BR" sz="1800" dirty="0" smtClean="0"/>
              <a:t>    {              </a:t>
            </a:r>
          </a:p>
          <a:p>
            <a:pPr>
              <a:buNone/>
            </a:pPr>
            <a:r>
              <a:rPr lang="pt-BR" sz="1800" dirty="0" smtClean="0"/>
              <a:t>        syntax Main = Main left(1)"+" Main | Main left(1)"*" Main</a:t>
            </a:r>
          </a:p>
          <a:p>
            <a:pPr>
              <a:buNone/>
            </a:pPr>
            <a:r>
              <a:rPr lang="pt-BR" sz="1800" dirty="0" smtClean="0"/>
              <a:t>         | "0" | "1"  | "2"  | "3" | "4" | "5" |</a:t>
            </a:r>
          </a:p>
          <a:p>
            <a:pPr>
              <a:buNone/>
            </a:pPr>
            <a:r>
              <a:rPr lang="pt-BR" sz="1800" dirty="0" smtClean="0"/>
              <a:t>           "6"  |  "7"  |  "8"  | "9" ;        </a:t>
            </a:r>
          </a:p>
          <a:p>
            <a:pPr>
              <a:buNone/>
            </a:pPr>
            <a:r>
              <a:rPr lang="pt-BR" sz="1800" dirty="0" smtClean="0"/>
              <a:t>    }</a:t>
            </a:r>
          </a:p>
          <a:p>
            <a:pPr>
              <a:buNone/>
            </a:pPr>
            <a:r>
              <a:rPr lang="pt-BR" sz="1800" dirty="0" smtClean="0"/>
              <a:t>}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0" y="1919288"/>
            <a:ext cx="77343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1800" dirty="0" smtClean="0"/>
              <a:t>module Modulo</a:t>
            </a:r>
          </a:p>
          <a:p>
            <a:pPr>
              <a:buNone/>
            </a:pPr>
            <a:r>
              <a:rPr lang="pt-BR" sz="1800" dirty="0" smtClean="0"/>
              <a:t>{</a:t>
            </a:r>
          </a:p>
          <a:p>
            <a:pPr>
              <a:buNone/>
            </a:pPr>
            <a:r>
              <a:rPr lang="pt-BR" sz="1800" dirty="0" smtClean="0"/>
              <a:t>    language Ambiguity</a:t>
            </a:r>
          </a:p>
          <a:p>
            <a:pPr>
              <a:buNone/>
            </a:pPr>
            <a:r>
              <a:rPr lang="pt-BR" sz="1800" dirty="0" smtClean="0"/>
              <a:t>    {              </a:t>
            </a:r>
          </a:p>
          <a:p>
            <a:pPr>
              <a:buNone/>
            </a:pPr>
            <a:r>
              <a:rPr lang="pt-BR" sz="1800" dirty="0" smtClean="0"/>
              <a:t>        syntax Main = Main left(1)"+" Main | Main left(2)"*" Main</a:t>
            </a:r>
          </a:p>
          <a:p>
            <a:pPr>
              <a:buNone/>
            </a:pPr>
            <a:r>
              <a:rPr lang="pt-BR" sz="1800" dirty="0" smtClean="0"/>
              <a:t>         | "0" | "1"  | "2"  | "3" | "4" | "5" |</a:t>
            </a:r>
          </a:p>
          <a:p>
            <a:pPr>
              <a:buNone/>
            </a:pPr>
            <a:r>
              <a:rPr lang="pt-BR" sz="1800" dirty="0" smtClean="0"/>
              <a:t>           "6"  |  "7"  |  "8"  | "9" ;        </a:t>
            </a:r>
          </a:p>
          <a:p>
            <a:pPr>
              <a:buNone/>
            </a:pPr>
            <a:r>
              <a:rPr lang="pt-BR" sz="1800" dirty="0" smtClean="0"/>
              <a:t>    }</a:t>
            </a:r>
          </a:p>
          <a:p>
            <a:pPr>
              <a:buNone/>
            </a:pPr>
            <a:r>
              <a:rPr lang="pt-BR" sz="1800" dirty="0" smtClean="0"/>
              <a:t>}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0638" y="514350"/>
            <a:ext cx="6562725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Interleave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1800" dirty="0" smtClean="0"/>
              <a:t>module Modulo</a:t>
            </a:r>
          </a:p>
          <a:p>
            <a:pPr>
              <a:buNone/>
            </a:pPr>
            <a:r>
              <a:rPr lang="pt-BR" sz="1800" dirty="0" smtClean="0"/>
              <a:t>{</a:t>
            </a:r>
          </a:p>
          <a:p>
            <a:pPr>
              <a:buNone/>
            </a:pPr>
            <a:r>
              <a:rPr lang="pt-BR" sz="1800" dirty="0" smtClean="0"/>
              <a:t>    language Ambiguity</a:t>
            </a:r>
          </a:p>
          <a:p>
            <a:pPr>
              <a:buNone/>
            </a:pPr>
            <a:r>
              <a:rPr lang="pt-BR" sz="1800" dirty="0" smtClean="0"/>
              <a:t>    {              </a:t>
            </a:r>
          </a:p>
          <a:p>
            <a:pPr>
              <a:buNone/>
            </a:pPr>
            <a:r>
              <a:rPr lang="pt-BR" sz="1800" dirty="0" smtClean="0"/>
              <a:t>        syntax Main = Main left(1)"+" Main | Main left(2)"*" Main</a:t>
            </a:r>
          </a:p>
          <a:p>
            <a:pPr>
              <a:buNone/>
            </a:pPr>
            <a:r>
              <a:rPr lang="pt-BR" sz="1800" dirty="0" smtClean="0"/>
              <a:t>         | "0" | "1"  | "2"  | "3" | "4" | "5" |</a:t>
            </a:r>
          </a:p>
          <a:p>
            <a:pPr>
              <a:buNone/>
            </a:pPr>
            <a:r>
              <a:rPr lang="pt-BR" sz="1800" dirty="0" smtClean="0"/>
              <a:t>           "6"  |  "7"  |  "8"  | "9" ;  </a:t>
            </a:r>
          </a:p>
          <a:p>
            <a:pPr>
              <a:buNone/>
            </a:pPr>
            <a:r>
              <a:rPr lang="pt-BR" sz="1800" dirty="0" smtClean="0"/>
              <a:t>	interleave Ignore = " ";      </a:t>
            </a:r>
          </a:p>
          <a:p>
            <a:pPr>
              <a:buNone/>
            </a:pPr>
            <a:r>
              <a:rPr lang="pt-BR" sz="1800" dirty="0" smtClean="0"/>
              <a:t>    }</a:t>
            </a:r>
          </a:p>
          <a:p>
            <a:pPr>
              <a:buNone/>
            </a:pPr>
            <a:r>
              <a:rPr lang="pt-BR" sz="1800" dirty="0" smtClean="0"/>
              <a:t>}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Projeção</a:t>
            </a:r>
            <a:endParaRPr lang="pt-B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643050"/>
            <a:ext cx="5633333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4071942"/>
            <a:ext cx="7912123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valuesof</a:t>
            </a:r>
            <a:endParaRPr lang="pt-B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8868"/>
            <a:ext cx="9144000" cy="2753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valuesof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33" y="2214554"/>
            <a:ext cx="9115467" cy="3248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0638" y="514350"/>
            <a:ext cx="6562725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rame 2"/>
          <p:cNvSpPr/>
          <p:nvPr/>
        </p:nvSpPr>
        <p:spPr>
          <a:xfrm>
            <a:off x="4500562" y="500042"/>
            <a:ext cx="3000396" cy="1928826"/>
          </a:xfrm>
          <a:prstGeom prst="frame">
            <a:avLst>
              <a:gd name="adj1" fmla="val 3549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3042" y="1285860"/>
            <a:ext cx="127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MGrammar</a:t>
            </a:r>
            <a:endParaRPr lang="pt-BR" dirty="0"/>
          </a:p>
        </p:txBody>
      </p:sp>
      <p:sp>
        <p:nvSpPr>
          <p:cNvPr id="5" name="Right Arrow 4"/>
          <p:cNvSpPr/>
          <p:nvPr/>
        </p:nvSpPr>
        <p:spPr>
          <a:xfrm>
            <a:off x="3143240" y="12858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t-BR" dirty="0" smtClean="0"/>
              <a:t>Position = initial + rate * 60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  <a:p>
            <a:pPr algn="ctr">
              <a:buNone/>
            </a:pPr>
            <a:r>
              <a:rPr lang="pt-BR" dirty="0" smtClean="0"/>
              <a:t>&lt;id,1&gt;&lt; = &gt;&lt;id,2&gt;&lt;+&gt;&lt;id,3&gt;&lt;*&gt;&lt;number,4&gt;</a:t>
            </a:r>
            <a:endParaRPr lang="pt-BR" dirty="0"/>
          </a:p>
        </p:txBody>
      </p:sp>
      <p:sp>
        <p:nvSpPr>
          <p:cNvPr id="4" name="Down Arrow 3"/>
          <p:cNvSpPr/>
          <p:nvPr/>
        </p:nvSpPr>
        <p:spPr>
          <a:xfrm>
            <a:off x="3214678" y="2428868"/>
            <a:ext cx="2500330" cy="200026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Lexical</a:t>
            </a:r>
          </a:p>
          <a:p>
            <a:pPr algn="ctr"/>
            <a:r>
              <a:rPr lang="pt-BR" dirty="0" smtClean="0"/>
              <a:t>Analyser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t-BR" dirty="0" smtClean="0"/>
              <a:t>&lt;id,1&gt;&lt; = &gt;&lt;id,2&gt;&lt;+&gt;&lt;id,3&gt;&lt;*&gt;&lt;number,4&gt;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</p:txBody>
      </p:sp>
      <p:sp>
        <p:nvSpPr>
          <p:cNvPr id="4" name="Down Arrow 3"/>
          <p:cNvSpPr/>
          <p:nvPr/>
        </p:nvSpPr>
        <p:spPr>
          <a:xfrm>
            <a:off x="3214678" y="2428868"/>
            <a:ext cx="2500330" cy="114300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Syntax</a:t>
            </a:r>
          </a:p>
          <a:p>
            <a:pPr algn="ctr"/>
            <a:r>
              <a:rPr lang="pt-BR" dirty="0" smtClean="0"/>
              <a:t>Analyser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3286116" y="3714752"/>
            <a:ext cx="42862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=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2071670" y="4179099"/>
            <a:ext cx="857256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&lt;id,1&gt;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3071802" y="4607727"/>
            <a:ext cx="857256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&lt;id,2&gt;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179091" y="5143512"/>
            <a:ext cx="857256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&lt;id,3&gt;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429256" y="5143512"/>
            <a:ext cx="142876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&lt;number,4&gt;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4393405" y="4214818"/>
            <a:ext cx="42862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+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5072066" y="4643446"/>
            <a:ext cx="42862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*</a:t>
            </a:r>
            <a:endParaRPr lang="pt-BR" dirty="0"/>
          </a:p>
        </p:txBody>
      </p:sp>
      <p:cxnSp>
        <p:nvCxnSpPr>
          <p:cNvPr id="13" name="Straight Arrow Connector 12"/>
          <p:cNvCxnSpPr>
            <a:stCxn id="5" idx="1"/>
            <a:endCxn id="6" idx="0"/>
          </p:cNvCxnSpPr>
          <p:nvPr/>
        </p:nvCxnSpPr>
        <p:spPr>
          <a:xfrm rot="10800000" flipV="1">
            <a:off x="2500298" y="3857627"/>
            <a:ext cx="785818" cy="321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Straight Arrow Connector 15"/>
          <p:cNvCxnSpPr>
            <a:stCxn id="5" idx="3"/>
            <a:endCxn id="10" idx="0"/>
          </p:cNvCxnSpPr>
          <p:nvPr/>
        </p:nvCxnSpPr>
        <p:spPr>
          <a:xfrm>
            <a:off x="3714744" y="3857628"/>
            <a:ext cx="892975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>
            <a:stCxn id="10" idx="1"/>
            <a:endCxn id="7" idx="0"/>
          </p:cNvCxnSpPr>
          <p:nvPr/>
        </p:nvCxnSpPr>
        <p:spPr>
          <a:xfrm rot="10800000" flipV="1">
            <a:off x="3500431" y="4357693"/>
            <a:ext cx="892975" cy="25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>
            <a:stCxn id="10" idx="3"/>
            <a:endCxn id="11" idx="0"/>
          </p:cNvCxnSpPr>
          <p:nvPr/>
        </p:nvCxnSpPr>
        <p:spPr>
          <a:xfrm>
            <a:off x="4822033" y="4357694"/>
            <a:ext cx="464347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stCxn id="11" idx="1"/>
            <a:endCxn id="8" idx="0"/>
          </p:cNvCxnSpPr>
          <p:nvPr/>
        </p:nvCxnSpPr>
        <p:spPr>
          <a:xfrm rot="10800000" flipV="1">
            <a:off x="4607720" y="4786322"/>
            <a:ext cx="464347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11" idx="3"/>
            <a:endCxn id="9" idx="0"/>
          </p:cNvCxnSpPr>
          <p:nvPr/>
        </p:nvCxnSpPr>
        <p:spPr>
          <a:xfrm>
            <a:off x="5500694" y="4786322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214678" y="2428868"/>
            <a:ext cx="2500330" cy="1143008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Semantic</a:t>
            </a:r>
          </a:p>
          <a:p>
            <a:pPr algn="ctr"/>
            <a:r>
              <a:rPr lang="pt-BR" dirty="0" smtClean="0"/>
              <a:t>Analyser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3286116" y="3714752"/>
            <a:ext cx="428628" cy="2857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=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2071670" y="4179099"/>
            <a:ext cx="857256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&lt;id,1&gt;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3071802" y="4607727"/>
            <a:ext cx="857256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&lt;id,2&gt;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179091" y="5143512"/>
            <a:ext cx="857256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&lt;id,3&gt;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429256" y="5143512"/>
            <a:ext cx="142876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IntToFloat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4393405" y="4214818"/>
            <a:ext cx="428628" cy="2857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+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5072066" y="4643446"/>
            <a:ext cx="428628" cy="2857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*</a:t>
            </a:r>
            <a:endParaRPr lang="pt-BR" dirty="0"/>
          </a:p>
        </p:txBody>
      </p:sp>
      <p:cxnSp>
        <p:nvCxnSpPr>
          <p:cNvPr id="13" name="Straight Arrow Connector 12"/>
          <p:cNvCxnSpPr>
            <a:stCxn id="5" idx="1"/>
            <a:endCxn id="6" idx="0"/>
          </p:cNvCxnSpPr>
          <p:nvPr/>
        </p:nvCxnSpPr>
        <p:spPr>
          <a:xfrm rot="10800000" flipV="1">
            <a:off x="2500298" y="3857627"/>
            <a:ext cx="785818" cy="321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" name="Straight Arrow Connector 15"/>
          <p:cNvCxnSpPr>
            <a:stCxn id="5" idx="3"/>
            <a:endCxn id="10" idx="0"/>
          </p:cNvCxnSpPr>
          <p:nvPr/>
        </p:nvCxnSpPr>
        <p:spPr>
          <a:xfrm>
            <a:off x="3714744" y="3857628"/>
            <a:ext cx="892975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>
            <a:stCxn id="10" idx="1"/>
            <a:endCxn id="7" idx="0"/>
          </p:cNvCxnSpPr>
          <p:nvPr/>
        </p:nvCxnSpPr>
        <p:spPr>
          <a:xfrm rot="10800000" flipV="1">
            <a:off x="3500431" y="4357693"/>
            <a:ext cx="892975" cy="25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>
            <a:stCxn id="10" idx="3"/>
            <a:endCxn id="11" idx="0"/>
          </p:cNvCxnSpPr>
          <p:nvPr/>
        </p:nvCxnSpPr>
        <p:spPr>
          <a:xfrm>
            <a:off x="4822033" y="4357694"/>
            <a:ext cx="464347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stCxn id="11" idx="1"/>
            <a:endCxn id="8" idx="0"/>
          </p:cNvCxnSpPr>
          <p:nvPr/>
        </p:nvCxnSpPr>
        <p:spPr>
          <a:xfrm rot="10800000" flipV="1">
            <a:off x="4607720" y="4786322"/>
            <a:ext cx="464347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11" idx="3"/>
            <a:endCxn id="9" idx="0"/>
          </p:cNvCxnSpPr>
          <p:nvPr/>
        </p:nvCxnSpPr>
        <p:spPr>
          <a:xfrm>
            <a:off x="5500694" y="4786322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715008" y="5786454"/>
            <a:ext cx="857256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&lt;60&gt;</a:t>
            </a:r>
            <a:endParaRPr lang="pt-BR" dirty="0"/>
          </a:p>
        </p:txBody>
      </p:sp>
      <p:cxnSp>
        <p:nvCxnSpPr>
          <p:cNvPr id="20" name="Straight Arrow Connector 19"/>
          <p:cNvCxnSpPr>
            <a:stCxn id="9" idx="2"/>
            <a:endCxn id="18" idx="0"/>
          </p:cNvCxnSpPr>
          <p:nvPr/>
        </p:nvCxnSpPr>
        <p:spPr>
          <a:xfrm rot="5400000">
            <a:off x="6000760" y="564357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>
            <a:off x="3357554" y="428605"/>
            <a:ext cx="42862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=</a:t>
            </a:r>
            <a:endParaRPr lang="pt-BR" dirty="0"/>
          </a:p>
        </p:txBody>
      </p:sp>
      <p:sp>
        <p:nvSpPr>
          <p:cNvPr id="29" name="Rectangle 28"/>
          <p:cNvSpPr/>
          <p:nvPr/>
        </p:nvSpPr>
        <p:spPr>
          <a:xfrm>
            <a:off x="2143108" y="892952"/>
            <a:ext cx="857256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&lt;id,1&gt;</a:t>
            </a:r>
            <a:endParaRPr lang="pt-BR" dirty="0"/>
          </a:p>
        </p:txBody>
      </p:sp>
      <p:sp>
        <p:nvSpPr>
          <p:cNvPr id="30" name="Rectangle 29"/>
          <p:cNvSpPr/>
          <p:nvPr/>
        </p:nvSpPr>
        <p:spPr>
          <a:xfrm>
            <a:off x="3143240" y="1321580"/>
            <a:ext cx="857256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&lt;id,2&gt;</a:t>
            </a:r>
            <a:endParaRPr lang="pt-BR" dirty="0"/>
          </a:p>
        </p:txBody>
      </p:sp>
      <p:sp>
        <p:nvSpPr>
          <p:cNvPr id="31" name="Rectangle 30"/>
          <p:cNvSpPr/>
          <p:nvPr/>
        </p:nvSpPr>
        <p:spPr>
          <a:xfrm>
            <a:off x="4250529" y="1857365"/>
            <a:ext cx="857256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&lt;id,3&gt;</a:t>
            </a:r>
            <a:endParaRPr lang="pt-BR" dirty="0"/>
          </a:p>
        </p:txBody>
      </p:sp>
      <p:sp>
        <p:nvSpPr>
          <p:cNvPr id="32" name="Rectangle 31"/>
          <p:cNvSpPr/>
          <p:nvPr/>
        </p:nvSpPr>
        <p:spPr>
          <a:xfrm>
            <a:off x="5500694" y="1857365"/>
            <a:ext cx="142876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&lt;number,4&gt;</a:t>
            </a:r>
            <a:endParaRPr lang="pt-BR" dirty="0"/>
          </a:p>
        </p:txBody>
      </p:sp>
      <p:sp>
        <p:nvSpPr>
          <p:cNvPr id="33" name="Rectangle 32"/>
          <p:cNvSpPr/>
          <p:nvPr/>
        </p:nvSpPr>
        <p:spPr>
          <a:xfrm>
            <a:off x="4464843" y="928671"/>
            <a:ext cx="42862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+</a:t>
            </a:r>
            <a:endParaRPr lang="pt-BR" dirty="0"/>
          </a:p>
        </p:txBody>
      </p:sp>
      <p:sp>
        <p:nvSpPr>
          <p:cNvPr id="34" name="Rectangle 33"/>
          <p:cNvSpPr/>
          <p:nvPr/>
        </p:nvSpPr>
        <p:spPr>
          <a:xfrm>
            <a:off x="5143504" y="1357299"/>
            <a:ext cx="42862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*</a:t>
            </a:r>
            <a:endParaRPr lang="pt-BR" dirty="0"/>
          </a:p>
        </p:txBody>
      </p:sp>
      <p:cxnSp>
        <p:nvCxnSpPr>
          <p:cNvPr id="35" name="Straight Arrow Connector 34"/>
          <p:cNvCxnSpPr>
            <a:stCxn id="27" idx="1"/>
            <a:endCxn id="29" idx="0"/>
          </p:cNvCxnSpPr>
          <p:nvPr/>
        </p:nvCxnSpPr>
        <p:spPr>
          <a:xfrm rot="10800000" flipV="1">
            <a:off x="2571736" y="571480"/>
            <a:ext cx="785818" cy="321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6" name="Straight Arrow Connector 35"/>
          <p:cNvCxnSpPr>
            <a:stCxn id="27" idx="3"/>
            <a:endCxn id="33" idx="0"/>
          </p:cNvCxnSpPr>
          <p:nvPr/>
        </p:nvCxnSpPr>
        <p:spPr>
          <a:xfrm>
            <a:off x="3786182" y="571481"/>
            <a:ext cx="892975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7" name="Straight Arrow Connector 36"/>
          <p:cNvCxnSpPr>
            <a:stCxn id="33" idx="1"/>
            <a:endCxn id="30" idx="0"/>
          </p:cNvCxnSpPr>
          <p:nvPr/>
        </p:nvCxnSpPr>
        <p:spPr>
          <a:xfrm rot="10800000" flipV="1">
            <a:off x="3571869" y="1071546"/>
            <a:ext cx="892975" cy="25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>
            <a:stCxn id="33" idx="3"/>
            <a:endCxn id="34" idx="0"/>
          </p:cNvCxnSpPr>
          <p:nvPr/>
        </p:nvCxnSpPr>
        <p:spPr>
          <a:xfrm>
            <a:off x="4893471" y="1071547"/>
            <a:ext cx="464347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9" name="Straight Arrow Connector 38"/>
          <p:cNvCxnSpPr>
            <a:stCxn id="34" idx="1"/>
            <a:endCxn id="31" idx="0"/>
          </p:cNvCxnSpPr>
          <p:nvPr/>
        </p:nvCxnSpPr>
        <p:spPr>
          <a:xfrm rot="10800000" flipV="1">
            <a:off x="4679158" y="1500175"/>
            <a:ext cx="464347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Straight Arrow Connector 39"/>
          <p:cNvCxnSpPr>
            <a:stCxn id="34" idx="3"/>
            <a:endCxn id="32" idx="0"/>
          </p:cNvCxnSpPr>
          <p:nvPr/>
        </p:nvCxnSpPr>
        <p:spPr>
          <a:xfrm>
            <a:off x="5572132" y="1500175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Backus–Naur Form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57230"/>
          </a:xfrm>
        </p:spPr>
        <p:txBody>
          <a:bodyPr>
            <a:normAutofit fontScale="92500" lnSpcReduction="10000"/>
          </a:bodyPr>
          <a:lstStyle/>
          <a:p>
            <a:r>
              <a:rPr lang="pt-BR" sz="5100" dirty="0" smtClean="0"/>
              <a:t>Exemplo de BNF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786058"/>
            <a:ext cx="7572428" cy="324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Backus–Naur Form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57230"/>
          </a:xfrm>
        </p:spPr>
        <p:txBody>
          <a:bodyPr>
            <a:normAutofit fontScale="92500" lnSpcReduction="10000"/>
          </a:bodyPr>
          <a:lstStyle/>
          <a:p>
            <a:r>
              <a:rPr lang="pt-BR" sz="5100" dirty="0" smtClean="0"/>
              <a:t>Exemplo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786058"/>
            <a:ext cx="7572428" cy="324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ame 6"/>
          <p:cNvSpPr/>
          <p:nvPr/>
        </p:nvSpPr>
        <p:spPr>
          <a:xfrm>
            <a:off x="1357290" y="3143248"/>
            <a:ext cx="1143008" cy="428628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714480" y="2000240"/>
            <a:ext cx="484632" cy="97840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571604" y="1571612"/>
            <a:ext cx="73218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Token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2786050" y="1428736"/>
            <a:ext cx="5500726" cy="27146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set of  terminal symbols, sometimes referred to as  "tokens."  The terminals are the elementary symbols of  the language defined by the grammar.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Backus–Naur Form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57230"/>
          </a:xfrm>
        </p:spPr>
        <p:txBody>
          <a:bodyPr>
            <a:normAutofit fontScale="92500" lnSpcReduction="10000"/>
          </a:bodyPr>
          <a:lstStyle/>
          <a:p>
            <a:r>
              <a:rPr lang="pt-BR" sz="5100" dirty="0" smtClean="0"/>
              <a:t>Exemplo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786058"/>
            <a:ext cx="7572428" cy="324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ame 6"/>
          <p:cNvSpPr/>
          <p:nvPr/>
        </p:nvSpPr>
        <p:spPr>
          <a:xfrm>
            <a:off x="1571604" y="3357562"/>
            <a:ext cx="1357322" cy="428628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2000232" y="2214554"/>
            <a:ext cx="484632" cy="97840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285852" y="1714488"/>
            <a:ext cx="178595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Syntatic Variable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3214678" y="1357298"/>
            <a:ext cx="5357850" cy="27146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 set of  </a:t>
            </a:r>
            <a:r>
              <a:rPr lang="en-US" dirty="0" err="1" smtClean="0"/>
              <a:t>nonterminals</a:t>
            </a:r>
            <a:r>
              <a:rPr lang="en-US" dirty="0" smtClean="0"/>
              <a:t>, sometimes called  "syntactic variables."  Each </a:t>
            </a:r>
            <a:r>
              <a:rPr lang="en-US" dirty="0" err="1" smtClean="0"/>
              <a:t>nonterminal</a:t>
            </a:r>
            <a:r>
              <a:rPr lang="en-US" dirty="0" smtClean="0"/>
              <a:t>  represents  a  set  of  […]  of  terminals[…</a:t>
            </a:r>
            <a:r>
              <a:rPr lang="pt-BR" dirty="0" smtClean="0"/>
              <a:t>]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670</Words>
  <Application>Microsoft Office PowerPoint</Application>
  <PresentationFormat>On-screen Show (4:3)</PresentationFormat>
  <Paragraphs>129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MGrammar</vt:lpstr>
      <vt:lpstr>Slide 2</vt:lpstr>
      <vt:lpstr>Slide 3</vt:lpstr>
      <vt:lpstr>Slide 4</vt:lpstr>
      <vt:lpstr>Slide 5</vt:lpstr>
      <vt:lpstr>Slide 6</vt:lpstr>
      <vt:lpstr>Backus–Naur Form</vt:lpstr>
      <vt:lpstr>Backus–Naur Form</vt:lpstr>
      <vt:lpstr>Backus–Naur Form</vt:lpstr>
      <vt:lpstr>Backus–Naur Form</vt:lpstr>
      <vt:lpstr>Slide 11</vt:lpstr>
      <vt:lpstr>Slide 12</vt:lpstr>
      <vt:lpstr>Problemas</vt:lpstr>
      <vt:lpstr>Slide 14</vt:lpstr>
      <vt:lpstr>Associatividade</vt:lpstr>
      <vt:lpstr>Solução</vt:lpstr>
      <vt:lpstr>Problema</vt:lpstr>
      <vt:lpstr>Slide 18</vt:lpstr>
      <vt:lpstr>Solução</vt:lpstr>
      <vt:lpstr>Interleave</vt:lpstr>
      <vt:lpstr>Projeção</vt:lpstr>
      <vt:lpstr>valuesof</vt:lpstr>
      <vt:lpstr>valuesof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Leite</dc:creator>
  <cp:lastModifiedBy>Daniel Leite</cp:lastModifiedBy>
  <cp:revision>15</cp:revision>
  <dcterms:created xsi:type="dcterms:W3CDTF">2009-10-27T20:56:52Z</dcterms:created>
  <dcterms:modified xsi:type="dcterms:W3CDTF">2009-10-27T23:10:40Z</dcterms:modified>
</cp:coreProperties>
</file>