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9" r:id="rId6"/>
    <p:sldId id="260" r:id="rId7"/>
    <p:sldId id="262" r:id="rId8"/>
    <p:sldId id="263" r:id="rId9"/>
    <p:sldId id="264" r:id="rId10"/>
    <p:sldId id="265" r:id="rId11"/>
    <p:sldId id="270" r:id="rId12"/>
    <p:sldId id="271" r:id="rId13"/>
    <p:sldId id="261" r:id="rId14"/>
    <p:sldId id="266" r:id="rId15"/>
    <p:sldId id="268" r:id="rId16"/>
    <p:sldId id="267"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3/25/2025</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3/25/2025</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3/25/2025</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3/25/2025</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3/25/2025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3/25/2025</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3/25/2025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3/25/2025</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Direct marketing optimization</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Modeling and results</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SG"/>
          </a:p>
        </p:txBody>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SG"/>
          </a:p>
        </p:txBody>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SG"/>
          </a:p>
        </p:txBody>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73B51-BD26-EA94-AB68-E2D81A7B50D1}"/>
              </a:ext>
            </a:extLst>
          </p:cNvPr>
          <p:cNvSpPr>
            <a:spLocks noGrp="1"/>
          </p:cNvSpPr>
          <p:nvPr>
            <p:ph type="title"/>
          </p:nvPr>
        </p:nvSpPr>
        <p:spPr>
          <a:xfrm>
            <a:off x="581192" y="702156"/>
            <a:ext cx="11029616" cy="621819"/>
          </a:xfrm>
        </p:spPr>
        <p:txBody>
          <a:bodyPr/>
          <a:lstStyle/>
          <a:p>
            <a:r>
              <a:rPr lang="en-SG" dirty="0"/>
              <a:t>Distribution of Total Revenue across all product types</a:t>
            </a:r>
          </a:p>
        </p:txBody>
      </p:sp>
      <p:pic>
        <p:nvPicPr>
          <p:cNvPr id="5" name="Content Placeholder 4" descr="A graph of a number of people&#10;&#10;AI-generated content may be incorrect.">
            <a:extLst>
              <a:ext uri="{FF2B5EF4-FFF2-40B4-BE49-F238E27FC236}">
                <a16:creationId xmlns:a16="http://schemas.microsoft.com/office/drawing/2014/main" id="{60AAA7E7-8B67-109F-2ABF-5A84C41A3966}"/>
              </a:ext>
            </a:extLst>
          </p:cNvPr>
          <p:cNvPicPr>
            <a:picLocks noGrp="1" noChangeAspect="1"/>
          </p:cNvPicPr>
          <p:nvPr>
            <p:ph idx="1"/>
          </p:nvPr>
        </p:nvPicPr>
        <p:blipFill>
          <a:blip r:embed="rId2"/>
          <a:stretch>
            <a:fillRect/>
          </a:stretch>
        </p:blipFill>
        <p:spPr>
          <a:xfrm>
            <a:off x="2803184" y="1600107"/>
            <a:ext cx="5962483" cy="4464297"/>
          </a:xfrm>
        </p:spPr>
      </p:pic>
    </p:spTree>
    <p:extLst>
      <p:ext uri="{BB962C8B-B14F-4D97-AF65-F5344CB8AC3E}">
        <p14:creationId xmlns:p14="http://schemas.microsoft.com/office/powerpoint/2010/main" val="2861755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49A630-8FCF-4686-617D-D37FE1B737BC}"/>
            </a:ext>
          </a:extLst>
        </p:cNvPr>
        <p:cNvGrpSpPr/>
        <p:nvPr/>
      </p:nvGrpSpPr>
      <p:grpSpPr>
        <a:xfrm>
          <a:off x="0" y="0"/>
          <a:ext cx="0" cy="0"/>
          <a:chOff x="0" y="0"/>
          <a:chExt cx="0" cy="0"/>
        </a:xfrm>
      </p:grpSpPr>
      <p:pic>
        <p:nvPicPr>
          <p:cNvPr id="6" name="Picture 2">
            <a:extLst>
              <a:ext uri="{FF2B5EF4-FFF2-40B4-BE49-F238E27FC236}">
                <a16:creationId xmlns:a16="http://schemas.microsoft.com/office/drawing/2014/main" id="{585E4049-2114-6F19-931B-10FC817D119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2214" y="1122364"/>
            <a:ext cx="5047961" cy="298139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C9F47C73-BFC8-27A9-9F1A-210ABC3DB7CF}"/>
              </a:ext>
            </a:extLst>
          </p:cNvPr>
          <p:cNvSpPr/>
          <p:nvPr/>
        </p:nvSpPr>
        <p:spPr>
          <a:xfrm>
            <a:off x="428914" y="708025"/>
            <a:ext cx="5790911" cy="3333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dirty="0" err="1"/>
              <a:t>Sale_MF</a:t>
            </a:r>
            <a:r>
              <a:rPr lang="en-SG" dirty="0"/>
              <a:t> model feature importance</a:t>
            </a:r>
          </a:p>
        </p:txBody>
      </p:sp>
      <p:pic>
        <p:nvPicPr>
          <p:cNvPr id="2052" name="Picture 4">
            <a:extLst>
              <a:ext uri="{FF2B5EF4-FFF2-40B4-BE49-F238E27FC236}">
                <a16:creationId xmlns:a16="http://schemas.microsoft.com/office/drawing/2014/main" id="{FB48FE05-F327-BF58-8AC9-F2E40AC53F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4523" y="1246509"/>
            <a:ext cx="3724277" cy="278142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B6BD73DC-9E75-BB61-1C35-E5716D1802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7948" y="4027931"/>
            <a:ext cx="3724277" cy="278142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E888F05B-12E4-2D9A-7889-5EF2DA6963C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3072" y="4027931"/>
            <a:ext cx="3724277" cy="2781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4375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C12C1A-D733-BD22-7B14-1427885AAE31}"/>
            </a:ext>
          </a:extLst>
        </p:cNvPr>
        <p:cNvGrpSpPr/>
        <p:nvPr/>
      </p:nvGrpSpPr>
      <p:grpSpPr>
        <a:xfrm>
          <a:off x="0" y="0"/>
          <a:ext cx="0" cy="0"/>
          <a:chOff x="0" y="0"/>
          <a:chExt cx="0" cy="0"/>
        </a:xfrm>
      </p:grpSpPr>
      <p:pic>
        <p:nvPicPr>
          <p:cNvPr id="4098" name="Picture 2">
            <a:extLst>
              <a:ext uri="{FF2B5EF4-FFF2-40B4-BE49-F238E27FC236}">
                <a16:creationId xmlns:a16="http://schemas.microsoft.com/office/drawing/2014/main" id="{1E2DBAEF-DCEE-5CB7-439E-5D5F80F3ED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364" y="495301"/>
            <a:ext cx="4419311" cy="330049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407D72BA-10E8-593D-CE65-92BDF3BE09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0" y="495301"/>
            <a:ext cx="4257676" cy="3179783"/>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6AFA9F41-357A-E73A-13A3-8A73BDCDB2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999" y="3675084"/>
            <a:ext cx="3819526" cy="2852557"/>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75A431ED-308E-F45B-334A-532604CC932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62475" y="3573383"/>
            <a:ext cx="4253513" cy="3176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6883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a:extLst>
              <a:ext uri="{FF2B5EF4-FFF2-40B4-BE49-F238E27FC236}">
                <a16:creationId xmlns:a16="http://schemas.microsoft.com/office/drawing/2014/main" id="{B12ADE14-B9C8-5D03-6C4B-8549BB2002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 y="790575"/>
            <a:ext cx="3877159" cy="28956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1A01BA69-3AB5-6B5E-924C-94BA68C54B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4375" y="704850"/>
            <a:ext cx="4106728" cy="306705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A0E525D9-7552-EB68-7DBE-95CC8D846E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859" y="3771900"/>
            <a:ext cx="3657600" cy="2731625"/>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0CFF0B4E-F573-A07C-9DC6-3DA148CC71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61507" y="3561324"/>
            <a:ext cx="4221512" cy="3152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7625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84DB8-ADC1-4777-95BF-43142CA5C679}"/>
              </a:ext>
            </a:extLst>
          </p:cNvPr>
          <p:cNvSpPr>
            <a:spLocks noGrp="1"/>
          </p:cNvSpPr>
          <p:nvPr>
            <p:ph type="title"/>
          </p:nvPr>
        </p:nvSpPr>
        <p:spPr/>
        <p:txBody>
          <a:bodyPr/>
          <a:lstStyle/>
          <a:p>
            <a:endParaRPr lang="en-SG"/>
          </a:p>
        </p:txBody>
      </p:sp>
      <p:pic>
        <p:nvPicPr>
          <p:cNvPr id="5122" name="Picture 2">
            <a:extLst>
              <a:ext uri="{FF2B5EF4-FFF2-40B4-BE49-F238E27FC236}">
                <a16:creationId xmlns:a16="http://schemas.microsoft.com/office/drawing/2014/main" id="{E44D0751-8822-87C8-6428-689CC1CFB0D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1192" y="702157"/>
            <a:ext cx="3924133" cy="293068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C05DE5ED-DB13-F61B-C5CE-A18FB4642B3D}"/>
              </a:ext>
            </a:extLst>
          </p:cNvPr>
          <p:cNvPicPr>
            <a:picLocks noChangeAspect="1"/>
          </p:cNvPicPr>
          <p:nvPr/>
        </p:nvPicPr>
        <p:blipFill>
          <a:blip r:embed="rId3"/>
          <a:stretch>
            <a:fillRect/>
          </a:stretch>
        </p:blipFill>
        <p:spPr>
          <a:xfrm>
            <a:off x="5381625" y="702156"/>
            <a:ext cx="4286250" cy="3201123"/>
          </a:xfrm>
          <a:prstGeom prst="rect">
            <a:avLst/>
          </a:prstGeom>
        </p:spPr>
      </p:pic>
      <p:pic>
        <p:nvPicPr>
          <p:cNvPr id="5" name="Picture 4">
            <a:extLst>
              <a:ext uri="{FF2B5EF4-FFF2-40B4-BE49-F238E27FC236}">
                <a16:creationId xmlns:a16="http://schemas.microsoft.com/office/drawing/2014/main" id="{509FE6C0-9655-B1FA-2DF7-18D02C8121E2}"/>
              </a:ext>
            </a:extLst>
          </p:cNvPr>
          <p:cNvPicPr>
            <a:picLocks noChangeAspect="1"/>
          </p:cNvPicPr>
          <p:nvPr/>
        </p:nvPicPr>
        <p:blipFill>
          <a:blip r:embed="rId4"/>
          <a:stretch>
            <a:fillRect/>
          </a:stretch>
        </p:blipFill>
        <p:spPr>
          <a:xfrm>
            <a:off x="581192" y="3505200"/>
            <a:ext cx="4286250" cy="3201123"/>
          </a:xfrm>
          <a:prstGeom prst="rect">
            <a:avLst/>
          </a:prstGeom>
        </p:spPr>
      </p:pic>
    </p:spTree>
    <p:extLst>
      <p:ext uri="{BB962C8B-B14F-4D97-AF65-F5344CB8AC3E}">
        <p14:creationId xmlns:p14="http://schemas.microsoft.com/office/powerpoint/2010/main" val="2534193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C68F1-84D6-EFEB-3DA0-1F78B82407DA}"/>
              </a:ext>
            </a:extLst>
          </p:cNvPr>
          <p:cNvSpPr>
            <a:spLocks noGrp="1"/>
          </p:cNvSpPr>
          <p:nvPr>
            <p:ph type="title"/>
          </p:nvPr>
        </p:nvSpPr>
        <p:spPr>
          <a:xfrm>
            <a:off x="370880" y="683868"/>
            <a:ext cx="11029616" cy="404268"/>
          </a:xfrm>
        </p:spPr>
        <p:txBody>
          <a:bodyPr>
            <a:normAutofit fontScale="90000"/>
          </a:bodyPr>
          <a:lstStyle/>
          <a:p>
            <a:r>
              <a:rPr lang="en-US" dirty="0"/>
              <a:t>Methodology overview</a:t>
            </a:r>
            <a:endParaRPr lang="en-SG" dirty="0"/>
          </a:p>
        </p:txBody>
      </p:sp>
      <p:sp>
        <p:nvSpPr>
          <p:cNvPr id="5" name="Rectangle 4">
            <a:extLst>
              <a:ext uri="{FF2B5EF4-FFF2-40B4-BE49-F238E27FC236}">
                <a16:creationId xmlns:a16="http://schemas.microsoft.com/office/drawing/2014/main" id="{049B85FA-3B07-EF17-CB41-2C9FE118EF4D}"/>
              </a:ext>
            </a:extLst>
          </p:cNvPr>
          <p:cNvSpPr/>
          <p:nvPr/>
        </p:nvSpPr>
        <p:spPr>
          <a:xfrm>
            <a:off x="512064" y="1380743"/>
            <a:ext cx="1024128" cy="57358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SG" sz="1200" dirty="0"/>
              <a:t>Solution development Strategy </a:t>
            </a:r>
          </a:p>
        </p:txBody>
      </p:sp>
      <p:sp>
        <p:nvSpPr>
          <p:cNvPr id="6" name="Rectangle 5">
            <a:extLst>
              <a:ext uri="{FF2B5EF4-FFF2-40B4-BE49-F238E27FC236}">
                <a16:creationId xmlns:a16="http://schemas.microsoft.com/office/drawing/2014/main" id="{3AA4F07D-5E27-C40F-98D3-329D169CC76E}"/>
              </a:ext>
            </a:extLst>
          </p:cNvPr>
          <p:cNvSpPr/>
          <p:nvPr/>
        </p:nvSpPr>
        <p:spPr>
          <a:xfrm>
            <a:off x="1652016" y="1380744"/>
            <a:ext cx="2133600" cy="404268"/>
          </a:xfrm>
          <a:prstGeom prst="rect">
            <a:avLst/>
          </a:prstGeom>
          <a:solidFill>
            <a:schemeClr val="accent6">
              <a:lumMod val="20000"/>
              <a:lumOff val="80000"/>
            </a:schemeClr>
          </a:solidFill>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r>
              <a:rPr lang="en-SG" sz="1200" dirty="0"/>
              <a:t>Step 1: Predict Likelihood of buying a product for a client</a:t>
            </a:r>
          </a:p>
        </p:txBody>
      </p:sp>
      <p:sp>
        <p:nvSpPr>
          <p:cNvPr id="7" name="Rectangle 6">
            <a:extLst>
              <a:ext uri="{FF2B5EF4-FFF2-40B4-BE49-F238E27FC236}">
                <a16:creationId xmlns:a16="http://schemas.microsoft.com/office/drawing/2014/main" id="{4A477387-D1E0-2F7D-3076-0169EB85009A}"/>
              </a:ext>
            </a:extLst>
          </p:cNvPr>
          <p:cNvSpPr/>
          <p:nvPr/>
        </p:nvSpPr>
        <p:spPr>
          <a:xfrm>
            <a:off x="3901440" y="1380744"/>
            <a:ext cx="2673096" cy="404268"/>
          </a:xfrm>
          <a:prstGeom prst="rect">
            <a:avLst/>
          </a:prstGeom>
          <a:solidFill>
            <a:schemeClr val="accent6">
              <a:lumMod val="20000"/>
              <a:lumOff val="80000"/>
            </a:schemeClr>
          </a:solidFill>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r>
              <a:rPr lang="en-SG" sz="1200" dirty="0"/>
              <a:t>Step 2: Predict total possible revenue that can be generated from a client (R)</a:t>
            </a:r>
          </a:p>
        </p:txBody>
      </p:sp>
      <p:sp>
        <p:nvSpPr>
          <p:cNvPr id="8" name="Rectangle 7">
            <a:extLst>
              <a:ext uri="{FF2B5EF4-FFF2-40B4-BE49-F238E27FC236}">
                <a16:creationId xmlns:a16="http://schemas.microsoft.com/office/drawing/2014/main" id="{B15BEE55-22EE-1936-08D6-623C4CF486CE}"/>
              </a:ext>
            </a:extLst>
          </p:cNvPr>
          <p:cNvSpPr/>
          <p:nvPr/>
        </p:nvSpPr>
        <p:spPr>
          <a:xfrm>
            <a:off x="6690360" y="1380744"/>
            <a:ext cx="3121152" cy="404268"/>
          </a:xfrm>
          <a:prstGeom prst="rect">
            <a:avLst/>
          </a:prstGeom>
          <a:solidFill>
            <a:schemeClr val="accent6">
              <a:lumMod val="20000"/>
              <a:lumOff val="80000"/>
            </a:schemeClr>
          </a:solidFill>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r>
              <a:rPr lang="en-SG" sz="1200" dirty="0"/>
              <a:t>Step 3: Find which product a client is most likely to buy and the probability of buying (P)</a:t>
            </a:r>
          </a:p>
        </p:txBody>
      </p:sp>
      <p:sp>
        <p:nvSpPr>
          <p:cNvPr id="9" name="Rectangle 8">
            <a:extLst>
              <a:ext uri="{FF2B5EF4-FFF2-40B4-BE49-F238E27FC236}">
                <a16:creationId xmlns:a16="http://schemas.microsoft.com/office/drawing/2014/main" id="{B045433E-D72B-EA5F-36C1-F5A341795C78}"/>
              </a:ext>
            </a:extLst>
          </p:cNvPr>
          <p:cNvSpPr/>
          <p:nvPr/>
        </p:nvSpPr>
        <p:spPr>
          <a:xfrm>
            <a:off x="9927336" y="1380744"/>
            <a:ext cx="2124456" cy="404268"/>
          </a:xfrm>
          <a:prstGeom prst="rect">
            <a:avLst/>
          </a:prstGeom>
          <a:solidFill>
            <a:schemeClr val="accent6">
              <a:lumMod val="20000"/>
              <a:lumOff val="80000"/>
            </a:schemeClr>
          </a:solidFill>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r>
              <a:rPr lang="en-SG" sz="1200" dirty="0"/>
              <a:t>Step 4: Expected revenue from a client  = P x R</a:t>
            </a:r>
          </a:p>
        </p:txBody>
      </p:sp>
      <p:sp>
        <p:nvSpPr>
          <p:cNvPr id="10" name="Right Triangle 9">
            <a:extLst>
              <a:ext uri="{FF2B5EF4-FFF2-40B4-BE49-F238E27FC236}">
                <a16:creationId xmlns:a16="http://schemas.microsoft.com/office/drawing/2014/main" id="{5C512FF8-E462-F2AC-1F4E-97BE9313201D}"/>
              </a:ext>
            </a:extLst>
          </p:cNvPr>
          <p:cNvSpPr/>
          <p:nvPr/>
        </p:nvSpPr>
        <p:spPr>
          <a:xfrm rot="13465301">
            <a:off x="3642751" y="1440536"/>
            <a:ext cx="289304" cy="290097"/>
          </a:xfrm>
          <a:prstGeom prst="r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ight Triangle 10">
            <a:extLst>
              <a:ext uri="{FF2B5EF4-FFF2-40B4-BE49-F238E27FC236}">
                <a16:creationId xmlns:a16="http://schemas.microsoft.com/office/drawing/2014/main" id="{5E2B8C90-8BA9-8A7F-4592-C252242C9115}"/>
              </a:ext>
            </a:extLst>
          </p:cNvPr>
          <p:cNvSpPr/>
          <p:nvPr/>
        </p:nvSpPr>
        <p:spPr>
          <a:xfrm rot="13465301">
            <a:off x="6429883" y="1440535"/>
            <a:ext cx="289304" cy="290097"/>
          </a:xfrm>
          <a:prstGeom prst="r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Right Triangle 11">
            <a:extLst>
              <a:ext uri="{FF2B5EF4-FFF2-40B4-BE49-F238E27FC236}">
                <a16:creationId xmlns:a16="http://schemas.microsoft.com/office/drawing/2014/main" id="{A14F5C2A-C2E1-F693-E13D-13BB8F1E580B}"/>
              </a:ext>
            </a:extLst>
          </p:cNvPr>
          <p:cNvSpPr/>
          <p:nvPr/>
        </p:nvSpPr>
        <p:spPr>
          <a:xfrm rot="13465301">
            <a:off x="9666861" y="1435122"/>
            <a:ext cx="289304" cy="290097"/>
          </a:xfrm>
          <a:prstGeom prst="r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13">
            <a:extLst>
              <a:ext uri="{FF2B5EF4-FFF2-40B4-BE49-F238E27FC236}">
                <a16:creationId xmlns:a16="http://schemas.microsoft.com/office/drawing/2014/main" id="{4FC9EEDB-9B63-5590-9CCC-2BE012057C3A}"/>
              </a:ext>
            </a:extLst>
          </p:cNvPr>
          <p:cNvSpPr/>
          <p:nvPr/>
        </p:nvSpPr>
        <p:spPr>
          <a:xfrm>
            <a:off x="512064" y="2100072"/>
            <a:ext cx="1344168" cy="40426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SG" sz="1200" dirty="0"/>
              <a:t>Modelling Requirements </a:t>
            </a:r>
          </a:p>
        </p:txBody>
      </p:sp>
      <p:sp>
        <p:nvSpPr>
          <p:cNvPr id="15" name="Rectangle 14">
            <a:extLst>
              <a:ext uri="{FF2B5EF4-FFF2-40B4-BE49-F238E27FC236}">
                <a16:creationId xmlns:a16="http://schemas.microsoft.com/office/drawing/2014/main" id="{88D28238-52C7-AC22-ABA7-F2802C12F48F}"/>
              </a:ext>
            </a:extLst>
          </p:cNvPr>
          <p:cNvSpPr/>
          <p:nvPr/>
        </p:nvSpPr>
        <p:spPr>
          <a:xfrm>
            <a:off x="2151888" y="2100072"/>
            <a:ext cx="3444240" cy="404268"/>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SG" sz="1200" dirty="0"/>
              <a:t>Binary Classifiers for each of financial products : Mutual Funds, Credit Card, Consumer Loans</a:t>
            </a:r>
          </a:p>
        </p:txBody>
      </p:sp>
      <p:pic>
        <p:nvPicPr>
          <p:cNvPr id="17" name="Graphic 16" descr="Add with solid fill">
            <a:extLst>
              <a:ext uri="{FF2B5EF4-FFF2-40B4-BE49-F238E27FC236}">
                <a16:creationId xmlns:a16="http://schemas.microsoft.com/office/drawing/2014/main" id="{1C248D08-9F46-F9BE-9E6E-1E6DFC74E0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836920" y="2100072"/>
            <a:ext cx="472440" cy="472440"/>
          </a:xfrm>
          <a:prstGeom prst="rect">
            <a:avLst/>
          </a:prstGeom>
        </p:spPr>
      </p:pic>
      <p:sp>
        <p:nvSpPr>
          <p:cNvPr id="19" name="Rectangle 18">
            <a:extLst>
              <a:ext uri="{FF2B5EF4-FFF2-40B4-BE49-F238E27FC236}">
                <a16:creationId xmlns:a16="http://schemas.microsoft.com/office/drawing/2014/main" id="{8F58C7BB-21C3-8E03-7A39-E1660F1E8886}"/>
              </a:ext>
            </a:extLst>
          </p:cNvPr>
          <p:cNvSpPr/>
          <p:nvPr/>
        </p:nvSpPr>
        <p:spPr>
          <a:xfrm>
            <a:off x="6483096" y="2103120"/>
            <a:ext cx="3444240" cy="404268"/>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SG" sz="1200" dirty="0"/>
              <a:t>Regression model to predict total possible revenue that can be generated from a client.</a:t>
            </a:r>
          </a:p>
        </p:txBody>
      </p:sp>
      <p:sp>
        <p:nvSpPr>
          <p:cNvPr id="20" name="Rectangle 19">
            <a:extLst>
              <a:ext uri="{FF2B5EF4-FFF2-40B4-BE49-F238E27FC236}">
                <a16:creationId xmlns:a16="http://schemas.microsoft.com/office/drawing/2014/main" id="{A97E6566-EFD9-B6A6-71AE-84309E1265F6}"/>
              </a:ext>
            </a:extLst>
          </p:cNvPr>
          <p:cNvSpPr/>
          <p:nvPr/>
        </p:nvSpPr>
        <p:spPr>
          <a:xfrm>
            <a:off x="512064" y="2829557"/>
            <a:ext cx="11036805" cy="40426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SG" sz="1200" dirty="0"/>
              <a:t>Modelling Workflow </a:t>
            </a:r>
          </a:p>
        </p:txBody>
      </p:sp>
      <p:sp>
        <p:nvSpPr>
          <p:cNvPr id="21" name="Rectangle 20">
            <a:extLst>
              <a:ext uri="{FF2B5EF4-FFF2-40B4-BE49-F238E27FC236}">
                <a16:creationId xmlns:a16="http://schemas.microsoft.com/office/drawing/2014/main" id="{69815BEF-59CD-FDB4-A8AC-D861615AED19}"/>
              </a:ext>
            </a:extLst>
          </p:cNvPr>
          <p:cNvSpPr/>
          <p:nvPr/>
        </p:nvSpPr>
        <p:spPr>
          <a:xfrm>
            <a:off x="1750719" y="3452846"/>
            <a:ext cx="1831848" cy="404268"/>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SG" sz="1200" dirty="0"/>
              <a:t>Exploratory data analysis</a:t>
            </a:r>
          </a:p>
        </p:txBody>
      </p:sp>
      <p:sp>
        <p:nvSpPr>
          <p:cNvPr id="22" name="Arrow: Right 21">
            <a:extLst>
              <a:ext uri="{FF2B5EF4-FFF2-40B4-BE49-F238E27FC236}">
                <a16:creationId xmlns:a16="http://schemas.microsoft.com/office/drawing/2014/main" id="{3945D94A-D2D9-BC6A-C61A-E386FA8FFC1D}"/>
              </a:ext>
            </a:extLst>
          </p:cNvPr>
          <p:cNvSpPr/>
          <p:nvPr/>
        </p:nvSpPr>
        <p:spPr>
          <a:xfrm>
            <a:off x="4090942" y="3558153"/>
            <a:ext cx="1663217" cy="177897"/>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62" name="Group 61">
            <a:extLst>
              <a:ext uri="{FF2B5EF4-FFF2-40B4-BE49-F238E27FC236}">
                <a16:creationId xmlns:a16="http://schemas.microsoft.com/office/drawing/2014/main" id="{2CE0BDED-7C7B-1A61-238A-996ACD93020E}"/>
              </a:ext>
            </a:extLst>
          </p:cNvPr>
          <p:cNvGrpSpPr/>
          <p:nvPr/>
        </p:nvGrpSpPr>
        <p:grpSpPr>
          <a:xfrm>
            <a:off x="365405" y="3871135"/>
            <a:ext cx="4223002" cy="754076"/>
            <a:chOff x="266702" y="3034154"/>
            <a:chExt cx="4223002" cy="754076"/>
          </a:xfrm>
        </p:grpSpPr>
        <p:cxnSp>
          <p:nvCxnSpPr>
            <p:cNvPr id="30" name="Straight Connector 29">
              <a:extLst>
                <a:ext uri="{FF2B5EF4-FFF2-40B4-BE49-F238E27FC236}">
                  <a16:creationId xmlns:a16="http://schemas.microsoft.com/office/drawing/2014/main" id="{4938FDEB-08DE-F766-1DB4-CE886EB39851}"/>
                </a:ext>
              </a:extLst>
            </p:cNvPr>
            <p:cNvCxnSpPr>
              <a:cxnSpLocks/>
            </p:cNvCxnSpPr>
            <p:nvPr/>
          </p:nvCxnSpPr>
          <p:spPr>
            <a:xfrm flipH="1">
              <a:off x="680467" y="3213273"/>
              <a:ext cx="3428999"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4E51C428-942D-6474-DD77-0DC79248478C}"/>
                </a:ext>
              </a:extLst>
            </p:cNvPr>
            <p:cNvGrpSpPr/>
            <p:nvPr/>
          </p:nvGrpSpPr>
          <p:grpSpPr>
            <a:xfrm>
              <a:off x="266702" y="3034154"/>
              <a:ext cx="4223002" cy="754076"/>
              <a:chOff x="266702" y="3034154"/>
              <a:chExt cx="4223002" cy="754076"/>
            </a:xfrm>
          </p:grpSpPr>
          <p:sp>
            <p:nvSpPr>
              <p:cNvPr id="27" name="Rectangle 26">
                <a:extLst>
                  <a:ext uri="{FF2B5EF4-FFF2-40B4-BE49-F238E27FC236}">
                    <a16:creationId xmlns:a16="http://schemas.microsoft.com/office/drawing/2014/main" id="{301605C7-0611-7438-ACE8-E5F6BEF92AD0}"/>
                  </a:ext>
                </a:extLst>
              </p:cNvPr>
              <p:cNvSpPr/>
              <p:nvPr/>
            </p:nvSpPr>
            <p:spPr>
              <a:xfrm>
                <a:off x="1165860" y="3383962"/>
                <a:ext cx="644652" cy="404268"/>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SG" sz="1050" dirty="0"/>
                  <a:t>Missing data</a:t>
                </a:r>
              </a:p>
            </p:txBody>
          </p:sp>
          <p:cxnSp>
            <p:nvCxnSpPr>
              <p:cNvPr id="29" name="Straight Connector 28">
                <a:extLst>
                  <a:ext uri="{FF2B5EF4-FFF2-40B4-BE49-F238E27FC236}">
                    <a16:creationId xmlns:a16="http://schemas.microsoft.com/office/drawing/2014/main" id="{53091D87-DE6C-780D-2077-C3B2BF765027}"/>
                  </a:ext>
                </a:extLst>
              </p:cNvPr>
              <p:cNvCxnSpPr>
                <a:cxnSpLocks/>
              </p:cNvCxnSpPr>
              <p:nvPr/>
            </p:nvCxnSpPr>
            <p:spPr>
              <a:xfrm>
                <a:off x="2566059" y="3034154"/>
                <a:ext cx="0" cy="177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CA6D24A-0F37-3569-E087-06EE4EFF0E65}"/>
                  </a:ext>
                </a:extLst>
              </p:cNvPr>
              <p:cNvCxnSpPr/>
              <p:nvPr/>
            </p:nvCxnSpPr>
            <p:spPr>
              <a:xfrm>
                <a:off x="1488186" y="3218811"/>
                <a:ext cx="0" cy="177900"/>
              </a:xfrm>
              <a:prstGeom prst="line">
                <a:avLst/>
              </a:prstGeom>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DC04BE63-CF14-B33D-BEF1-A6A09F62AD09}"/>
                  </a:ext>
                </a:extLst>
              </p:cNvPr>
              <p:cNvSpPr/>
              <p:nvPr/>
            </p:nvSpPr>
            <p:spPr>
              <a:xfrm>
                <a:off x="1890724" y="3380913"/>
                <a:ext cx="928806" cy="404268"/>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SG" sz="1050" dirty="0"/>
                  <a:t>Visualization</a:t>
                </a:r>
              </a:p>
            </p:txBody>
          </p:sp>
          <p:sp>
            <p:nvSpPr>
              <p:cNvPr id="37" name="Rectangle 36">
                <a:extLst>
                  <a:ext uri="{FF2B5EF4-FFF2-40B4-BE49-F238E27FC236}">
                    <a16:creationId xmlns:a16="http://schemas.microsoft.com/office/drawing/2014/main" id="{422A8A1E-E8C4-697E-C21D-8C85DB948DF0}"/>
                  </a:ext>
                </a:extLst>
              </p:cNvPr>
              <p:cNvSpPr/>
              <p:nvPr/>
            </p:nvSpPr>
            <p:spPr>
              <a:xfrm>
                <a:off x="2869132" y="3380913"/>
                <a:ext cx="713435" cy="404268"/>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SG" sz="1050" dirty="0"/>
                  <a:t>Outliers</a:t>
                </a:r>
              </a:p>
            </p:txBody>
          </p:sp>
          <p:sp>
            <p:nvSpPr>
              <p:cNvPr id="38" name="Rectangle 37">
                <a:extLst>
                  <a:ext uri="{FF2B5EF4-FFF2-40B4-BE49-F238E27FC236}">
                    <a16:creationId xmlns:a16="http://schemas.microsoft.com/office/drawing/2014/main" id="{121BC613-FAAB-C7AE-2192-C451D22EF4C6}"/>
                  </a:ext>
                </a:extLst>
              </p:cNvPr>
              <p:cNvSpPr/>
              <p:nvPr/>
            </p:nvSpPr>
            <p:spPr>
              <a:xfrm>
                <a:off x="3681067" y="3380913"/>
                <a:ext cx="808637" cy="404268"/>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SG" sz="1050" dirty="0"/>
                  <a:t>Correlation</a:t>
                </a:r>
              </a:p>
            </p:txBody>
          </p:sp>
          <p:cxnSp>
            <p:nvCxnSpPr>
              <p:cNvPr id="40" name="Straight Connector 39">
                <a:extLst>
                  <a:ext uri="{FF2B5EF4-FFF2-40B4-BE49-F238E27FC236}">
                    <a16:creationId xmlns:a16="http://schemas.microsoft.com/office/drawing/2014/main" id="{0E636D88-179D-91F3-A352-5FDB9345DDB3}"/>
                  </a:ext>
                </a:extLst>
              </p:cNvPr>
              <p:cNvCxnSpPr/>
              <p:nvPr/>
            </p:nvCxnSpPr>
            <p:spPr>
              <a:xfrm>
                <a:off x="4109466" y="3203013"/>
                <a:ext cx="0" cy="177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4A1435A-7AF0-1CA1-4522-864836B2926A}"/>
                  </a:ext>
                </a:extLst>
              </p:cNvPr>
              <p:cNvCxnSpPr/>
              <p:nvPr/>
            </p:nvCxnSpPr>
            <p:spPr>
              <a:xfrm>
                <a:off x="2295906" y="3218811"/>
                <a:ext cx="0" cy="177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17895BD-7E16-CC80-5066-74FCCF96A1DE}"/>
                  </a:ext>
                </a:extLst>
              </p:cNvPr>
              <p:cNvCxnSpPr/>
              <p:nvPr/>
            </p:nvCxnSpPr>
            <p:spPr>
              <a:xfrm>
                <a:off x="3210306" y="3218811"/>
                <a:ext cx="0" cy="177900"/>
              </a:xfrm>
              <a:prstGeom prst="line">
                <a:avLst/>
              </a:prstGeom>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9BF183EA-6585-6CC5-530B-8082BA593E7B}"/>
                  </a:ext>
                </a:extLst>
              </p:cNvPr>
              <p:cNvSpPr/>
              <p:nvPr/>
            </p:nvSpPr>
            <p:spPr>
              <a:xfrm>
                <a:off x="266702" y="3380913"/>
                <a:ext cx="841248" cy="404268"/>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SG" sz="1050" dirty="0"/>
                  <a:t>Imbalance</a:t>
                </a:r>
              </a:p>
            </p:txBody>
          </p:sp>
          <p:cxnSp>
            <p:nvCxnSpPr>
              <p:cNvPr id="46" name="Straight Connector 45">
                <a:extLst>
                  <a:ext uri="{FF2B5EF4-FFF2-40B4-BE49-F238E27FC236}">
                    <a16:creationId xmlns:a16="http://schemas.microsoft.com/office/drawing/2014/main" id="{926D7636-A341-5B6A-AEBD-1715DC7AC6B2}"/>
                  </a:ext>
                </a:extLst>
              </p:cNvPr>
              <p:cNvCxnSpPr/>
              <p:nvPr/>
            </p:nvCxnSpPr>
            <p:spPr>
              <a:xfrm>
                <a:off x="675133" y="3203013"/>
                <a:ext cx="0" cy="177900"/>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48" name="Rectangle 47">
            <a:extLst>
              <a:ext uri="{FF2B5EF4-FFF2-40B4-BE49-F238E27FC236}">
                <a16:creationId xmlns:a16="http://schemas.microsoft.com/office/drawing/2014/main" id="{9CEE258F-1963-53D2-F400-4D4486DA8DED}"/>
              </a:ext>
            </a:extLst>
          </p:cNvPr>
          <p:cNvSpPr/>
          <p:nvPr/>
        </p:nvSpPr>
        <p:spPr>
          <a:xfrm>
            <a:off x="6089547" y="3452846"/>
            <a:ext cx="4694825" cy="404268"/>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SG" sz="1200" dirty="0"/>
              <a:t>Data Preparation</a:t>
            </a:r>
          </a:p>
        </p:txBody>
      </p:sp>
      <p:grpSp>
        <p:nvGrpSpPr>
          <p:cNvPr id="49" name="Group 48">
            <a:extLst>
              <a:ext uri="{FF2B5EF4-FFF2-40B4-BE49-F238E27FC236}">
                <a16:creationId xmlns:a16="http://schemas.microsoft.com/office/drawing/2014/main" id="{8C4C4213-E474-4D1B-9DB6-A65E56568BE1}"/>
              </a:ext>
            </a:extLst>
          </p:cNvPr>
          <p:cNvGrpSpPr/>
          <p:nvPr/>
        </p:nvGrpSpPr>
        <p:grpSpPr>
          <a:xfrm>
            <a:off x="5604226" y="3857114"/>
            <a:ext cx="5838560" cy="749808"/>
            <a:chOff x="266702" y="3035373"/>
            <a:chExt cx="4879698" cy="749808"/>
          </a:xfrm>
        </p:grpSpPr>
        <p:sp>
          <p:nvSpPr>
            <p:cNvPr id="50" name="Rectangle 49">
              <a:extLst>
                <a:ext uri="{FF2B5EF4-FFF2-40B4-BE49-F238E27FC236}">
                  <a16:creationId xmlns:a16="http://schemas.microsoft.com/office/drawing/2014/main" id="{7076C8AB-57DA-709A-8BA3-25E80FE47F9B}"/>
                </a:ext>
              </a:extLst>
            </p:cNvPr>
            <p:cNvSpPr/>
            <p:nvPr/>
          </p:nvSpPr>
          <p:spPr>
            <a:xfrm>
              <a:off x="1455653" y="3379524"/>
              <a:ext cx="644652" cy="40426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SG" sz="1050" dirty="0"/>
                <a:t>Remove outliers</a:t>
              </a:r>
            </a:p>
          </p:txBody>
        </p:sp>
        <p:cxnSp>
          <p:nvCxnSpPr>
            <p:cNvPr id="51" name="Straight Connector 50">
              <a:extLst>
                <a:ext uri="{FF2B5EF4-FFF2-40B4-BE49-F238E27FC236}">
                  <a16:creationId xmlns:a16="http://schemas.microsoft.com/office/drawing/2014/main" id="{999A768D-ECDF-9994-62EF-E6279F2F6457}"/>
                </a:ext>
              </a:extLst>
            </p:cNvPr>
            <p:cNvCxnSpPr/>
            <p:nvPr/>
          </p:nvCxnSpPr>
          <p:spPr>
            <a:xfrm>
              <a:off x="2567940" y="3035373"/>
              <a:ext cx="0" cy="177900"/>
            </a:xfrm>
            <a:prstGeom prst="line">
              <a:avLst/>
            </a:prstGeom>
          </p:spPr>
          <p:style>
            <a:lnRef idx="2">
              <a:schemeClr val="accent5"/>
            </a:lnRef>
            <a:fillRef idx="1">
              <a:schemeClr val="lt1"/>
            </a:fillRef>
            <a:effectRef idx="0">
              <a:schemeClr val="accent5"/>
            </a:effectRef>
            <a:fontRef idx="minor">
              <a:schemeClr val="dk1"/>
            </a:fontRef>
          </p:style>
        </p:cxnSp>
        <p:cxnSp>
          <p:nvCxnSpPr>
            <p:cNvPr id="52" name="Straight Connector 51">
              <a:extLst>
                <a:ext uri="{FF2B5EF4-FFF2-40B4-BE49-F238E27FC236}">
                  <a16:creationId xmlns:a16="http://schemas.microsoft.com/office/drawing/2014/main" id="{3DFD338C-E584-9705-1AF3-A8905AC67F4F}"/>
                </a:ext>
              </a:extLst>
            </p:cNvPr>
            <p:cNvCxnSpPr/>
            <p:nvPr/>
          </p:nvCxnSpPr>
          <p:spPr>
            <a:xfrm>
              <a:off x="1793880" y="3209667"/>
              <a:ext cx="0" cy="177900"/>
            </a:xfrm>
            <a:prstGeom prst="line">
              <a:avLst/>
            </a:prstGeom>
          </p:spPr>
          <p:style>
            <a:lnRef idx="2">
              <a:schemeClr val="accent5"/>
            </a:lnRef>
            <a:fillRef idx="1">
              <a:schemeClr val="lt1"/>
            </a:fillRef>
            <a:effectRef idx="0">
              <a:schemeClr val="accent5"/>
            </a:effectRef>
            <a:fontRef idx="minor">
              <a:schemeClr val="dk1"/>
            </a:fontRef>
          </p:style>
        </p:cxnSp>
        <p:sp>
          <p:nvSpPr>
            <p:cNvPr id="53" name="Rectangle 52">
              <a:extLst>
                <a:ext uri="{FF2B5EF4-FFF2-40B4-BE49-F238E27FC236}">
                  <a16:creationId xmlns:a16="http://schemas.microsoft.com/office/drawing/2014/main" id="{B1C9C43E-5DAC-1C11-B142-0ADCBD46DB3D}"/>
                </a:ext>
              </a:extLst>
            </p:cNvPr>
            <p:cNvSpPr/>
            <p:nvPr/>
          </p:nvSpPr>
          <p:spPr>
            <a:xfrm>
              <a:off x="2194610" y="3379524"/>
              <a:ext cx="1138988" cy="40426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SG" sz="1050" dirty="0"/>
                <a:t>Encode categorical features</a:t>
              </a:r>
            </a:p>
          </p:txBody>
        </p:sp>
        <p:sp>
          <p:nvSpPr>
            <p:cNvPr id="54" name="Rectangle 53">
              <a:extLst>
                <a:ext uri="{FF2B5EF4-FFF2-40B4-BE49-F238E27FC236}">
                  <a16:creationId xmlns:a16="http://schemas.microsoft.com/office/drawing/2014/main" id="{25899064-D328-83F2-CFD3-EAA991E76716}"/>
                </a:ext>
              </a:extLst>
            </p:cNvPr>
            <p:cNvSpPr/>
            <p:nvPr/>
          </p:nvSpPr>
          <p:spPr>
            <a:xfrm>
              <a:off x="3396451" y="3379524"/>
              <a:ext cx="968297" cy="40426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SG" sz="1050" dirty="0"/>
                <a:t>Scale numerical features</a:t>
              </a:r>
            </a:p>
          </p:txBody>
        </p:sp>
        <p:sp>
          <p:nvSpPr>
            <p:cNvPr id="55" name="Rectangle 54">
              <a:extLst>
                <a:ext uri="{FF2B5EF4-FFF2-40B4-BE49-F238E27FC236}">
                  <a16:creationId xmlns:a16="http://schemas.microsoft.com/office/drawing/2014/main" id="{738937D4-999A-D512-2AA6-510C2FE75CEF}"/>
                </a:ext>
              </a:extLst>
            </p:cNvPr>
            <p:cNvSpPr/>
            <p:nvPr/>
          </p:nvSpPr>
          <p:spPr>
            <a:xfrm>
              <a:off x="4432965" y="3379524"/>
              <a:ext cx="713435" cy="40426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SG" sz="1050" dirty="0"/>
                <a:t>Oversample</a:t>
              </a:r>
            </a:p>
          </p:txBody>
        </p:sp>
        <p:cxnSp>
          <p:nvCxnSpPr>
            <p:cNvPr id="56" name="Straight Connector 55">
              <a:extLst>
                <a:ext uri="{FF2B5EF4-FFF2-40B4-BE49-F238E27FC236}">
                  <a16:creationId xmlns:a16="http://schemas.microsoft.com/office/drawing/2014/main" id="{23E41BAE-29D9-5E89-7DDE-B70202EA0A9B}"/>
                </a:ext>
              </a:extLst>
            </p:cNvPr>
            <p:cNvCxnSpPr/>
            <p:nvPr/>
          </p:nvCxnSpPr>
          <p:spPr>
            <a:xfrm>
              <a:off x="4804911" y="3203013"/>
              <a:ext cx="0" cy="177900"/>
            </a:xfrm>
            <a:prstGeom prst="line">
              <a:avLst/>
            </a:prstGeom>
          </p:spPr>
          <p:style>
            <a:lnRef idx="2">
              <a:schemeClr val="accent5"/>
            </a:lnRef>
            <a:fillRef idx="1">
              <a:schemeClr val="lt1"/>
            </a:fillRef>
            <a:effectRef idx="0">
              <a:schemeClr val="accent5"/>
            </a:effectRef>
            <a:fontRef idx="minor">
              <a:schemeClr val="dk1"/>
            </a:fontRef>
          </p:style>
        </p:cxnSp>
        <p:cxnSp>
          <p:nvCxnSpPr>
            <p:cNvPr id="57" name="Straight Connector 56">
              <a:extLst>
                <a:ext uri="{FF2B5EF4-FFF2-40B4-BE49-F238E27FC236}">
                  <a16:creationId xmlns:a16="http://schemas.microsoft.com/office/drawing/2014/main" id="{31DA5696-3773-960E-C6D6-9FD86C168295}"/>
                </a:ext>
              </a:extLst>
            </p:cNvPr>
            <p:cNvCxnSpPr/>
            <p:nvPr/>
          </p:nvCxnSpPr>
          <p:spPr>
            <a:xfrm>
              <a:off x="2685663" y="3218811"/>
              <a:ext cx="0" cy="177900"/>
            </a:xfrm>
            <a:prstGeom prst="line">
              <a:avLst/>
            </a:prstGeom>
          </p:spPr>
          <p:style>
            <a:lnRef idx="2">
              <a:schemeClr val="accent5"/>
            </a:lnRef>
            <a:fillRef idx="1">
              <a:schemeClr val="lt1"/>
            </a:fillRef>
            <a:effectRef idx="0">
              <a:schemeClr val="accent5"/>
            </a:effectRef>
            <a:fontRef idx="minor">
              <a:schemeClr val="dk1"/>
            </a:fontRef>
          </p:style>
        </p:cxnSp>
        <p:cxnSp>
          <p:nvCxnSpPr>
            <p:cNvPr id="58" name="Straight Connector 57">
              <a:extLst>
                <a:ext uri="{FF2B5EF4-FFF2-40B4-BE49-F238E27FC236}">
                  <a16:creationId xmlns:a16="http://schemas.microsoft.com/office/drawing/2014/main" id="{634C7684-BC41-A4E9-6EB3-BF3DFCAC31F6}"/>
                </a:ext>
              </a:extLst>
            </p:cNvPr>
            <p:cNvCxnSpPr/>
            <p:nvPr/>
          </p:nvCxnSpPr>
          <p:spPr>
            <a:xfrm>
              <a:off x="3905759" y="3218811"/>
              <a:ext cx="0" cy="177900"/>
            </a:xfrm>
            <a:prstGeom prst="line">
              <a:avLst/>
            </a:prstGeom>
          </p:spPr>
          <p:style>
            <a:lnRef idx="2">
              <a:schemeClr val="accent5"/>
            </a:lnRef>
            <a:fillRef idx="1">
              <a:schemeClr val="lt1"/>
            </a:fillRef>
            <a:effectRef idx="0">
              <a:schemeClr val="accent5"/>
            </a:effectRef>
            <a:fontRef idx="minor">
              <a:schemeClr val="dk1"/>
            </a:fontRef>
          </p:style>
        </p:cxnSp>
        <p:sp>
          <p:nvSpPr>
            <p:cNvPr id="59" name="Rectangle 58">
              <a:extLst>
                <a:ext uri="{FF2B5EF4-FFF2-40B4-BE49-F238E27FC236}">
                  <a16:creationId xmlns:a16="http://schemas.microsoft.com/office/drawing/2014/main" id="{978EE3EE-B5A9-F462-924B-726CC7AAA43F}"/>
                </a:ext>
              </a:extLst>
            </p:cNvPr>
            <p:cNvSpPr/>
            <p:nvPr/>
          </p:nvSpPr>
          <p:spPr>
            <a:xfrm>
              <a:off x="266702" y="3380913"/>
              <a:ext cx="1070191" cy="40426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SG" sz="1050" dirty="0"/>
                <a:t>Remove correlated features</a:t>
              </a:r>
            </a:p>
          </p:txBody>
        </p:sp>
        <p:cxnSp>
          <p:nvCxnSpPr>
            <p:cNvPr id="60" name="Straight Connector 59">
              <a:extLst>
                <a:ext uri="{FF2B5EF4-FFF2-40B4-BE49-F238E27FC236}">
                  <a16:creationId xmlns:a16="http://schemas.microsoft.com/office/drawing/2014/main" id="{1E971D09-A19C-563E-2F73-216C5EB18F5D}"/>
                </a:ext>
              </a:extLst>
            </p:cNvPr>
            <p:cNvCxnSpPr/>
            <p:nvPr/>
          </p:nvCxnSpPr>
          <p:spPr>
            <a:xfrm>
              <a:off x="675133" y="3203013"/>
              <a:ext cx="0" cy="177900"/>
            </a:xfrm>
            <a:prstGeom prst="line">
              <a:avLst/>
            </a:prstGeom>
          </p:spPr>
          <p:style>
            <a:lnRef idx="2">
              <a:schemeClr val="accent5"/>
            </a:lnRef>
            <a:fillRef idx="1">
              <a:schemeClr val="lt1"/>
            </a:fillRef>
            <a:effectRef idx="0">
              <a:schemeClr val="accent5"/>
            </a:effectRef>
            <a:fontRef idx="minor">
              <a:schemeClr val="dk1"/>
            </a:fontRef>
          </p:style>
        </p:cxnSp>
      </p:grpSp>
      <p:cxnSp>
        <p:nvCxnSpPr>
          <p:cNvPr id="61" name="Straight Connector 60">
            <a:extLst>
              <a:ext uri="{FF2B5EF4-FFF2-40B4-BE49-F238E27FC236}">
                <a16:creationId xmlns:a16="http://schemas.microsoft.com/office/drawing/2014/main" id="{AD2183D5-D263-2535-BF09-07D37AD51884}"/>
              </a:ext>
            </a:extLst>
          </p:cNvPr>
          <p:cNvCxnSpPr>
            <a:cxnSpLocks/>
          </p:cNvCxnSpPr>
          <p:nvPr/>
        </p:nvCxnSpPr>
        <p:spPr>
          <a:xfrm flipH="1">
            <a:off x="6115208" y="4024754"/>
            <a:ext cx="4928130" cy="0"/>
          </a:xfrm>
          <a:prstGeom prst="line">
            <a:avLst/>
          </a:prstGeom>
        </p:spPr>
        <p:style>
          <a:lnRef idx="2">
            <a:schemeClr val="accent5"/>
          </a:lnRef>
          <a:fillRef idx="1">
            <a:schemeClr val="lt1"/>
          </a:fillRef>
          <a:effectRef idx="0">
            <a:schemeClr val="accent5"/>
          </a:effectRef>
          <a:fontRef idx="minor">
            <a:schemeClr val="dk1"/>
          </a:fontRef>
        </p:style>
      </p:cxnSp>
      <p:sp>
        <p:nvSpPr>
          <p:cNvPr id="68" name="Rectangle 67">
            <a:extLst>
              <a:ext uri="{FF2B5EF4-FFF2-40B4-BE49-F238E27FC236}">
                <a16:creationId xmlns:a16="http://schemas.microsoft.com/office/drawing/2014/main" id="{F0BA0372-D954-2225-8034-CDF97D1C7A37}"/>
              </a:ext>
            </a:extLst>
          </p:cNvPr>
          <p:cNvSpPr/>
          <p:nvPr/>
        </p:nvSpPr>
        <p:spPr>
          <a:xfrm>
            <a:off x="5806347" y="5348124"/>
            <a:ext cx="5467782" cy="404268"/>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SG" sz="1200" dirty="0"/>
              <a:t>Modelling</a:t>
            </a:r>
          </a:p>
        </p:txBody>
      </p:sp>
      <p:grpSp>
        <p:nvGrpSpPr>
          <p:cNvPr id="69" name="Group 68">
            <a:extLst>
              <a:ext uri="{FF2B5EF4-FFF2-40B4-BE49-F238E27FC236}">
                <a16:creationId xmlns:a16="http://schemas.microsoft.com/office/drawing/2014/main" id="{2C94E861-2B29-2423-A18A-B484FDD1F09E}"/>
              </a:ext>
            </a:extLst>
          </p:cNvPr>
          <p:cNvGrpSpPr/>
          <p:nvPr/>
        </p:nvGrpSpPr>
        <p:grpSpPr>
          <a:xfrm>
            <a:off x="4578842" y="5760720"/>
            <a:ext cx="6860514" cy="780960"/>
            <a:chOff x="-691849" y="3035373"/>
            <a:chExt cx="5733819" cy="780960"/>
          </a:xfrm>
        </p:grpSpPr>
        <p:sp>
          <p:nvSpPr>
            <p:cNvPr id="70" name="Rectangle 69">
              <a:extLst>
                <a:ext uri="{FF2B5EF4-FFF2-40B4-BE49-F238E27FC236}">
                  <a16:creationId xmlns:a16="http://schemas.microsoft.com/office/drawing/2014/main" id="{B4B1B828-0D5C-2338-D492-C6E086843F5A}"/>
                </a:ext>
              </a:extLst>
            </p:cNvPr>
            <p:cNvSpPr/>
            <p:nvPr/>
          </p:nvSpPr>
          <p:spPr>
            <a:xfrm>
              <a:off x="3075055" y="3396711"/>
              <a:ext cx="644652" cy="40426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SG" sz="1050" dirty="0"/>
                <a:t>Select features</a:t>
              </a:r>
            </a:p>
          </p:txBody>
        </p:sp>
        <p:cxnSp>
          <p:nvCxnSpPr>
            <p:cNvPr id="71" name="Straight Connector 70">
              <a:extLst>
                <a:ext uri="{FF2B5EF4-FFF2-40B4-BE49-F238E27FC236}">
                  <a16:creationId xmlns:a16="http://schemas.microsoft.com/office/drawing/2014/main" id="{DF0FA0A5-0006-73F2-6219-EA81974A6C18}"/>
                </a:ext>
              </a:extLst>
            </p:cNvPr>
            <p:cNvCxnSpPr/>
            <p:nvPr/>
          </p:nvCxnSpPr>
          <p:spPr>
            <a:xfrm>
              <a:off x="2567940" y="3035373"/>
              <a:ext cx="0" cy="177900"/>
            </a:xfrm>
            <a:prstGeom prst="line">
              <a:avLst/>
            </a:prstGeom>
          </p:spPr>
          <p:style>
            <a:lnRef idx="2">
              <a:schemeClr val="accent2"/>
            </a:lnRef>
            <a:fillRef idx="1">
              <a:schemeClr val="lt1"/>
            </a:fillRef>
            <a:effectRef idx="0">
              <a:schemeClr val="accent2"/>
            </a:effectRef>
            <a:fontRef idx="minor">
              <a:schemeClr val="dk1"/>
            </a:fontRef>
          </p:style>
        </p:cxnSp>
        <p:cxnSp>
          <p:nvCxnSpPr>
            <p:cNvPr id="72" name="Straight Connector 71">
              <a:extLst>
                <a:ext uri="{FF2B5EF4-FFF2-40B4-BE49-F238E27FC236}">
                  <a16:creationId xmlns:a16="http://schemas.microsoft.com/office/drawing/2014/main" id="{650273BB-2BC1-7F47-0863-280D803699B9}"/>
                </a:ext>
              </a:extLst>
            </p:cNvPr>
            <p:cNvCxnSpPr/>
            <p:nvPr/>
          </p:nvCxnSpPr>
          <p:spPr>
            <a:xfrm>
              <a:off x="1625749" y="3209667"/>
              <a:ext cx="0" cy="177900"/>
            </a:xfrm>
            <a:prstGeom prst="line">
              <a:avLst/>
            </a:prstGeom>
          </p:spPr>
          <p:style>
            <a:lnRef idx="2">
              <a:schemeClr val="accent2"/>
            </a:lnRef>
            <a:fillRef idx="1">
              <a:schemeClr val="lt1"/>
            </a:fillRef>
            <a:effectRef idx="0">
              <a:schemeClr val="accent2"/>
            </a:effectRef>
            <a:fontRef idx="minor">
              <a:schemeClr val="dk1"/>
            </a:fontRef>
          </p:style>
        </p:cxnSp>
        <p:sp>
          <p:nvSpPr>
            <p:cNvPr id="73" name="Rectangle 72">
              <a:extLst>
                <a:ext uri="{FF2B5EF4-FFF2-40B4-BE49-F238E27FC236}">
                  <a16:creationId xmlns:a16="http://schemas.microsoft.com/office/drawing/2014/main" id="{34196D77-661B-DAEC-0AE3-84F150B50F74}"/>
                </a:ext>
              </a:extLst>
            </p:cNvPr>
            <p:cNvSpPr/>
            <p:nvPr/>
          </p:nvSpPr>
          <p:spPr>
            <a:xfrm>
              <a:off x="2173204" y="3396711"/>
              <a:ext cx="774602" cy="40426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SG" sz="1050" dirty="0"/>
                <a:t>Train-Test split </a:t>
              </a:r>
            </a:p>
          </p:txBody>
        </p:sp>
        <p:sp>
          <p:nvSpPr>
            <p:cNvPr id="74" name="Rectangle 73">
              <a:extLst>
                <a:ext uri="{FF2B5EF4-FFF2-40B4-BE49-F238E27FC236}">
                  <a16:creationId xmlns:a16="http://schemas.microsoft.com/office/drawing/2014/main" id="{9A8C4644-A2F5-16AA-B5FB-E4B2FE5B1DBD}"/>
                </a:ext>
              </a:extLst>
            </p:cNvPr>
            <p:cNvSpPr/>
            <p:nvPr/>
          </p:nvSpPr>
          <p:spPr>
            <a:xfrm>
              <a:off x="1126203" y="3387567"/>
              <a:ext cx="968297" cy="40426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SG" sz="1050" dirty="0"/>
                <a:t>Grid Search</a:t>
              </a:r>
            </a:p>
          </p:txBody>
        </p:sp>
        <p:sp>
          <p:nvSpPr>
            <p:cNvPr id="75" name="Rectangle 74">
              <a:extLst>
                <a:ext uri="{FF2B5EF4-FFF2-40B4-BE49-F238E27FC236}">
                  <a16:creationId xmlns:a16="http://schemas.microsoft.com/office/drawing/2014/main" id="{9D32275E-C803-1A5A-F649-CCC7506E015F}"/>
                </a:ext>
              </a:extLst>
            </p:cNvPr>
            <p:cNvSpPr/>
            <p:nvPr/>
          </p:nvSpPr>
          <p:spPr>
            <a:xfrm>
              <a:off x="-691849" y="3387567"/>
              <a:ext cx="713435" cy="40426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SG" sz="1050" dirty="0"/>
                <a:t>Select best model</a:t>
              </a:r>
            </a:p>
          </p:txBody>
        </p:sp>
        <p:cxnSp>
          <p:nvCxnSpPr>
            <p:cNvPr id="76" name="Straight Connector 75">
              <a:extLst>
                <a:ext uri="{FF2B5EF4-FFF2-40B4-BE49-F238E27FC236}">
                  <a16:creationId xmlns:a16="http://schemas.microsoft.com/office/drawing/2014/main" id="{FF9EAA72-C516-7594-E835-B6808FF467E2}"/>
                </a:ext>
              </a:extLst>
            </p:cNvPr>
            <p:cNvCxnSpPr/>
            <p:nvPr/>
          </p:nvCxnSpPr>
          <p:spPr>
            <a:xfrm>
              <a:off x="4804911" y="3203013"/>
              <a:ext cx="0" cy="177900"/>
            </a:xfrm>
            <a:prstGeom prst="line">
              <a:avLst/>
            </a:prstGeom>
          </p:spPr>
          <p:style>
            <a:lnRef idx="2">
              <a:schemeClr val="accent2"/>
            </a:lnRef>
            <a:fillRef idx="1">
              <a:schemeClr val="lt1"/>
            </a:fillRef>
            <a:effectRef idx="0">
              <a:schemeClr val="accent2"/>
            </a:effectRef>
            <a:fontRef idx="minor">
              <a:schemeClr val="dk1"/>
            </a:fontRef>
          </p:style>
        </p:cxnSp>
        <p:cxnSp>
          <p:nvCxnSpPr>
            <p:cNvPr id="77" name="Straight Connector 76">
              <a:extLst>
                <a:ext uri="{FF2B5EF4-FFF2-40B4-BE49-F238E27FC236}">
                  <a16:creationId xmlns:a16="http://schemas.microsoft.com/office/drawing/2014/main" id="{C815CC6D-5BF7-C666-F939-574C1F710386}"/>
                </a:ext>
              </a:extLst>
            </p:cNvPr>
            <p:cNvCxnSpPr/>
            <p:nvPr/>
          </p:nvCxnSpPr>
          <p:spPr>
            <a:xfrm>
              <a:off x="2685663" y="3218811"/>
              <a:ext cx="0" cy="177900"/>
            </a:xfrm>
            <a:prstGeom prst="line">
              <a:avLst/>
            </a:prstGeom>
          </p:spPr>
          <p:style>
            <a:lnRef idx="2">
              <a:schemeClr val="accent2"/>
            </a:lnRef>
            <a:fillRef idx="1">
              <a:schemeClr val="lt1"/>
            </a:fillRef>
            <a:effectRef idx="0">
              <a:schemeClr val="accent2"/>
            </a:effectRef>
            <a:fontRef idx="minor">
              <a:schemeClr val="dk1"/>
            </a:fontRef>
          </p:style>
        </p:cxnSp>
        <p:cxnSp>
          <p:nvCxnSpPr>
            <p:cNvPr id="78" name="Straight Connector 77">
              <a:extLst>
                <a:ext uri="{FF2B5EF4-FFF2-40B4-BE49-F238E27FC236}">
                  <a16:creationId xmlns:a16="http://schemas.microsoft.com/office/drawing/2014/main" id="{701BDE10-BC71-4C70-CB4A-1289CA48428E}"/>
                </a:ext>
              </a:extLst>
            </p:cNvPr>
            <p:cNvCxnSpPr/>
            <p:nvPr/>
          </p:nvCxnSpPr>
          <p:spPr>
            <a:xfrm>
              <a:off x="3401369" y="3218811"/>
              <a:ext cx="0" cy="177900"/>
            </a:xfrm>
            <a:prstGeom prst="line">
              <a:avLst/>
            </a:prstGeom>
          </p:spPr>
          <p:style>
            <a:lnRef idx="2">
              <a:schemeClr val="accent2"/>
            </a:lnRef>
            <a:fillRef idx="1">
              <a:schemeClr val="lt1"/>
            </a:fillRef>
            <a:effectRef idx="0">
              <a:schemeClr val="accent2"/>
            </a:effectRef>
            <a:fontRef idx="minor">
              <a:schemeClr val="dk1"/>
            </a:fontRef>
          </p:style>
        </p:cxnSp>
        <p:sp>
          <p:nvSpPr>
            <p:cNvPr id="79" name="Rectangle 78">
              <a:extLst>
                <a:ext uri="{FF2B5EF4-FFF2-40B4-BE49-F238E27FC236}">
                  <a16:creationId xmlns:a16="http://schemas.microsoft.com/office/drawing/2014/main" id="{917930B1-9BF5-336E-82B8-C3762E672F76}"/>
                </a:ext>
              </a:extLst>
            </p:cNvPr>
            <p:cNvSpPr/>
            <p:nvPr/>
          </p:nvSpPr>
          <p:spPr>
            <a:xfrm>
              <a:off x="3846956" y="3412065"/>
              <a:ext cx="1195014" cy="40426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SG" sz="1050" dirty="0"/>
                <a:t>Determine candidate ML algorithms </a:t>
              </a:r>
            </a:p>
          </p:txBody>
        </p:sp>
        <p:cxnSp>
          <p:nvCxnSpPr>
            <p:cNvPr id="80" name="Straight Connector 79">
              <a:extLst>
                <a:ext uri="{FF2B5EF4-FFF2-40B4-BE49-F238E27FC236}">
                  <a16:creationId xmlns:a16="http://schemas.microsoft.com/office/drawing/2014/main" id="{F40E2D06-4B9F-98E0-8B2C-25DC23533B9B}"/>
                </a:ext>
              </a:extLst>
            </p:cNvPr>
            <p:cNvCxnSpPr/>
            <p:nvPr/>
          </p:nvCxnSpPr>
          <p:spPr>
            <a:xfrm>
              <a:off x="675133" y="3203013"/>
              <a:ext cx="0" cy="177900"/>
            </a:xfrm>
            <a:prstGeom prst="line">
              <a:avLst/>
            </a:prstGeom>
          </p:spPr>
          <p:style>
            <a:lnRef idx="2">
              <a:schemeClr val="accent2"/>
            </a:lnRef>
            <a:fillRef idx="1">
              <a:schemeClr val="lt1"/>
            </a:fillRef>
            <a:effectRef idx="0">
              <a:schemeClr val="accent2"/>
            </a:effectRef>
            <a:fontRef idx="minor">
              <a:schemeClr val="dk1"/>
            </a:fontRef>
          </p:style>
        </p:cxnSp>
      </p:grpSp>
      <p:cxnSp>
        <p:nvCxnSpPr>
          <p:cNvPr id="81" name="Straight Connector 80">
            <a:extLst>
              <a:ext uri="{FF2B5EF4-FFF2-40B4-BE49-F238E27FC236}">
                <a16:creationId xmlns:a16="http://schemas.microsoft.com/office/drawing/2014/main" id="{6052F0B0-5292-13DC-DC98-B528FCC05642}"/>
              </a:ext>
            </a:extLst>
          </p:cNvPr>
          <p:cNvCxnSpPr>
            <a:cxnSpLocks/>
          </p:cNvCxnSpPr>
          <p:nvPr/>
        </p:nvCxnSpPr>
        <p:spPr>
          <a:xfrm flipH="1">
            <a:off x="5162550" y="5928360"/>
            <a:ext cx="5989791" cy="8574"/>
          </a:xfrm>
          <a:prstGeom prst="line">
            <a:avLst/>
          </a:prstGeom>
        </p:spPr>
        <p:style>
          <a:lnRef idx="2">
            <a:schemeClr val="accent2"/>
          </a:lnRef>
          <a:fillRef idx="1">
            <a:schemeClr val="lt1"/>
          </a:fillRef>
          <a:effectRef idx="0">
            <a:schemeClr val="accent2"/>
          </a:effectRef>
          <a:fontRef idx="minor">
            <a:schemeClr val="dk1"/>
          </a:fontRef>
        </p:style>
      </p:cxnSp>
      <p:sp>
        <p:nvSpPr>
          <p:cNvPr id="82" name="Arrow: Circular 81">
            <a:extLst>
              <a:ext uri="{FF2B5EF4-FFF2-40B4-BE49-F238E27FC236}">
                <a16:creationId xmlns:a16="http://schemas.microsoft.com/office/drawing/2014/main" id="{BF758573-2623-B18A-A8A5-455381D68FCE}"/>
              </a:ext>
            </a:extLst>
          </p:cNvPr>
          <p:cNvSpPr/>
          <p:nvPr/>
        </p:nvSpPr>
        <p:spPr>
          <a:xfrm rot="5400000">
            <a:off x="10944558" y="4321487"/>
            <a:ext cx="1362800" cy="947234"/>
          </a:xfrm>
          <a:prstGeom prst="circularArrow">
            <a:avLst>
              <a:gd name="adj1" fmla="val 12500"/>
              <a:gd name="adj2" fmla="val 883162"/>
              <a:gd name="adj3" fmla="val 20457681"/>
              <a:gd name="adj4" fmla="val 11353306"/>
              <a:gd name="adj5" fmla="val 21777"/>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3" name="Arrow: Right 82">
            <a:extLst>
              <a:ext uri="{FF2B5EF4-FFF2-40B4-BE49-F238E27FC236}">
                <a16:creationId xmlns:a16="http://schemas.microsoft.com/office/drawing/2014/main" id="{32DEFAAD-F6A3-D7EF-9305-F6873D52C854}"/>
              </a:ext>
            </a:extLst>
          </p:cNvPr>
          <p:cNvSpPr/>
          <p:nvPr/>
        </p:nvSpPr>
        <p:spPr>
          <a:xfrm rot="10800000">
            <a:off x="5048322" y="5454532"/>
            <a:ext cx="647398" cy="172321"/>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4" name="Rectangle 83">
            <a:extLst>
              <a:ext uri="{FF2B5EF4-FFF2-40B4-BE49-F238E27FC236}">
                <a16:creationId xmlns:a16="http://schemas.microsoft.com/office/drawing/2014/main" id="{9848B3C9-1FEE-EADB-1097-A546B3179E1F}"/>
              </a:ext>
            </a:extLst>
          </p:cNvPr>
          <p:cNvSpPr/>
          <p:nvPr/>
        </p:nvSpPr>
        <p:spPr>
          <a:xfrm>
            <a:off x="3248648" y="5165790"/>
            <a:ext cx="1754350" cy="749805"/>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SG" sz="1200" dirty="0"/>
              <a:t>Make predictions for clients with no sale information</a:t>
            </a:r>
          </a:p>
        </p:txBody>
      </p:sp>
      <p:sp>
        <p:nvSpPr>
          <p:cNvPr id="85" name="Rectangle 84">
            <a:extLst>
              <a:ext uri="{FF2B5EF4-FFF2-40B4-BE49-F238E27FC236}">
                <a16:creationId xmlns:a16="http://schemas.microsoft.com/office/drawing/2014/main" id="{9B4FE1A2-08DE-6ABB-917B-F085A8F7B2BF}"/>
              </a:ext>
            </a:extLst>
          </p:cNvPr>
          <p:cNvSpPr/>
          <p:nvPr/>
        </p:nvSpPr>
        <p:spPr>
          <a:xfrm>
            <a:off x="612236" y="5174133"/>
            <a:ext cx="1754350" cy="749805"/>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SG" sz="1200" dirty="0"/>
              <a:t>Select top 100 clients</a:t>
            </a:r>
          </a:p>
        </p:txBody>
      </p:sp>
      <p:sp>
        <p:nvSpPr>
          <p:cNvPr id="86" name="Arrow: Right 85">
            <a:extLst>
              <a:ext uri="{FF2B5EF4-FFF2-40B4-BE49-F238E27FC236}">
                <a16:creationId xmlns:a16="http://schemas.microsoft.com/office/drawing/2014/main" id="{6E09797C-4484-4758-5103-F2E548B07BE6}"/>
              </a:ext>
            </a:extLst>
          </p:cNvPr>
          <p:cNvSpPr/>
          <p:nvPr/>
        </p:nvSpPr>
        <p:spPr>
          <a:xfrm rot="10800000">
            <a:off x="2462121" y="5454531"/>
            <a:ext cx="647398" cy="172321"/>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7" name="Rectangle 86">
            <a:extLst>
              <a:ext uri="{FF2B5EF4-FFF2-40B4-BE49-F238E27FC236}">
                <a16:creationId xmlns:a16="http://schemas.microsoft.com/office/drawing/2014/main" id="{F98CDD50-1B81-0D1F-E2B2-32E7B9EEDA71}"/>
              </a:ext>
            </a:extLst>
          </p:cNvPr>
          <p:cNvSpPr/>
          <p:nvPr/>
        </p:nvSpPr>
        <p:spPr>
          <a:xfrm>
            <a:off x="5543570" y="6104329"/>
            <a:ext cx="1158567" cy="40426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SG" sz="1050" dirty="0" err="1"/>
              <a:t>Ensembling</a:t>
            </a:r>
            <a:endParaRPr lang="en-SG" sz="1050" dirty="0"/>
          </a:p>
        </p:txBody>
      </p:sp>
      <p:cxnSp>
        <p:nvCxnSpPr>
          <p:cNvPr id="90" name="Straight Connector 89">
            <a:extLst>
              <a:ext uri="{FF2B5EF4-FFF2-40B4-BE49-F238E27FC236}">
                <a16:creationId xmlns:a16="http://schemas.microsoft.com/office/drawing/2014/main" id="{CF03CDDA-4806-5FE9-BF45-F5328D822419}"/>
              </a:ext>
            </a:extLst>
          </p:cNvPr>
          <p:cNvCxnSpPr/>
          <p:nvPr/>
        </p:nvCxnSpPr>
        <p:spPr>
          <a:xfrm>
            <a:off x="5166686" y="5947410"/>
            <a:ext cx="0" cy="177900"/>
          </a:xfrm>
          <a:prstGeom prst="line">
            <a:avLst/>
          </a:prstGeom>
        </p:spPr>
        <p:style>
          <a:lnRef idx="2">
            <a:schemeClr val="accent2"/>
          </a:lnRef>
          <a:fillRef idx="1">
            <a:schemeClr val="lt1"/>
          </a:fillRef>
          <a:effectRef idx="0">
            <a:schemeClr val="accent2"/>
          </a:effectRef>
          <a:fontRef idx="minor">
            <a:schemeClr val="dk1"/>
          </a:fontRef>
        </p:style>
      </p:cxnSp>
    </p:spTree>
    <p:extLst>
      <p:ext uri="{BB962C8B-B14F-4D97-AF65-F5344CB8AC3E}">
        <p14:creationId xmlns:p14="http://schemas.microsoft.com/office/powerpoint/2010/main" val="140280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12B7F4-7E72-268E-D1BC-E6BE5794F6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5F406C-A12F-0B95-68CE-F70A06D96745}"/>
              </a:ext>
            </a:extLst>
          </p:cNvPr>
          <p:cNvSpPr>
            <a:spLocks noGrp="1"/>
          </p:cNvSpPr>
          <p:nvPr>
            <p:ph type="title"/>
          </p:nvPr>
        </p:nvSpPr>
        <p:spPr>
          <a:xfrm>
            <a:off x="370880" y="683868"/>
            <a:ext cx="11029616" cy="404268"/>
          </a:xfrm>
        </p:spPr>
        <p:txBody>
          <a:bodyPr>
            <a:normAutofit fontScale="90000"/>
          </a:bodyPr>
          <a:lstStyle/>
          <a:p>
            <a:r>
              <a:rPr lang="en-US" dirty="0"/>
              <a:t>Exploratory data analysis</a:t>
            </a:r>
            <a:endParaRPr lang="en-SG" dirty="0"/>
          </a:p>
        </p:txBody>
      </p:sp>
      <p:sp>
        <p:nvSpPr>
          <p:cNvPr id="27" name="Rectangle 26">
            <a:extLst>
              <a:ext uri="{FF2B5EF4-FFF2-40B4-BE49-F238E27FC236}">
                <a16:creationId xmlns:a16="http://schemas.microsoft.com/office/drawing/2014/main" id="{2770AB2B-C4D0-2B98-04D6-91C7E3D1AF4D}"/>
              </a:ext>
            </a:extLst>
          </p:cNvPr>
          <p:cNvSpPr/>
          <p:nvPr/>
        </p:nvSpPr>
        <p:spPr>
          <a:xfrm>
            <a:off x="463702" y="1088136"/>
            <a:ext cx="926183" cy="404268"/>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SG" sz="1200" dirty="0"/>
              <a:t>Missing data</a:t>
            </a:r>
          </a:p>
        </p:txBody>
      </p:sp>
      <p:sp>
        <p:nvSpPr>
          <p:cNvPr id="36" name="Rectangle 35">
            <a:extLst>
              <a:ext uri="{FF2B5EF4-FFF2-40B4-BE49-F238E27FC236}">
                <a16:creationId xmlns:a16="http://schemas.microsoft.com/office/drawing/2014/main" id="{0FD33115-D847-F74E-D298-48C3EA225A81}"/>
              </a:ext>
            </a:extLst>
          </p:cNvPr>
          <p:cNvSpPr/>
          <p:nvPr/>
        </p:nvSpPr>
        <p:spPr>
          <a:xfrm>
            <a:off x="471115" y="3235900"/>
            <a:ext cx="1115774" cy="584692"/>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SG" sz="1200" dirty="0"/>
              <a:t>Visualization</a:t>
            </a:r>
          </a:p>
        </p:txBody>
      </p:sp>
      <p:sp>
        <p:nvSpPr>
          <p:cNvPr id="38" name="Rectangle 37">
            <a:extLst>
              <a:ext uri="{FF2B5EF4-FFF2-40B4-BE49-F238E27FC236}">
                <a16:creationId xmlns:a16="http://schemas.microsoft.com/office/drawing/2014/main" id="{EE57EE41-7C89-045A-97FD-BB44A9402AC0}"/>
              </a:ext>
            </a:extLst>
          </p:cNvPr>
          <p:cNvSpPr/>
          <p:nvPr/>
        </p:nvSpPr>
        <p:spPr>
          <a:xfrm>
            <a:off x="463702" y="2400588"/>
            <a:ext cx="926182" cy="584693"/>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SG" sz="1200" dirty="0"/>
              <a:t>Correlation</a:t>
            </a:r>
          </a:p>
        </p:txBody>
      </p:sp>
      <p:sp>
        <p:nvSpPr>
          <p:cNvPr id="44" name="Rectangle 43">
            <a:extLst>
              <a:ext uri="{FF2B5EF4-FFF2-40B4-BE49-F238E27FC236}">
                <a16:creationId xmlns:a16="http://schemas.microsoft.com/office/drawing/2014/main" id="{9EF73D96-DED5-940B-148D-5D5E624ADDBE}"/>
              </a:ext>
            </a:extLst>
          </p:cNvPr>
          <p:cNvSpPr/>
          <p:nvPr/>
        </p:nvSpPr>
        <p:spPr>
          <a:xfrm>
            <a:off x="463703" y="4071210"/>
            <a:ext cx="1115774" cy="1360326"/>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SG" sz="1200" dirty="0"/>
              <a:t>Imbalance</a:t>
            </a:r>
            <a:endParaRPr lang="en-SG" sz="1050" dirty="0"/>
          </a:p>
        </p:txBody>
      </p:sp>
      <p:sp>
        <p:nvSpPr>
          <p:cNvPr id="3" name="Rectangle 2">
            <a:extLst>
              <a:ext uri="{FF2B5EF4-FFF2-40B4-BE49-F238E27FC236}">
                <a16:creationId xmlns:a16="http://schemas.microsoft.com/office/drawing/2014/main" id="{F9536AC8-B9F5-2E00-F579-A81C52B904F8}"/>
              </a:ext>
            </a:extLst>
          </p:cNvPr>
          <p:cNvSpPr/>
          <p:nvPr/>
        </p:nvSpPr>
        <p:spPr>
          <a:xfrm>
            <a:off x="1389884" y="1088136"/>
            <a:ext cx="10177276" cy="404268"/>
          </a:xfrm>
          <a:prstGeom prst="rect">
            <a:avLst/>
          </a:prstGeom>
          <a:ln>
            <a:prstDash val="sysDash"/>
          </a:ln>
        </p:spPr>
        <p:style>
          <a:lnRef idx="2">
            <a:schemeClr val="accent2"/>
          </a:lnRef>
          <a:fillRef idx="1">
            <a:schemeClr val="lt1"/>
          </a:fillRef>
          <a:effectRef idx="0">
            <a:schemeClr val="accent2"/>
          </a:effectRef>
          <a:fontRef idx="minor">
            <a:schemeClr val="dk1"/>
          </a:fontRef>
        </p:style>
        <p:txBody>
          <a:bodyPr rtlCol="0" anchor="ctr"/>
          <a:lstStyle/>
          <a:p>
            <a:r>
              <a:rPr lang="en-SG" sz="1200" dirty="0"/>
              <a:t>Only column with missing data was ‘Sex’, Removed 3 rows of missing data </a:t>
            </a:r>
          </a:p>
        </p:txBody>
      </p:sp>
      <p:sp>
        <p:nvSpPr>
          <p:cNvPr id="4" name="Rectangle 3">
            <a:extLst>
              <a:ext uri="{FF2B5EF4-FFF2-40B4-BE49-F238E27FC236}">
                <a16:creationId xmlns:a16="http://schemas.microsoft.com/office/drawing/2014/main" id="{07C15332-B638-FC4A-7281-85A6801C039A}"/>
              </a:ext>
            </a:extLst>
          </p:cNvPr>
          <p:cNvSpPr/>
          <p:nvPr/>
        </p:nvSpPr>
        <p:spPr>
          <a:xfrm>
            <a:off x="463702" y="1653253"/>
            <a:ext cx="713435" cy="584692"/>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SG" sz="1200" dirty="0"/>
              <a:t>Outliers</a:t>
            </a:r>
            <a:endParaRPr lang="en-SG" sz="1050" dirty="0"/>
          </a:p>
        </p:txBody>
      </p:sp>
      <p:sp>
        <p:nvSpPr>
          <p:cNvPr id="13" name="Rectangle 12">
            <a:extLst>
              <a:ext uri="{FF2B5EF4-FFF2-40B4-BE49-F238E27FC236}">
                <a16:creationId xmlns:a16="http://schemas.microsoft.com/office/drawing/2014/main" id="{28B154C5-9B12-0BC9-BEFE-4066B6BE5189}"/>
              </a:ext>
            </a:extLst>
          </p:cNvPr>
          <p:cNvSpPr/>
          <p:nvPr/>
        </p:nvSpPr>
        <p:spPr>
          <a:xfrm>
            <a:off x="1177137" y="1653253"/>
            <a:ext cx="10390023" cy="584693"/>
          </a:xfrm>
          <a:prstGeom prst="rect">
            <a:avLst/>
          </a:prstGeom>
          <a:ln>
            <a:prstDash val="sysDash"/>
          </a:ln>
        </p:spPr>
        <p:style>
          <a:lnRef idx="2">
            <a:schemeClr val="accent2"/>
          </a:lnRef>
          <a:fillRef idx="1">
            <a:schemeClr val="lt1"/>
          </a:fillRef>
          <a:effectRef idx="0">
            <a:schemeClr val="accent2"/>
          </a:effectRef>
          <a:fontRef idx="minor">
            <a:schemeClr val="dk1"/>
          </a:fontRef>
        </p:style>
        <p:txBody>
          <a:bodyPr rtlCol="0" anchor="ctr"/>
          <a:lstStyle/>
          <a:p>
            <a:r>
              <a:rPr lang="en-SG" sz="1200" dirty="0"/>
              <a:t>Columns containing credit / debit volume &amp; transactions had few rows with values much larger than others. This was also true Balance information for various products. Identified outliers through percentile distribution of data. Determined threshold of 95 percentile or 99 percentile for each column, based on distribution analysis.</a:t>
            </a:r>
          </a:p>
        </p:txBody>
      </p:sp>
      <p:sp>
        <p:nvSpPr>
          <p:cNvPr id="16" name="Rectangle 15">
            <a:extLst>
              <a:ext uri="{FF2B5EF4-FFF2-40B4-BE49-F238E27FC236}">
                <a16:creationId xmlns:a16="http://schemas.microsoft.com/office/drawing/2014/main" id="{2E33284A-E424-84E0-D687-2917725A9682}"/>
              </a:ext>
            </a:extLst>
          </p:cNvPr>
          <p:cNvSpPr/>
          <p:nvPr/>
        </p:nvSpPr>
        <p:spPr>
          <a:xfrm>
            <a:off x="1389884" y="2399691"/>
            <a:ext cx="10177276" cy="585591"/>
          </a:xfrm>
          <a:prstGeom prst="rect">
            <a:avLst/>
          </a:prstGeom>
          <a:ln>
            <a:prstDash val="sysDash"/>
          </a:ln>
        </p:spPr>
        <p:style>
          <a:lnRef idx="2">
            <a:schemeClr val="accent2"/>
          </a:lnRef>
          <a:fillRef idx="1">
            <a:schemeClr val="lt1"/>
          </a:fillRef>
          <a:effectRef idx="0">
            <a:schemeClr val="accent2"/>
          </a:effectRef>
          <a:fontRef idx="minor">
            <a:schemeClr val="dk1"/>
          </a:fontRef>
        </p:style>
        <p:txBody>
          <a:bodyPr rtlCol="0" anchor="ctr"/>
          <a:lstStyle/>
          <a:p>
            <a:r>
              <a:rPr lang="en-SG" sz="1200" dirty="0"/>
              <a:t>Calculated correlation matrix for numerical columns using Pearson coefficient. Correlation information was used for removal of highly correlated columns. A threshold of 85% correlation was used to determine highly correlated columns. </a:t>
            </a:r>
          </a:p>
        </p:txBody>
      </p:sp>
      <p:sp>
        <p:nvSpPr>
          <p:cNvPr id="18" name="Rectangle 17">
            <a:extLst>
              <a:ext uri="{FF2B5EF4-FFF2-40B4-BE49-F238E27FC236}">
                <a16:creationId xmlns:a16="http://schemas.microsoft.com/office/drawing/2014/main" id="{43F60228-9B05-D1A2-2B7D-8F2B0E9969B6}"/>
              </a:ext>
            </a:extLst>
          </p:cNvPr>
          <p:cNvSpPr/>
          <p:nvPr/>
        </p:nvSpPr>
        <p:spPr>
          <a:xfrm>
            <a:off x="1595627" y="3240216"/>
            <a:ext cx="10177276" cy="585591"/>
          </a:xfrm>
          <a:prstGeom prst="rect">
            <a:avLst/>
          </a:prstGeom>
          <a:ln>
            <a:prstDash val="sysDash"/>
          </a:ln>
        </p:spPr>
        <p:style>
          <a:lnRef idx="2">
            <a:schemeClr val="accent2"/>
          </a:lnRef>
          <a:fillRef idx="1">
            <a:schemeClr val="lt1"/>
          </a:fillRef>
          <a:effectRef idx="0">
            <a:schemeClr val="accent2"/>
          </a:effectRef>
          <a:fontRef idx="minor">
            <a:schemeClr val="dk1"/>
          </a:fontRef>
        </p:style>
        <p:txBody>
          <a:bodyPr rtlCol="0" anchor="ctr"/>
          <a:lstStyle/>
          <a:p>
            <a:r>
              <a:rPr lang="en-SG" sz="1200" dirty="0"/>
              <a:t>Visualized distribution of data via histograms, scatter plots</a:t>
            </a:r>
          </a:p>
        </p:txBody>
      </p:sp>
      <p:sp>
        <p:nvSpPr>
          <p:cNvPr id="23" name="Rectangle 22">
            <a:extLst>
              <a:ext uri="{FF2B5EF4-FFF2-40B4-BE49-F238E27FC236}">
                <a16:creationId xmlns:a16="http://schemas.microsoft.com/office/drawing/2014/main" id="{07E62C3A-EECA-17AC-6161-89DE8F7412BE}"/>
              </a:ext>
            </a:extLst>
          </p:cNvPr>
          <p:cNvSpPr/>
          <p:nvPr/>
        </p:nvSpPr>
        <p:spPr>
          <a:xfrm>
            <a:off x="1586889" y="4071086"/>
            <a:ext cx="10177276" cy="1360450"/>
          </a:xfrm>
          <a:prstGeom prst="rect">
            <a:avLst/>
          </a:prstGeom>
          <a:ln>
            <a:prstDash val="sysDash"/>
          </a:ln>
        </p:spPr>
        <p:style>
          <a:lnRef idx="2">
            <a:schemeClr val="accent2"/>
          </a:lnRef>
          <a:fillRef idx="1">
            <a:schemeClr val="lt1"/>
          </a:fillRef>
          <a:effectRef idx="0">
            <a:schemeClr val="accent2"/>
          </a:effectRef>
          <a:fontRef idx="minor">
            <a:schemeClr val="dk1"/>
          </a:fontRef>
        </p:style>
        <p:txBody>
          <a:bodyPr rtlCol="0" anchor="ctr"/>
          <a:lstStyle/>
          <a:p>
            <a:r>
              <a:rPr lang="en-SG" sz="1200" dirty="0"/>
              <a:t>Class imbalance exists for all three classification problems, particularly for ‘</a:t>
            </a:r>
            <a:r>
              <a:rPr lang="en-SG" sz="1200" dirty="0" err="1"/>
              <a:t>Sale_MF</a:t>
            </a:r>
            <a:r>
              <a:rPr lang="en-SG" sz="1200" dirty="0"/>
              <a:t>’ and ‘</a:t>
            </a:r>
            <a:r>
              <a:rPr lang="en-SG" sz="1200" dirty="0" err="1"/>
              <a:t>Sale_CC</a:t>
            </a:r>
            <a:r>
              <a:rPr lang="en-SG" sz="1200" dirty="0"/>
              <a:t>’ predictions. </a:t>
            </a:r>
          </a:p>
          <a:p>
            <a:r>
              <a:rPr lang="en-SG" sz="1200" dirty="0"/>
              <a:t>The total Revenue information across all products is also particularly skewed towards smaller values as evident from it’s </a:t>
            </a:r>
            <a:r>
              <a:rPr lang="en-SG" sz="1200" dirty="0">
                <a:hlinkClick r:id="rId2" action="ppaction://hlinksldjump"/>
              </a:rPr>
              <a:t>histogram</a:t>
            </a:r>
            <a:r>
              <a:rPr lang="en-SG" sz="1200" dirty="0"/>
              <a:t>.</a:t>
            </a:r>
          </a:p>
          <a:p>
            <a:r>
              <a:rPr lang="en-SG" sz="1200" dirty="0"/>
              <a:t>Following strategies were explored to reduce the impact of class imbalance, which will be discussed in details during modelling section:</a:t>
            </a:r>
          </a:p>
          <a:p>
            <a:pPr marL="171450" indent="-171450">
              <a:buFont typeface="Arial" panose="020B0604020202020204" pitchFamily="34" charset="0"/>
              <a:buChar char="•"/>
            </a:pPr>
            <a:r>
              <a:rPr lang="en-SG" sz="1200" dirty="0"/>
              <a:t>Oversampling of data. Explored Random oversampling, and SMOTE. Did not consider </a:t>
            </a:r>
            <a:r>
              <a:rPr lang="en-SG" sz="1200" dirty="0" err="1"/>
              <a:t>undersampling</a:t>
            </a:r>
            <a:r>
              <a:rPr lang="en-SG" sz="1200" dirty="0"/>
              <a:t> as dataset is already small.</a:t>
            </a:r>
          </a:p>
          <a:p>
            <a:pPr marL="171450" indent="-171450">
              <a:buFont typeface="Arial" panose="020B0604020202020204" pitchFamily="34" charset="0"/>
              <a:buChar char="•"/>
            </a:pPr>
            <a:r>
              <a:rPr lang="en-SG" sz="1200" dirty="0"/>
              <a:t>Providing increased weightage to minority class during model training process. </a:t>
            </a:r>
          </a:p>
          <a:p>
            <a:pPr marL="171450" indent="-171450">
              <a:buFont typeface="Arial" panose="020B0604020202020204" pitchFamily="34" charset="0"/>
              <a:buChar char="•"/>
            </a:pPr>
            <a:r>
              <a:rPr lang="en-SG" sz="1200" dirty="0"/>
              <a:t>Stratified sampling to maintain class distribution across cross validations. </a:t>
            </a:r>
          </a:p>
        </p:txBody>
      </p:sp>
      <p:sp>
        <p:nvSpPr>
          <p:cNvPr id="24" name="Rectangle 23">
            <a:extLst>
              <a:ext uri="{FF2B5EF4-FFF2-40B4-BE49-F238E27FC236}">
                <a16:creationId xmlns:a16="http://schemas.microsoft.com/office/drawing/2014/main" id="{E5498115-F321-32C3-04BA-5E517AF4B0BD}"/>
              </a:ext>
            </a:extLst>
          </p:cNvPr>
          <p:cNvSpPr/>
          <p:nvPr/>
        </p:nvSpPr>
        <p:spPr>
          <a:xfrm>
            <a:off x="471115" y="5626757"/>
            <a:ext cx="1115774" cy="886265"/>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SG" sz="1200" dirty="0"/>
              <a:t>Feature Engineering </a:t>
            </a:r>
          </a:p>
        </p:txBody>
      </p:sp>
      <p:sp>
        <p:nvSpPr>
          <p:cNvPr id="25" name="Rectangle 24">
            <a:extLst>
              <a:ext uri="{FF2B5EF4-FFF2-40B4-BE49-F238E27FC236}">
                <a16:creationId xmlns:a16="http://schemas.microsoft.com/office/drawing/2014/main" id="{EC48352E-71E3-6D65-F800-261AF0416DE5}"/>
              </a:ext>
            </a:extLst>
          </p:cNvPr>
          <p:cNvSpPr/>
          <p:nvPr/>
        </p:nvSpPr>
        <p:spPr>
          <a:xfrm>
            <a:off x="1595627" y="5631074"/>
            <a:ext cx="10177276" cy="886266"/>
          </a:xfrm>
          <a:prstGeom prst="rect">
            <a:avLst/>
          </a:prstGeom>
          <a:ln>
            <a:prstDash val="sysDash"/>
          </a:ln>
        </p:spPr>
        <p:style>
          <a:lnRef idx="2">
            <a:schemeClr val="accent2"/>
          </a:lnRef>
          <a:fillRef idx="1">
            <a:schemeClr val="lt1"/>
          </a:fillRef>
          <a:effectRef idx="0">
            <a:schemeClr val="accent2"/>
          </a:effectRef>
          <a:fontRef idx="minor">
            <a:schemeClr val="dk1"/>
          </a:fontRef>
        </p:style>
        <p:txBody>
          <a:bodyPr rtlCol="0" anchor="ctr"/>
          <a:lstStyle/>
          <a:p>
            <a:r>
              <a:rPr lang="en-SG" sz="1200" dirty="0"/>
              <a:t>Correlation analysis shows moderate correlation amongst several numerical features such as total credit and total debit amount. </a:t>
            </a:r>
          </a:p>
          <a:p>
            <a:r>
              <a:rPr lang="en-SG" sz="1200" dirty="0"/>
              <a:t>However, removal of either of these columns would mean loss of information as they represent important aspects of client’s financial habits. </a:t>
            </a:r>
          </a:p>
          <a:p>
            <a:pPr marL="171450" indent="-171450">
              <a:buFont typeface="Arial" panose="020B0604020202020204" pitchFamily="34" charset="0"/>
              <a:buChar char="•"/>
            </a:pPr>
            <a:r>
              <a:rPr lang="en-SG" sz="1200" dirty="0"/>
              <a:t>Explored creation of ratios such as Monthly Savings percentage, percentage of spending done via Payment Order . However, for several clients this information became impossible to calculate as the columns such as Total Credit which formed denominator was 0.</a:t>
            </a:r>
          </a:p>
          <a:p>
            <a:pPr marL="171450" indent="-171450">
              <a:buFont typeface="Arial" panose="020B0604020202020204" pitchFamily="34" charset="0"/>
              <a:buChar char="•"/>
            </a:pPr>
            <a:r>
              <a:rPr lang="en-SG" sz="1200" dirty="0"/>
              <a:t>Decided to not use Principle Component Analysis as it reduces explainability of model</a:t>
            </a:r>
          </a:p>
        </p:txBody>
      </p:sp>
    </p:spTree>
    <p:extLst>
      <p:ext uri="{BB962C8B-B14F-4D97-AF65-F5344CB8AC3E}">
        <p14:creationId xmlns:p14="http://schemas.microsoft.com/office/powerpoint/2010/main" val="1158117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89915F-D142-C2A6-FC00-F44D11534D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BE5F97-DC4A-3D84-9E4E-FD52A7E6494F}"/>
              </a:ext>
            </a:extLst>
          </p:cNvPr>
          <p:cNvSpPr>
            <a:spLocks noGrp="1"/>
          </p:cNvSpPr>
          <p:nvPr>
            <p:ph type="title"/>
          </p:nvPr>
        </p:nvSpPr>
        <p:spPr>
          <a:xfrm>
            <a:off x="370880" y="683868"/>
            <a:ext cx="11029616" cy="404268"/>
          </a:xfrm>
        </p:spPr>
        <p:txBody>
          <a:bodyPr>
            <a:normAutofit fontScale="90000"/>
          </a:bodyPr>
          <a:lstStyle/>
          <a:p>
            <a:r>
              <a:rPr lang="en-US" dirty="0"/>
              <a:t>data preparation</a:t>
            </a:r>
            <a:endParaRPr lang="en-SG" dirty="0"/>
          </a:p>
        </p:txBody>
      </p:sp>
      <p:sp>
        <p:nvSpPr>
          <p:cNvPr id="27" name="Rectangle 26">
            <a:extLst>
              <a:ext uri="{FF2B5EF4-FFF2-40B4-BE49-F238E27FC236}">
                <a16:creationId xmlns:a16="http://schemas.microsoft.com/office/drawing/2014/main" id="{DC11A07D-D63E-B8FF-66F2-1CAC1A55E433}"/>
              </a:ext>
            </a:extLst>
          </p:cNvPr>
          <p:cNvSpPr/>
          <p:nvPr/>
        </p:nvSpPr>
        <p:spPr>
          <a:xfrm>
            <a:off x="463702" y="1088136"/>
            <a:ext cx="1301090" cy="404268"/>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SG" sz="1200" dirty="0"/>
              <a:t>Scale Numerical Features</a:t>
            </a:r>
          </a:p>
        </p:txBody>
      </p:sp>
      <p:sp>
        <p:nvSpPr>
          <p:cNvPr id="38" name="Rectangle 37">
            <a:extLst>
              <a:ext uri="{FF2B5EF4-FFF2-40B4-BE49-F238E27FC236}">
                <a16:creationId xmlns:a16="http://schemas.microsoft.com/office/drawing/2014/main" id="{516194B6-8404-E8BD-C35A-0F52CBAE7E51}"/>
              </a:ext>
            </a:extLst>
          </p:cNvPr>
          <p:cNvSpPr/>
          <p:nvPr/>
        </p:nvSpPr>
        <p:spPr>
          <a:xfrm>
            <a:off x="463702" y="2236869"/>
            <a:ext cx="926182" cy="586487"/>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SG" sz="1200" dirty="0"/>
              <a:t>Oversampling </a:t>
            </a:r>
          </a:p>
        </p:txBody>
      </p:sp>
      <p:sp>
        <p:nvSpPr>
          <p:cNvPr id="3" name="Rectangle 2">
            <a:extLst>
              <a:ext uri="{FF2B5EF4-FFF2-40B4-BE49-F238E27FC236}">
                <a16:creationId xmlns:a16="http://schemas.microsoft.com/office/drawing/2014/main" id="{283F0F12-3361-DA62-FDF7-6C50CD5D5F2E}"/>
              </a:ext>
            </a:extLst>
          </p:cNvPr>
          <p:cNvSpPr/>
          <p:nvPr/>
        </p:nvSpPr>
        <p:spPr>
          <a:xfrm>
            <a:off x="1764792" y="1088136"/>
            <a:ext cx="9802368" cy="404268"/>
          </a:xfrm>
          <a:prstGeom prst="rect">
            <a:avLst/>
          </a:prstGeom>
          <a:ln>
            <a:prstDash val="sysDash"/>
          </a:ln>
        </p:spPr>
        <p:style>
          <a:lnRef idx="2">
            <a:schemeClr val="accent2"/>
          </a:lnRef>
          <a:fillRef idx="1">
            <a:schemeClr val="lt1"/>
          </a:fillRef>
          <a:effectRef idx="0">
            <a:schemeClr val="accent2"/>
          </a:effectRef>
          <a:fontRef idx="minor">
            <a:schemeClr val="dk1"/>
          </a:fontRef>
        </p:style>
        <p:txBody>
          <a:bodyPr rtlCol="0" anchor="ctr"/>
          <a:lstStyle/>
          <a:p>
            <a:r>
              <a:rPr lang="en-SG" sz="1200" dirty="0"/>
              <a:t>Normalized each column to mean 0 and standard deviation 1. This was done on training set after train-test split and before oversampling (if oversampling was used)</a:t>
            </a:r>
          </a:p>
        </p:txBody>
      </p:sp>
      <p:sp>
        <p:nvSpPr>
          <p:cNvPr id="4" name="Rectangle 3">
            <a:extLst>
              <a:ext uri="{FF2B5EF4-FFF2-40B4-BE49-F238E27FC236}">
                <a16:creationId xmlns:a16="http://schemas.microsoft.com/office/drawing/2014/main" id="{BFF76C77-BD79-23A2-4278-BEA53D6F1A41}"/>
              </a:ext>
            </a:extLst>
          </p:cNvPr>
          <p:cNvSpPr/>
          <p:nvPr/>
        </p:nvSpPr>
        <p:spPr>
          <a:xfrm>
            <a:off x="463702" y="1567528"/>
            <a:ext cx="1584554" cy="584692"/>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SG" sz="1200" dirty="0"/>
              <a:t>Encode categorical features</a:t>
            </a:r>
          </a:p>
          <a:p>
            <a:endParaRPr lang="en-SG" sz="1050" dirty="0"/>
          </a:p>
        </p:txBody>
      </p:sp>
      <p:sp>
        <p:nvSpPr>
          <p:cNvPr id="13" name="Rectangle 12">
            <a:extLst>
              <a:ext uri="{FF2B5EF4-FFF2-40B4-BE49-F238E27FC236}">
                <a16:creationId xmlns:a16="http://schemas.microsoft.com/office/drawing/2014/main" id="{E1D059B1-8D7A-6670-B2A9-5208728D9F5A}"/>
              </a:ext>
            </a:extLst>
          </p:cNvPr>
          <p:cNvSpPr/>
          <p:nvPr/>
        </p:nvSpPr>
        <p:spPr>
          <a:xfrm>
            <a:off x="2048256" y="1567528"/>
            <a:ext cx="9518904" cy="584693"/>
          </a:xfrm>
          <a:prstGeom prst="rect">
            <a:avLst/>
          </a:prstGeom>
          <a:ln>
            <a:prstDash val="sysDash"/>
          </a:ln>
        </p:spPr>
        <p:style>
          <a:lnRef idx="2">
            <a:schemeClr val="accent2"/>
          </a:lnRef>
          <a:fillRef idx="1">
            <a:schemeClr val="lt1"/>
          </a:fillRef>
          <a:effectRef idx="0">
            <a:schemeClr val="accent2"/>
          </a:effectRef>
          <a:fontRef idx="minor">
            <a:schemeClr val="dk1"/>
          </a:fontRef>
        </p:style>
        <p:txBody>
          <a:bodyPr rtlCol="0" anchor="ctr"/>
          <a:lstStyle/>
          <a:p>
            <a:r>
              <a:rPr lang="en-SG" sz="1200" dirty="0"/>
              <a:t>Used one-hot encoding for categorical column ‘Sex’ as it only contained 2 categories </a:t>
            </a:r>
          </a:p>
        </p:txBody>
      </p:sp>
      <p:sp>
        <p:nvSpPr>
          <p:cNvPr id="16" name="Rectangle 15">
            <a:extLst>
              <a:ext uri="{FF2B5EF4-FFF2-40B4-BE49-F238E27FC236}">
                <a16:creationId xmlns:a16="http://schemas.microsoft.com/office/drawing/2014/main" id="{5C691881-312F-5013-97AB-F829EB18B675}"/>
              </a:ext>
            </a:extLst>
          </p:cNvPr>
          <p:cNvSpPr/>
          <p:nvPr/>
        </p:nvSpPr>
        <p:spPr>
          <a:xfrm>
            <a:off x="1389884" y="2237766"/>
            <a:ext cx="10177276" cy="585591"/>
          </a:xfrm>
          <a:prstGeom prst="rect">
            <a:avLst/>
          </a:prstGeom>
          <a:ln>
            <a:prstDash val="sysDash"/>
          </a:ln>
        </p:spPr>
        <p:style>
          <a:lnRef idx="2">
            <a:schemeClr val="accent2"/>
          </a:lnRef>
          <a:fillRef idx="1">
            <a:schemeClr val="lt1"/>
          </a:fillRef>
          <a:effectRef idx="0">
            <a:schemeClr val="accent2"/>
          </a:effectRef>
          <a:fontRef idx="minor">
            <a:schemeClr val="dk1"/>
          </a:fontRef>
        </p:style>
        <p:txBody>
          <a:bodyPr rtlCol="0" anchor="ctr"/>
          <a:lstStyle/>
          <a:p>
            <a:r>
              <a:rPr lang="en-SG" sz="1200" dirty="0"/>
              <a:t>Utilized 2 strategies:</a:t>
            </a:r>
          </a:p>
          <a:p>
            <a:pPr marL="171450" indent="-171450">
              <a:buFont typeface="Arial" panose="020B0604020202020204" pitchFamily="34" charset="0"/>
              <a:buChar char="•"/>
            </a:pPr>
            <a:r>
              <a:rPr lang="en-SG" sz="1200" dirty="0"/>
              <a:t>Random oversampling : oversample with replacement</a:t>
            </a:r>
          </a:p>
          <a:p>
            <a:pPr marL="171450" indent="-171450">
              <a:buFont typeface="Arial" panose="020B0604020202020204" pitchFamily="34" charset="0"/>
              <a:buChar char="•"/>
            </a:pPr>
            <a:r>
              <a:rPr lang="en-SG" sz="1200" dirty="0"/>
              <a:t>SMOTE</a:t>
            </a:r>
          </a:p>
        </p:txBody>
      </p:sp>
      <p:sp>
        <p:nvSpPr>
          <p:cNvPr id="5" name="Title 1">
            <a:extLst>
              <a:ext uri="{FF2B5EF4-FFF2-40B4-BE49-F238E27FC236}">
                <a16:creationId xmlns:a16="http://schemas.microsoft.com/office/drawing/2014/main" id="{4CC16E11-B8A1-1FF4-021E-6D8F5BCC2355}"/>
              </a:ext>
            </a:extLst>
          </p:cNvPr>
          <p:cNvSpPr txBox="1">
            <a:spLocks/>
          </p:cNvSpPr>
          <p:nvPr/>
        </p:nvSpPr>
        <p:spPr>
          <a:xfrm>
            <a:off x="370880" y="2831355"/>
            <a:ext cx="11029616" cy="404268"/>
          </a:xfrm>
          <a:prstGeom prst="rect">
            <a:avLst/>
          </a:prstGeom>
        </p:spPr>
        <p:txBody>
          <a:bodyPr vert="horz" lIns="91440" tIns="45720" rIns="91440" bIns="45720" rtlCol="0" anchor="b">
            <a:normAutofit fontScale="90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modeling</a:t>
            </a:r>
            <a:endParaRPr lang="en-SG" dirty="0"/>
          </a:p>
        </p:txBody>
      </p:sp>
      <p:sp>
        <p:nvSpPr>
          <p:cNvPr id="8" name="Rectangle 7">
            <a:extLst>
              <a:ext uri="{FF2B5EF4-FFF2-40B4-BE49-F238E27FC236}">
                <a16:creationId xmlns:a16="http://schemas.microsoft.com/office/drawing/2014/main" id="{28D4934A-2366-81B1-56F2-E66B2DF92A7C}"/>
              </a:ext>
            </a:extLst>
          </p:cNvPr>
          <p:cNvSpPr/>
          <p:nvPr/>
        </p:nvSpPr>
        <p:spPr>
          <a:xfrm>
            <a:off x="463702" y="3918234"/>
            <a:ext cx="2215490" cy="186344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SG" sz="1200" dirty="0"/>
              <a:t>Determine candidate ML algorithms </a:t>
            </a:r>
          </a:p>
        </p:txBody>
      </p:sp>
      <p:sp>
        <p:nvSpPr>
          <p:cNvPr id="9" name="Rectangle 8">
            <a:extLst>
              <a:ext uri="{FF2B5EF4-FFF2-40B4-BE49-F238E27FC236}">
                <a16:creationId xmlns:a16="http://schemas.microsoft.com/office/drawing/2014/main" id="{16E235F1-A9FC-6A06-0D09-1762B128EA86}"/>
              </a:ext>
            </a:extLst>
          </p:cNvPr>
          <p:cNvSpPr/>
          <p:nvPr/>
        </p:nvSpPr>
        <p:spPr>
          <a:xfrm>
            <a:off x="2688340" y="3918233"/>
            <a:ext cx="8878820" cy="1863441"/>
          </a:xfrm>
          <a:prstGeom prst="rect">
            <a:avLst/>
          </a:prstGeom>
          <a:ln>
            <a:prstDash val="sysDash"/>
          </a:ln>
        </p:spPr>
        <p:style>
          <a:lnRef idx="2">
            <a:schemeClr val="accent2"/>
          </a:lnRef>
          <a:fillRef idx="1">
            <a:schemeClr val="lt1"/>
          </a:fillRef>
          <a:effectRef idx="0">
            <a:schemeClr val="accent2"/>
          </a:effectRef>
          <a:fontRef idx="minor">
            <a:schemeClr val="dk1"/>
          </a:fontRef>
        </p:style>
        <p:txBody>
          <a:bodyPr rtlCol="0" anchor="ctr"/>
          <a:lstStyle/>
          <a:p>
            <a:r>
              <a:rPr lang="en-SG" sz="1200" dirty="0"/>
              <a:t>For Classification, explored </a:t>
            </a:r>
            <a:r>
              <a:rPr lang="en-SG" sz="1200" dirty="0" err="1"/>
              <a:t>XGBoost</a:t>
            </a:r>
            <a:r>
              <a:rPr lang="en-SG" sz="1200" dirty="0"/>
              <a:t>, Logistic Regression and Support Vector Machine.</a:t>
            </a:r>
          </a:p>
          <a:p>
            <a:r>
              <a:rPr lang="en-SG" sz="1200" dirty="0"/>
              <a:t>For Regression, explored Ridge Regression, Regression using </a:t>
            </a:r>
            <a:r>
              <a:rPr lang="en-SG" sz="1200" dirty="0" err="1"/>
              <a:t>XGBoost</a:t>
            </a:r>
            <a:r>
              <a:rPr lang="en-SG" sz="1200" dirty="0"/>
              <a:t> and Polynomial Regression</a:t>
            </a:r>
          </a:p>
          <a:p>
            <a:r>
              <a:rPr lang="en-SG" sz="1200" dirty="0"/>
              <a:t>Selected these algorithms based on :</a:t>
            </a:r>
          </a:p>
          <a:p>
            <a:pPr marL="171450" indent="-171450">
              <a:buFont typeface="Arial" panose="020B0604020202020204" pitchFamily="34" charset="0"/>
              <a:buChar char="•"/>
            </a:pPr>
            <a:r>
              <a:rPr lang="en-SG" sz="1200" dirty="0"/>
              <a:t>Explainability : </a:t>
            </a:r>
            <a:r>
              <a:rPr lang="en-SG" sz="1200" dirty="0" err="1"/>
              <a:t>XGBoost</a:t>
            </a:r>
            <a:r>
              <a:rPr lang="en-SG" sz="1200" dirty="0"/>
              <a:t>, Logistic regression, Ridge / polynomial regression.</a:t>
            </a:r>
          </a:p>
          <a:p>
            <a:pPr marL="171450" indent="-171450">
              <a:buFont typeface="Arial" panose="020B0604020202020204" pitchFamily="34" charset="0"/>
              <a:buChar char="•"/>
            </a:pPr>
            <a:r>
              <a:rPr lang="en-SG" sz="1200" dirty="0"/>
              <a:t>Effectiveness:  </a:t>
            </a:r>
            <a:r>
              <a:rPr lang="en-SG" sz="1200" dirty="0" err="1"/>
              <a:t>XGBoost</a:t>
            </a:r>
            <a:r>
              <a:rPr lang="en-SG" sz="1200" dirty="0"/>
              <a:t>, SVM</a:t>
            </a:r>
          </a:p>
          <a:p>
            <a:pPr marL="171450" indent="-171450">
              <a:buFont typeface="Arial" panose="020B0604020202020204" pitchFamily="34" charset="0"/>
              <a:buChar char="•"/>
            </a:pPr>
            <a:r>
              <a:rPr lang="en-SG" sz="1200" dirty="0"/>
              <a:t>Robustness against correlated features : </a:t>
            </a:r>
            <a:r>
              <a:rPr lang="en-SG" sz="1200" dirty="0" err="1"/>
              <a:t>XGBoost</a:t>
            </a:r>
            <a:r>
              <a:rPr lang="en-SG" sz="1200" dirty="0"/>
              <a:t>. </a:t>
            </a:r>
          </a:p>
          <a:p>
            <a:pPr marL="171450" indent="-171450">
              <a:buFont typeface="Arial" panose="020B0604020202020204" pitchFamily="34" charset="0"/>
              <a:buChar char="•"/>
            </a:pPr>
            <a:r>
              <a:rPr lang="en-SG" sz="1200" dirty="0"/>
              <a:t>Computational considerations : Since dataset is small, training of models was not computationally expensive. </a:t>
            </a:r>
          </a:p>
          <a:p>
            <a:pPr marL="171450" indent="-171450">
              <a:buFont typeface="Arial" panose="020B0604020202020204" pitchFamily="34" charset="0"/>
              <a:buChar char="•"/>
            </a:pPr>
            <a:r>
              <a:rPr lang="en-SG" sz="1200" dirty="0"/>
              <a:t>Visualization of scatter plots between target variable (total revenue) with predictive features showed non linear relationships. Hence explored polynomial regression.</a:t>
            </a:r>
          </a:p>
          <a:p>
            <a:pPr marL="171450" indent="-171450">
              <a:buFont typeface="Arial" panose="020B0604020202020204" pitchFamily="34" charset="0"/>
              <a:buChar char="•"/>
            </a:pPr>
            <a:endParaRPr lang="en-SG" sz="1200" dirty="0"/>
          </a:p>
        </p:txBody>
      </p:sp>
      <p:sp>
        <p:nvSpPr>
          <p:cNvPr id="10" name="Rectangle 9">
            <a:extLst>
              <a:ext uri="{FF2B5EF4-FFF2-40B4-BE49-F238E27FC236}">
                <a16:creationId xmlns:a16="http://schemas.microsoft.com/office/drawing/2014/main" id="{1632179E-9F8D-6C3A-1221-C91E91125B56}"/>
              </a:ext>
            </a:extLst>
          </p:cNvPr>
          <p:cNvSpPr/>
          <p:nvPr/>
        </p:nvSpPr>
        <p:spPr>
          <a:xfrm>
            <a:off x="484653" y="5861156"/>
            <a:ext cx="771326" cy="58559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SG" sz="1200" dirty="0"/>
              <a:t>Select features</a:t>
            </a:r>
          </a:p>
        </p:txBody>
      </p:sp>
      <p:sp>
        <p:nvSpPr>
          <p:cNvPr id="11" name="Rectangle 10">
            <a:extLst>
              <a:ext uri="{FF2B5EF4-FFF2-40B4-BE49-F238E27FC236}">
                <a16:creationId xmlns:a16="http://schemas.microsoft.com/office/drawing/2014/main" id="{A394EA8B-FB81-54F2-DF46-EA1930DDFF63}"/>
              </a:ext>
            </a:extLst>
          </p:cNvPr>
          <p:cNvSpPr/>
          <p:nvPr/>
        </p:nvSpPr>
        <p:spPr>
          <a:xfrm>
            <a:off x="1255978" y="5861156"/>
            <a:ext cx="10311181" cy="585591"/>
          </a:xfrm>
          <a:prstGeom prst="rect">
            <a:avLst/>
          </a:prstGeom>
          <a:ln>
            <a:prstDash val="sysDash"/>
          </a:ln>
        </p:spPr>
        <p:style>
          <a:lnRef idx="2">
            <a:schemeClr val="accent2"/>
          </a:lnRef>
          <a:fillRef idx="1">
            <a:schemeClr val="lt1"/>
          </a:fillRef>
          <a:effectRef idx="0">
            <a:schemeClr val="accent2"/>
          </a:effectRef>
          <a:fontRef idx="minor">
            <a:schemeClr val="dk1"/>
          </a:fontRef>
        </p:style>
        <p:txBody>
          <a:bodyPr rtlCol="0" anchor="ctr"/>
          <a:lstStyle/>
          <a:p>
            <a:r>
              <a:rPr lang="en-SG" sz="1200" dirty="0"/>
              <a:t>Used forward feature selection for selection of features. This provided considerable improvement for Regression model. However, feature selection did not provide significant improvements for any of the classification models. Hence, only used feature selection for Regression model. </a:t>
            </a:r>
          </a:p>
        </p:txBody>
      </p:sp>
      <p:sp>
        <p:nvSpPr>
          <p:cNvPr id="12" name="Rectangle 11">
            <a:extLst>
              <a:ext uri="{FF2B5EF4-FFF2-40B4-BE49-F238E27FC236}">
                <a16:creationId xmlns:a16="http://schemas.microsoft.com/office/drawing/2014/main" id="{F8383C85-5276-ECBE-B0BF-867EC969126C}"/>
              </a:ext>
            </a:extLst>
          </p:cNvPr>
          <p:cNvSpPr/>
          <p:nvPr/>
        </p:nvSpPr>
        <p:spPr>
          <a:xfrm>
            <a:off x="454554" y="3233923"/>
            <a:ext cx="935330" cy="58559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SG" sz="1200" dirty="0"/>
              <a:t>Modelling Goal</a:t>
            </a:r>
          </a:p>
        </p:txBody>
      </p:sp>
      <p:sp>
        <p:nvSpPr>
          <p:cNvPr id="14" name="Rectangle 13">
            <a:extLst>
              <a:ext uri="{FF2B5EF4-FFF2-40B4-BE49-F238E27FC236}">
                <a16:creationId xmlns:a16="http://schemas.microsoft.com/office/drawing/2014/main" id="{160A63A0-4EB1-E758-4BC9-5BCC684D02BD}"/>
              </a:ext>
            </a:extLst>
          </p:cNvPr>
          <p:cNvSpPr/>
          <p:nvPr/>
        </p:nvSpPr>
        <p:spPr>
          <a:xfrm>
            <a:off x="1389884" y="3233923"/>
            <a:ext cx="10147176" cy="585591"/>
          </a:xfrm>
          <a:prstGeom prst="rect">
            <a:avLst/>
          </a:prstGeom>
          <a:ln>
            <a:prstDash val="sysDash"/>
          </a:ln>
        </p:spPr>
        <p:style>
          <a:lnRef idx="2">
            <a:schemeClr val="accent2"/>
          </a:lnRef>
          <a:fillRef idx="1">
            <a:schemeClr val="lt1"/>
          </a:fillRef>
          <a:effectRef idx="0">
            <a:schemeClr val="accent2"/>
          </a:effectRef>
          <a:fontRef idx="minor">
            <a:schemeClr val="dk1"/>
          </a:fontRef>
        </p:style>
        <p:txBody>
          <a:bodyPr rtlCol="0" anchor="ctr"/>
          <a:lstStyle/>
          <a:p>
            <a:r>
              <a:rPr lang="en-SG" sz="1200" dirty="0"/>
              <a:t>For Propensity prediction, our goal is to be able to identify as many of the clients which are actually going buy product (High recall). At the same time we have limited resources, hence we want to reduce false positives as it wastes resources and would result in loss of real customers (Good Precision) </a:t>
            </a:r>
          </a:p>
        </p:txBody>
      </p:sp>
    </p:spTree>
    <p:extLst>
      <p:ext uri="{BB962C8B-B14F-4D97-AF65-F5344CB8AC3E}">
        <p14:creationId xmlns:p14="http://schemas.microsoft.com/office/powerpoint/2010/main" val="434505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5A36AF-248A-C7EE-6BBB-D2480416E731}"/>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403E1F55-2E95-C3F1-CF99-6CCCB81E90F3}"/>
              </a:ext>
            </a:extLst>
          </p:cNvPr>
          <p:cNvSpPr txBox="1">
            <a:spLocks/>
          </p:cNvSpPr>
          <p:nvPr/>
        </p:nvSpPr>
        <p:spPr>
          <a:xfrm>
            <a:off x="294680" y="626541"/>
            <a:ext cx="11029616" cy="404268"/>
          </a:xfrm>
          <a:prstGeom prst="rect">
            <a:avLst/>
          </a:prstGeom>
        </p:spPr>
        <p:txBody>
          <a:bodyPr vert="horz" lIns="91440" tIns="45720" rIns="91440" bIns="45720" rtlCol="0" anchor="b">
            <a:normAutofit fontScale="90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modeling</a:t>
            </a:r>
            <a:endParaRPr lang="en-SG" dirty="0"/>
          </a:p>
        </p:txBody>
      </p:sp>
      <p:sp>
        <p:nvSpPr>
          <p:cNvPr id="8" name="Rectangle 7">
            <a:extLst>
              <a:ext uri="{FF2B5EF4-FFF2-40B4-BE49-F238E27FC236}">
                <a16:creationId xmlns:a16="http://schemas.microsoft.com/office/drawing/2014/main" id="{25CF770F-F9B4-0E22-1A49-4A39894A2978}"/>
              </a:ext>
            </a:extLst>
          </p:cNvPr>
          <p:cNvSpPr/>
          <p:nvPr/>
        </p:nvSpPr>
        <p:spPr>
          <a:xfrm>
            <a:off x="387502" y="1070259"/>
            <a:ext cx="2215490" cy="88236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SG" sz="1200" dirty="0"/>
              <a:t>Train Test Split</a:t>
            </a:r>
          </a:p>
        </p:txBody>
      </p:sp>
      <p:sp>
        <p:nvSpPr>
          <p:cNvPr id="9" name="Rectangle 8">
            <a:extLst>
              <a:ext uri="{FF2B5EF4-FFF2-40B4-BE49-F238E27FC236}">
                <a16:creationId xmlns:a16="http://schemas.microsoft.com/office/drawing/2014/main" id="{D8343450-2A15-4823-3D5C-D3484CD62D41}"/>
              </a:ext>
            </a:extLst>
          </p:cNvPr>
          <p:cNvSpPr/>
          <p:nvPr/>
        </p:nvSpPr>
        <p:spPr>
          <a:xfrm>
            <a:off x="2612140" y="1070259"/>
            <a:ext cx="9192358" cy="882366"/>
          </a:xfrm>
          <a:prstGeom prst="rect">
            <a:avLst/>
          </a:prstGeom>
          <a:ln>
            <a:prstDash val="sysDash"/>
          </a:ln>
        </p:spPr>
        <p:style>
          <a:lnRef idx="2">
            <a:schemeClr val="accent2"/>
          </a:lnRef>
          <a:fillRef idx="1">
            <a:schemeClr val="lt1"/>
          </a:fillRef>
          <a:effectRef idx="0">
            <a:schemeClr val="accent2"/>
          </a:effectRef>
          <a:fontRef idx="minor">
            <a:schemeClr val="dk1"/>
          </a:fontRef>
        </p:style>
        <p:txBody>
          <a:bodyPr rtlCol="0" anchor="ctr"/>
          <a:lstStyle/>
          <a:p>
            <a:pPr marL="171450" indent="-171450">
              <a:buFont typeface="Arial" panose="020B0604020202020204" pitchFamily="34" charset="0"/>
              <a:buChar char="•"/>
            </a:pPr>
            <a:r>
              <a:rPr lang="en-SG" sz="1200" dirty="0"/>
              <a:t>Used Stratified sampling with 80-20 split between training data and test data.</a:t>
            </a:r>
          </a:p>
          <a:p>
            <a:pPr marL="171450" indent="-171450">
              <a:buFont typeface="Arial" panose="020B0604020202020204" pitchFamily="34" charset="0"/>
              <a:buChar char="•"/>
            </a:pPr>
            <a:r>
              <a:rPr lang="en-SG" sz="1200" dirty="0"/>
              <a:t>For classification models Stratification was done on </a:t>
            </a:r>
            <a:r>
              <a:rPr lang="en-SG" sz="1200" dirty="0" err="1"/>
              <a:t>Sale_MF</a:t>
            </a:r>
            <a:r>
              <a:rPr lang="en-SG" sz="1200" dirty="0"/>
              <a:t>, </a:t>
            </a:r>
            <a:r>
              <a:rPr lang="en-SG" sz="1200" dirty="0" err="1"/>
              <a:t>Sale_CC</a:t>
            </a:r>
            <a:r>
              <a:rPr lang="en-SG" sz="1200" dirty="0"/>
              <a:t>, </a:t>
            </a:r>
            <a:r>
              <a:rPr lang="en-SG" sz="1200" dirty="0" err="1"/>
              <a:t>Sale_CL</a:t>
            </a:r>
            <a:r>
              <a:rPr lang="en-SG" sz="1200" dirty="0"/>
              <a:t> columns (whichever was the target variable). </a:t>
            </a:r>
          </a:p>
          <a:p>
            <a:pPr marL="171450" indent="-171450">
              <a:buFont typeface="Arial" panose="020B0604020202020204" pitchFamily="34" charset="0"/>
              <a:buChar char="•"/>
            </a:pPr>
            <a:r>
              <a:rPr lang="en-SG" sz="1200" dirty="0"/>
              <a:t>For Regression, since Total Revenue (</a:t>
            </a:r>
            <a:r>
              <a:rPr lang="en-SG" sz="1200" dirty="0" err="1"/>
              <a:t>Revenue_MF</a:t>
            </a:r>
            <a:r>
              <a:rPr lang="en-SG" sz="1200" dirty="0"/>
              <a:t>+ </a:t>
            </a:r>
            <a:r>
              <a:rPr lang="en-SG" sz="1200" dirty="0" err="1"/>
              <a:t>Revenue_CC</a:t>
            </a:r>
            <a:r>
              <a:rPr lang="en-SG" sz="1200" dirty="0"/>
              <a:t>+ </a:t>
            </a:r>
            <a:r>
              <a:rPr lang="en-SG" sz="1200" dirty="0" err="1"/>
              <a:t>Revenue_CL</a:t>
            </a:r>
            <a:r>
              <a:rPr lang="en-SG" sz="1200" dirty="0"/>
              <a:t>) was skewed, binned the column using quantile values (0.5,0.75,0.85,0.95,1) and used these bins for stratification. Binning quantiles were determined through inspection of distribution. </a:t>
            </a:r>
          </a:p>
        </p:txBody>
      </p:sp>
      <p:sp>
        <p:nvSpPr>
          <p:cNvPr id="10" name="Rectangle 9">
            <a:extLst>
              <a:ext uri="{FF2B5EF4-FFF2-40B4-BE49-F238E27FC236}">
                <a16:creationId xmlns:a16="http://schemas.microsoft.com/office/drawing/2014/main" id="{AF97AB6F-1473-5C1B-7540-150C80C69E0E}"/>
              </a:ext>
            </a:extLst>
          </p:cNvPr>
          <p:cNvSpPr/>
          <p:nvPr/>
        </p:nvSpPr>
        <p:spPr>
          <a:xfrm>
            <a:off x="408452" y="2024689"/>
            <a:ext cx="771326" cy="233237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SG" sz="1200" dirty="0"/>
              <a:t>Grid Search</a:t>
            </a:r>
          </a:p>
        </p:txBody>
      </p:sp>
      <p:sp>
        <p:nvSpPr>
          <p:cNvPr id="11" name="Rectangle 10">
            <a:extLst>
              <a:ext uri="{FF2B5EF4-FFF2-40B4-BE49-F238E27FC236}">
                <a16:creationId xmlns:a16="http://schemas.microsoft.com/office/drawing/2014/main" id="{2001A378-5CA7-377F-9765-6DF94FB135AA}"/>
              </a:ext>
            </a:extLst>
          </p:cNvPr>
          <p:cNvSpPr/>
          <p:nvPr/>
        </p:nvSpPr>
        <p:spPr>
          <a:xfrm>
            <a:off x="1189302" y="2030077"/>
            <a:ext cx="6525948" cy="2332373"/>
          </a:xfrm>
          <a:prstGeom prst="rect">
            <a:avLst/>
          </a:prstGeom>
          <a:ln>
            <a:prstDash val="sysDash"/>
          </a:ln>
        </p:spPr>
        <p:style>
          <a:lnRef idx="2">
            <a:schemeClr val="accent2"/>
          </a:lnRef>
          <a:fillRef idx="1">
            <a:schemeClr val="lt1"/>
          </a:fillRef>
          <a:effectRef idx="0">
            <a:schemeClr val="accent2"/>
          </a:effectRef>
          <a:fontRef idx="minor">
            <a:schemeClr val="dk1"/>
          </a:fontRef>
        </p:style>
        <p:txBody>
          <a:bodyPr rtlCol="0" anchor="ctr"/>
          <a:lstStyle/>
          <a:p>
            <a:r>
              <a:rPr lang="en-SG" sz="1200" b="1" u="sng" dirty="0"/>
              <a:t>For Classification model: </a:t>
            </a:r>
          </a:p>
          <a:p>
            <a:pPr marL="171450" indent="-171450">
              <a:buFont typeface="Arial" panose="020B0604020202020204" pitchFamily="34" charset="0"/>
              <a:buChar char="•"/>
            </a:pPr>
            <a:r>
              <a:rPr lang="en-SG" sz="1200" dirty="0"/>
              <a:t>Selected set of parameters for each of: </a:t>
            </a:r>
          </a:p>
          <a:p>
            <a:pPr marL="628650" lvl="1" indent="-171450">
              <a:buFont typeface="Arial" panose="020B0604020202020204" pitchFamily="34" charset="0"/>
              <a:buChar char="•"/>
            </a:pPr>
            <a:r>
              <a:rPr lang="en-SG" sz="1200" dirty="0"/>
              <a:t>Logistic regression : penalty, solver, C, number of iterations</a:t>
            </a:r>
          </a:p>
          <a:p>
            <a:pPr marL="628650" lvl="1" indent="-171450">
              <a:buFont typeface="Arial" panose="020B0604020202020204" pitchFamily="34" charset="0"/>
              <a:buChar char="•"/>
            </a:pPr>
            <a:r>
              <a:rPr lang="en-SG" sz="1200" dirty="0" err="1"/>
              <a:t>XGBoost</a:t>
            </a:r>
            <a:r>
              <a:rPr lang="en-SG" sz="1200" dirty="0"/>
              <a:t> : number of boosting rounds, max depth of trees, learning rate, samples &amp; features user per tree</a:t>
            </a:r>
          </a:p>
          <a:p>
            <a:pPr marL="1085850" lvl="2" indent="-171450">
              <a:buFont typeface="Arial" panose="020B0604020202020204" pitchFamily="34" charset="0"/>
              <a:buChar char="•"/>
            </a:pPr>
            <a:r>
              <a:rPr lang="en-SG" sz="1200" dirty="0"/>
              <a:t>Scaling of positive class was also done to counter the class imbalance. </a:t>
            </a:r>
          </a:p>
          <a:p>
            <a:pPr marL="628650" lvl="1" indent="-171450">
              <a:buFont typeface="Arial" panose="020B0604020202020204" pitchFamily="34" charset="0"/>
              <a:buChar char="•"/>
            </a:pPr>
            <a:r>
              <a:rPr lang="en-SG" sz="1200" dirty="0"/>
              <a:t>SVM : X, gamma</a:t>
            </a:r>
          </a:p>
          <a:p>
            <a:pPr marL="171450" indent="-171450">
              <a:buFont typeface="Arial" panose="020B0604020202020204" pitchFamily="34" charset="0"/>
              <a:buChar char="•"/>
            </a:pPr>
            <a:r>
              <a:rPr lang="en-SG" sz="1200" dirty="0"/>
              <a:t>Grid Search with Cross validation parameters:</a:t>
            </a:r>
          </a:p>
          <a:p>
            <a:pPr marL="628650" lvl="1" indent="-171450">
              <a:buFont typeface="Arial" panose="020B0604020202020204" pitchFamily="34" charset="0"/>
              <a:buChar char="•"/>
            </a:pPr>
            <a:r>
              <a:rPr lang="en-SG" sz="1200" dirty="0"/>
              <a:t>Scoring : Used ‘</a:t>
            </a:r>
            <a:r>
              <a:rPr lang="en-SG" sz="1200" dirty="0" err="1"/>
              <a:t>roc_auc</a:t>
            </a:r>
            <a:r>
              <a:rPr lang="en-SG" sz="1200" dirty="0"/>
              <a:t>’ as we want to improve recall but also balance precision based on our modelling goal.</a:t>
            </a:r>
          </a:p>
          <a:p>
            <a:pPr marL="628650" lvl="1" indent="-171450">
              <a:buFont typeface="Arial" panose="020B0604020202020204" pitchFamily="34" charset="0"/>
              <a:buChar char="•"/>
            </a:pPr>
            <a:r>
              <a:rPr lang="en-SG" sz="1200" dirty="0"/>
              <a:t>5-fold cross validation with Stratification.</a:t>
            </a:r>
          </a:p>
          <a:p>
            <a:pPr marL="628650" lvl="1" indent="-171450">
              <a:buFont typeface="Arial" panose="020B0604020202020204" pitchFamily="34" charset="0"/>
              <a:buChar char="•"/>
            </a:pPr>
            <a:r>
              <a:rPr lang="en-SG" sz="1200" dirty="0"/>
              <a:t>Tried with and without oversampling. </a:t>
            </a:r>
          </a:p>
        </p:txBody>
      </p:sp>
      <p:sp>
        <p:nvSpPr>
          <p:cNvPr id="12" name="Rectangle 11">
            <a:extLst>
              <a:ext uri="{FF2B5EF4-FFF2-40B4-BE49-F238E27FC236}">
                <a16:creationId xmlns:a16="http://schemas.microsoft.com/office/drawing/2014/main" id="{F8E06B71-1445-575D-54A2-66B9596122E4}"/>
              </a:ext>
            </a:extLst>
          </p:cNvPr>
          <p:cNvSpPr/>
          <p:nvPr/>
        </p:nvSpPr>
        <p:spPr>
          <a:xfrm>
            <a:off x="417976" y="4426966"/>
            <a:ext cx="1029824" cy="98651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SG" sz="1200" dirty="0" err="1"/>
              <a:t>Ensembling</a:t>
            </a:r>
            <a:endParaRPr lang="en-SG" sz="1200" dirty="0"/>
          </a:p>
        </p:txBody>
      </p:sp>
      <p:sp>
        <p:nvSpPr>
          <p:cNvPr id="14" name="Rectangle 13">
            <a:extLst>
              <a:ext uri="{FF2B5EF4-FFF2-40B4-BE49-F238E27FC236}">
                <a16:creationId xmlns:a16="http://schemas.microsoft.com/office/drawing/2014/main" id="{68287751-0B80-EBB9-9E21-BB2DE89F43C7}"/>
              </a:ext>
            </a:extLst>
          </p:cNvPr>
          <p:cNvSpPr/>
          <p:nvPr/>
        </p:nvSpPr>
        <p:spPr>
          <a:xfrm>
            <a:off x="1447800" y="4426966"/>
            <a:ext cx="10356698" cy="986514"/>
          </a:xfrm>
          <a:prstGeom prst="rect">
            <a:avLst/>
          </a:prstGeom>
          <a:ln>
            <a:prstDash val="sysDash"/>
          </a:ln>
        </p:spPr>
        <p:style>
          <a:lnRef idx="2">
            <a:schemeClr val="accent2"/>
          </a:lnRef>
          <a:fillRef idx="1">
            <a:schemeClr val="lt1"/>
          </a:fillRef>
          <a:effectRef idx="0">
            <a:schemeClr val="accent2"/>
          </a:effectRef>
          <a:fontRef idx="minor">
            <a:schemeClr val="dk1"/>
          </a:fontRef>
        </p:style>
        <p:txBody>
          <a:bodyPr rtlCol="0" anchor="ctr"/>
          <a:lstStyle/>
          <a:p>
            <a:r>
              <a:rPr lang="en-SG" sz="1200" dirty="0"/>
              <a:t>To explore if classification accuracy can be improved, explored </a:t>
            </a:r>
            <a:r>
              <a:rPr lang="en-SG" sz="1200" dirty="0" err="1"/>
              <a:t>ensembling</a:t>
            </a:r>
            <a:r>
              <a:rPr lang="en-SG" sz="1200" dirty="0"/>
              <a:t> :</a:t>
            </a:r>
          </a:p>
          <a:p>
            <a:pPr marL="171450" indent="-171450">
              <a:buFont typeface="Arial" panose="020B0604020202020204" pitchFamily="34" charset="0"/>
              <a:buChar char="•"/>
            </a:pPr>
            <a:r>
              <a:rPr lang="en-SG" sz="1200" dirty="0"/>
              <a:t>Selected best model using grid search for Logistic Regression, </a:t>
            </a:r>
            <a:r>
              <a:rPr lang="en-SG" sz="1200" dirty="0" err="1"/>
              <a:t>XGBoost</a:t>
            </a:r>
            <a:r>
              <a:rPr lang="en-SG" sz="1200" dirty="0"/>
              <a:t> and SVM. </a:t>
            </a:r>
          </a:p>
          <a:p>
            <a:pPr marL="171450" indent="-171450">
              <a:buFont typeface="Arial" panose="020B0604020202020204" pitchFamily="34" charset="0"/>
              <a:buChar char="•"/>
            </a:pPr>
            <a:r>
              <a:rPr lang="en-SG" sz="1200" dirty="0"/>
              <a:t>Ensembled them  : For each data item, predicted probabilities using each of the models, and selected the maximum out of the three to make prediction. </a:t>
            </a:r>
          </a:p>
          <a:p>
            <a:r>
              <a:rPr lang="en-SG" sz="1200" dirty="0"/>
              <a:t>Ensemble method had adverse performance than individual models as in general it was improving the False negatives but increasing False positives significantly. Hence did not proceed with it. </a:t>
            </a:r>
          </a:p>
        </p:txBody>
      </p:sp>
      <p:sp>
        <p:nvSpPr>
          <p:cNvPr id="15" name="Rectangle 14">
            <a:extLst>
              <a:ext uri="{FF2B5EF4-FFF2-40B4-BE49-F238E27FC236}">
                <a16:creationId xmlns:a16="http://schemas.microsoft.com/office/drawing/2014/main" id="{65DA4FAD-4AD6-B29B-02A5-812AEC222D2F}"/>
              </a:ext>
            </a:extLst>
          </p:cNvPr>
          <p:cNvSpPr/>
          <p:nvPr/>
        </p:nvSpPr>
        <p:spPr>
          <a:xfrm>
            <a:off x="7800975" y="2024689"/>
            <a:ext cx="4003523" cy="2332373"/>
          </a:xfrm>
          <a:prstGeom prst="rect">
            <a:avLst/>
          </a:prstGeom>
          <a:ln>
            <a:prstDash val="sysDash"/>
          </a:ln>
        </p:spPr>
        <p:style>
          <a:lnRef idx="2">
            <a:schemeClr val="accent2"/>
          </a:lnRef>
          <a:fillRef idx="1">
            <a:schemeClr val="lt1"/>
          </a:fillRef>
          <a:effectRef idx="0">
            <a:schemeClr val="accent2"/>
          </a:effectRef>
          <a:fontRef idx="minor">
            <a:schemeClr val="dk1"/>
          </a:fontRef>
        </p:style>
        <p:txBody>
          <a:bodyPr rtlCol="0" anchor="ctr"/>
          <a:lstStyle/>
          <a:p>
            <a:r>
              <a:rPr lang="en-SG" sz="1200" b="1" u="sng" dirty="0"/>
              <a:t>For Regression model: </a:t>
            </a:r>
          </a:p>
          <a:p>
            <a:pPr marL="171450" indent="-171450">
              <a:buFont typeface="Arial" panose="020B0604020202020204" pitchFamily="34" charset="0"/>
              <a:buChar char="•"/>
            </a:pPr>
            <a:r>
              <a:rPr lang="en-SG" sz="1200" dirty="0"/>
              <a:t>Selected set of parameters for each of: </a:t>
            </a:r>
          </a:p>
          <a:p>
            <a:pPr marL="628650" lvl="1" indent="-171450">
              <a:buFont typeface="Arial" panose="020B0604020202020204" pitchFamily="34" charset="0"/>
              <a:buChar char="•"/>
            </a:pPr>
            <a:r>
              <a:rPr lang="en-SG" sz="1200" dirty="0"/>
              <a:t>Ridge regression : alpha</a:t>
            </a:r>
          </a:p>
          <a:p>
            <a:pPr marL="628650" lvl="1" indent="-171450">
              <a:buFont typeface="Arial" panose="020B0604020202020204" pitchFamily="34" charset="0"/>
              <a:buChar char="•"/>
            </a:pPr>
            <a:r>
              <a:rPr lang="en-SG" sz="1200" dirty="0" err="1"/>
              <a:t>XGBoost</a:t>
            </a:r>
            <a:r>
              <a:rPr lang="en-SG" sz="1200" dirty="0"/>
              <a:t> : number of boosting rounds, max depth of trees, learning rate, samples &amp; features user per tree</a:t>
            </a:r>
          </a:p>
          <a:p>
            <a:pPr marL="628650" lvl="1" indent="-171450">
              <a:buFont typeface="Arial" panose="020B0604020202020204" pitchFamily="34" charset="0"/>
              <a:buChar char="•"/>
            </a:pPr>
            <a:r>
              <a:rPr lang="en-SG" sz="1200" dirty="0"/>
              <a:t>Polynomial : feature degrees, </a:t>
            </a:r>
            <a:r>
              <a:rPr lang="en-SG" sz="1200" dirty="0" err="1"/>
              <a:t>fit_intercept</a:t>
            </a:r>
            <a:endParaRPr lang="en-SG" sz="1200" dirty="0"/>
          </a:p>
          <a:p>
            <a:pPr marL="171450" indent="-171450">
              <a:buFont typeface="Arial" panose="020B0604020202020204" pitchFamily="34" charset="0"/>
              <a:buChar char="•"/>
            </a:pPr>
            <a:r>
              <a:rPr lang="en-SG" sz="1200" dirty="0"/>
              <a:t>Grid Search with Cross validation parameters:</a:t>
            </a:r>
          </a:p>
          <a:p>
            <a:pPr marL="628650" lvl="1" indent="-171450">
              <a:buFont typeface="Arial" panose="020B0604020202020204" pitchFamily="34" charset="0"/>
              <a:buChar char="•"/>
            </a:pPr>
            <a:r>
              <a:rPr lang="en-SG" sz="1200" dirty="0"/>
              <a:t>Scoring : Used negative RMSE, as large errors in Revenue prediction are undesirable.</a:t>
            </a:r>
          </a:p>
          <a:p>
            <a:pPr marL="628650" lvl="1" indent="-171450">
              <a:buFont typeface="Arial" panose="020B0604020202020204" pitchFamily="34" charset="0"/>
              <a:buChar char="•"/>
            </a:pPr>
            <a:r>
              <a:rPr lang="en-SG" sz="1200" dirty="0"/>
              <a:t>5-fold cross validation.</a:t>
            </a:r>
          </a:p>
          <a:p>
            <a:pPr lvl="1"/>
            <a:endParaRPr lang="en-SG" sz="1200" dirty="0"/>
          </a:p>
        </p:txBody>
      </p:sp>
    </p:spTree>
    <p:extLst>
      <p:ext uri="{BB962C8B-B14F-4D97-AF65-F5344CB8AC3E}">
        <p14:creationId xmlns:p14="http://schemas.microsoft.com/office/powerpoint/2010/main" val="403425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31F21E-E81C-81E2-880E-AA87DDB50788}"/>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FCBE9352-CEC8-3D30-02E3-868BD9AD356B}"/>
              </a:ext>
            </a:extLst>
          </p:cNvPr>
          <p:cNvSpPr txBox="1">
            <a:spLocks/>
          </p:cNvSpPr>
          <p:nvPr/>
        </p:nvSpPr>
        <p:spPr>
          <a:xfrm>
            <a:off x="361355" y="3226866"/>
            <a:ext cx="11029616" cy="404268"/>
          </a:xfrm>
          <a:prstGeom prst="rect">
            <a:avLst/>
          </a:prstGeom>
        </p:spPr>
        <p:txBody>
          <a:bodyPr vert="horz" lIns="91440" tIns="45720" rIns="91440" bIns="45720" rtlCol="0" anchor="b">
            <a:normAutofit fontScale="90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SG" dirty="0"/>
              <a:t>Generating results</a:t>
            </a:r>
          </a:p>
        </p:txBody>
      </p:sp>
      <p:sp>
        <p:nvSpPr>
          <p:cNvPr id="8" name="Rectangle 7">
            <a:extLst>
              <a:ext uri="{FF2B5EF4-FFF2-40B4-BE49-F238E27FC236}">
                <a16:creationId xmlns:a16="http://schemas.microsoft.com/office/drawing/2014/main" id="{CC8EBD2A-7C3B-6992-BA27-2F85802212B1}"/>
              </a:ext>
            </a:extLst>
          </p:cNvPr>
          <p:cNvSpPr/>
          <p:nvPr/>
        </p:nvSpPr>
        <p:spPr>
          <a:xfrm>
            <a:off x="454177" y="3670584"/>
            <a:ext cx="2215490" cy="166341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SG" sz="1200" dirty="0"/>
              <a:t>Make predictions for clients with no sale information</a:t>
            </a:r>
          </a:p>
        </p:txBody>
      </p:sp>
      <p:sp>
        <p:nvSpPr>
          <p:cNvPr id="9" name="Rectangle 8">
            <a:extLst>
              <a:ext uri="{FF2B5EF4-FFF2-40B4-BE49-F238E27FC236}">
                <a16:creationId xmlns:a16="http://schemas.microsoft.com/office/drawing/2014/main" id="{A3D404AE-C7D2-7333-85CF-C05ED2D3CD01}"/>
              </a:ext>
            </a:extLst>
          </p:cNvPr>
          <p:cNvSpPr/>
          <p:nvPr/>
        </p:nvSpPr>
        <p:spPr>
          <a:xfrm>
            <a:off x="2678815" y="3670584"/>
            <a:ext cx="9192358" cy="1663416"/>
          </a:xfrm>
          <a:prstGeom prst="rect">
            <a:avLst/>
          </a:prstGeom>
          <a:ln>
            <a:prstDash val="sysDash"/>
          </a:ln>
        </p:spPr>
        <p:style>
          <a:lnRef idx="2">
            <a:schemeClr val="accent2"/>
          </a:lnRef>
          <a:fillRef idx="1">
            <a:schemeClr val="lt1"/>
          </a:fillRef>
          <a:effectRef idx="0">
            <a:schemeClr val="accent2"/>
          </a:effectRef>
          <a:fontRef idx="minor">
            <a:schemeClr val="dk1"/>
          </a:fontRef>
        </p:style>
        <p:txBody>
          <a:bodyPr rtlCol="0" anchor="ctr"/>
          <a:lstStyle/>
          <a:p>
            <a:pPr marL="171450" indent="-171450">
              <a:buFont typeface="Arial" panose="020B0604020202020204" pitchFamily="34" charset="0"/>
              <a:buChar char="•"/>
            </a:pPr>
            <a:r>
              <a:rPr lang="en-SG" sz="1200" dirty="0"/>
              <a:t>Select data points for which no sale information is available. These data points are selected from data cleaned during EDA, so it does not contain rows removed during outlier removal, missing information removal.</a:t>
            </a:r>
          </a:p>
          <a:p>
            <a:pPr marL="171450" indent="-171450">
              <a:buFont typeface="Arial" panose="020B0604020202020204" pitchFamily="34" charset="0"/>
              <a:buChar char="•"/>
            </a:pPr>
            <a:r>
              <a:rPr lang="en-SG" sz="1200" dirty="0"/>
              <a:t>Remove columns from data which are not required by model.</a:t>
            </a:r>
          </a:p>
          <a:p>
            <a:pPr marL="171450" indent="-171450">
              <a:buFont typeface="Arial" panose="020B0604020202020204" pitchFamily="34" charset="0"/>
              <a:buChar char="•"/>
            </a:pPr>
            <a:r>
              <a:rPr lang="en-SG" sz="1200" dirty="0"/>
              <a:t>Encode categorical variable.</a:t>
            </a:r>
          </a:p>
          <a:p>
            <a:pPr marL="171450" indent="-171450">
              <a:buFont typeface="Arial" panose="020B0604020202020204" pitchFamily="34" charset="0"/>
              <a:buChar char="•"/>
            </a:pPr>
            <a:r>
              <a:rPr lang="en-SG" sz="1200" dirty="0"/>
              <a:t>Scale numerical columns using scaler fitted on training data for the model. Scaler was stored as pickle file during model training.</a:t>
            </a:r>
          </a:p>
          <a:p>
            <a:pPr marL="171450" indent="-171450">
              <a:buFont typeface="Arial" panose="020B0604020202020204" pitchFamily="34" charset="0"/>
              <a:buChar char="•"/>
            </a:pPr>
            <a:r>
              <a:rPr lang="en-SG" sz="1200" dirty="0"/>
              <a:t>Make following predictions:</a:t>
            </a:r>
          </a:p>
          <a:p>
            <a:pPr marL="628650" lvl="1" indent="-171450">
              <a:buFont typeface="Arial" panose="020B0604020202020204" pitchFamily="34" charset="0"/>
              <a:buChar char="•"/>
            </a:pPr>
            <a:r>
              <a:rPr lang="en-SG" sz="1200" dirty="0" err="1"/>
              <a:t>Sale_MF,Sale_CC</a:t>
            </a:r>
            <a:r>
              <a:rPr lang="en-SG" sz="1200" dirty="0"/>
              <a:t>, </a:t>
            </a:r>
            <a:r>
              <a:rPr lang="en-SG" sz="1200" dirty="0" err="1"/>
              <a:t>Sale_CL</a:t>
            </a:r>
            <a:r>
              <a:rPr lang="en-SG" sz="1200" dirty="0"/>
              <a:t> : Binary prediction (0/1) if the client will buy the product. Probability prediction – probability of client buying the product. </a:t>
            </a:r>
          </a:p>
          <a:p>
            <a:pPr marL="628650" lvl="1" indent="-171450">
              <a:buFont typeface="Arial" panose="020B0604020202020204" pitchFamily="34" charset="0"/>
              <a:buChar char="•"/>
            </a:pPr>
            <a:r>
              <a:rPr lang="en-SG" sz="1200" dirty="0"/>
              <a:t>Total Revenue : For each client, possible total revenue that can be generated. </a:t>
            </a:r>
          </a:p>
        </p:txBody>
      </p:sp>
      <p:sp>
        <p:nvSpPr>
          <p:cNvPr id="3" name="Rectangle 2">
            <a:extLst>
              <a:ext uri="{FF2B5EF4-FFF2-40B4-BE49-F238E27FC236}">
                <a16:creationId xmlns:a16="http://schemas.microsoft.com/office/drawing/2014/main" id="{BE710D42-F0CB-89C1-E927-6712F67C84E5}"/>
              </a:ext>
            </a:extLst>
          </p:cNvPr>
          <p:cNvSpPr/>
          <p:nvPr/>
        </p:nvSpPr>
        <p:spPr>
          <a:xfrm>
            <a:off x="454177" y="5583708"/>
            <a:ext cx="1754350" cy="749805"/>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SG" sz="1200" dirty="0"/>
              <a:t>Select top 100 clients</a:t>
            </a:r>
          </a:p>
        </p:txBody>
      </p:sp>
      <p:sp>
        <p:nvSpPr>
          <p:cNvPr id="4" name="Rectangle 3">
            <a:extLst>
              <a:ext uri="{FF2B5EF4-FFF2-40B4-BE49-F238E27FC236}">
                <a16:creationId xmlns:a16="http://schemas.microsoft.com/office/drawing/2014/main" id="{DCBE32B7-6F46-FC4E-A19F-7A271DB021BA}"/>
              </a:ext>
            </a:extLst>
          </p:cNvPr>
          <p:cNvSpPr/>
          <p:nvPr/>
        </p:nvSpPr>
        <p:spPr>
          <a:xfrm>
            <a:off x="2208527" y="5583708"/>
            <a:ext cx="9662646" cy="749805"/>
          </a:xfrm>
          <a:prstGeom prst="rect">
            <a:avLst/>
          </a:prstGeom>
          <a:ln>
            <a:prstDash val="sysDash"/>
          </a:ln>
        </p:spPr>
        <p:style>
          <a:lnRef idx="2">
            <a:schemeClr val="accent2"/>
          </a:lnRef>
          <a:fillRef idx="1">
            <a:schemeClr val="lt1"/>
          </a:fillRef>
          <a:effectRef idx="0">
            <a:schemeClr val="accent2"/>
          </a:effectRef>
          <a:fontRef idx="minor">
            <a:schemeClr val="dk1"/>
          </a:fontRef>
        </p:style>
        <p:txBody>
          <a:bodyPr rtlCol="0" anchor="ctr"/>
          <a:lstStyle/>
          <a:p>
            <a:pPr marL="171450" indent="-171450">
              <a:buFont typeface="Arial" panose="020B0604020202020204" pitchFamily="34" charset="0"/>
              <a:buChar char="•"/>
            </a:pPr>
            <a:r>
              <a:rPr lang="en-SG" sz="1200" dirty="0"/>
              <a:t>For each client, identify which product has the maximum predicted probability of being bought, and the associated probability. Expected revenue the client can generate  =  Predicted total revenue * predicted probability. </a:t>
            </a:r>
          </a:p>
          <a:p>
            <a:pPr marL="171450" indent="-171450">
              <a:buFont typeface="Arial" panose="020B0604020202020204" pitchFamily="34" charset="0"/>
              <a:buChar char="•"/>
            </a:pPr>
            <a:r>
              <a:rPr lang="en-SG" sz="1200" dirty="0"/>
              <a:t>Identify top 100 clients with most expected revenue generation.  </a:t>
            </a:r>
          </a:p>
        </p:txBody>
      </p:sp>
      <p:sp>
        <p:nvSpPr>
          <p:cNvPr id="6" name="Rectangle 5">
            <a:extLst>
              <a:ext uri="{FF2B5EF4-FFF2-40B4-BE49-F238E27FC236}">
                <a16:creationId xmlns:a16="http://schemas.microsoft.com/office/drawing/2014/main" id="{7215C1C0-D239-4A27-8A62-E2A2066ABE38}"/>
              </a:ext>
            </a:extLst>
          </p:cNvPr>
          <p:cNvSpPr/>
          <p:nvPr/>
        </p:nvSpPr>
        <p:spPr>
          <a:xfrm>
            <a:off x="454177" y="1269231"/>
            <a:ext cx="1029824" cy="135340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SG" sz="1200" dirty="0"/>
              <a:t>Select best model</a:t>
            </a:r>
          </a:p>
        </p:txBody>
      </p:sp>
      <p:sp>
        <p:nvSpPr>
          <p:cNvPr id="7" name="Rectangle 6">
            <a:extLst>
              <a:ext uri="{FF2B5EF4-FFF2-40B4-BE49-F238E27FC236}">
                <a16:creationId xmlns:a16="http://schemas.microsoft.com/office/drawing/2014/main" id="{DF653C5A-DB8A-A17C-A5E7-42B1DB9B691C}"/>
              </a:ext>
            </a:extLst>
          </p:cNvPr>
          <p:cNvSpPr/>
          <p:nvPr/>
        </p:nvSpPr>
        <p:spPr>
          <a:xfrm>
            <a:off x="1484001" y="1269230"/>
            <a:ext cx="6267450" cy="1358797"/>
          </a:xfrm>
          <a:prstGeom prst="rect">
            <a:avLst/>
          </a:prstGeom>
          <a:ln>
            <a:prstDash val="sysDash"/>
          </a:ln>
        </p:spPr>
        <p:style>
          <a:lnRef idx="2">
            <a:schemeClr val="accent2"/>
          </a:lnRef>
          <a:fillRef idx="1">
            <a:schemeClr val="lt1"/>
          </a:fillRef>
          <a:effectRef idx="0">
            <a:schemeClr val="accent2"/>
          </a:effectRef>
          <a:fontRef idx="minor">
            <a:schemeClr val="dk1"/>
          </a:fontRef>
        </p:style>
        <p:txBody>
          <a:bodyPr rtlCol="0" anchor="ctr"/>
          <a:lstStyle/>
          <a:p>
            <a:r>
              <a:rPr lang="en-SG" sz="1200" dirty="0"/>
              <a:t>For Classification :</a:t>
            </a:r>
          </a:p>
          <a:p>
            <a:pPr marL="171450" indent="-171450">
              <a:buFont typeface="Arial" panose="020B0604020202020204" pitchFamily="34" charset="0"/>
              <a:buChar char="•"/>
            </a:pPr>
            <a:r>
              <a:rPr lang="en-SG" sz="1200" dirty="0"/>
              <a:t>For each product, build models using combination of : ML Algorithm, Oversampling enabled or not,  Model Class weight scaling done or not, Feature Selection enabled or not.</a:t>
            </a:r>
          </a:p>
          <a:p>
            <a:pPr marL="171450" indent="-171450">
              <a:buFont typeface="Arial" panose="020B0604020202020204" pitchFamily="34" charset="0"/>
              <a:buChar char="•"/>
            </a:pPr>
            <a:r>
              <a:rPr lang="en-SG" sz="1200" dirty="0"/>
              <a:t>Final model was selected based on : </a:t>
            </a:r>
          </a:p>
          <a:p>
            <a:pPr marL="628650" lvl="1" indent="-171450">
              <a:buFont typeface="Arial" panose="020B0604020202020204" pitchFamily="34" charset="0"/>
              <a:buChar char="•"/>
            </a:pPr>
            <a:r>
              <a:rPr lang="en-SG" sz="1200" dirty="0"/>
              <a:t>Result on test dataset : Precision and Recall values. </a:t>
            </a:r>
          </a:p>
          <a:p>
            <a:pPr marL="628650" lvl="1" indent="-171450">
              <a:buFont typeface="Arial" panose="020B0604020202020204" pitchFamily="34" charset="0"/>
              <a:buChar char="•"/>
            </a:pPr>
            <a:r>
              <a:rPr lang="en-SG" sz="1200" dirty="0"/>
              <a:t>Cross validation results : Average AUC and variance of AUC across CV runs.</a:t>
            </a:r>
          </a:p>
          <a:p>
            <a:pPr marL="171450" indent="-171450">
              <a:buFont typeface="Arial" panose="020B0604020202020204" pitchFamily="34" charset="0"/>
              <a:buChar char="•"/>
            </a:pPr>
            <a:r>
              <a:rPr lang="en-SG" sz="1200" dirty="0" err="1"/>
              <a:t>XGBoost</a:t>
            </a:r>
            <a:r>
              <a:rPr lang="en-SG" sz="1200" dirty="0"/>
              <a:t> gave best models for all 3 financial products (MF, CL,CC)</a:t>
            </a:r>
          </a:p>
        </p:txBody>
      </p:sp>
      <p:sp>
        <p:nvSpPr>
          <p:cNvPr id="13" name="Rectangle 12">
            <a:extLst>
              <a:ext uri="{FF2B5EF4-FFF2-40B4-BE49-F238E27FC236}">
                <a16:creationId xmlns:a16="http://schemas.microsoft.com/office/drawing/2014/main" id="{EB0082D5-867B-3A30-0559-F05E1D160A12}"/>
              </a:ext>
            </a:extLst>
          </p:cNvPr>
          <p:cNvSpPr/>
          <p:nvPr/>
        </p:nvSpPr>
        <p:spPr>
          <a:xfrm>
            <a:off x="7837176" y="1263842"/>
            <a:ext cx="4003523" cy="1358797"/>
          </a:xfrm>
          <a:prstGeom prst="rect">
            <a:avLst/>
          </a:prstGeom>
          <a:ln>
            <a:prstDash val="sysDash"/>
          </a:ln>
        </p:spPr>
        <p:style>
          <a:lnRef idx="2">
            <a:schemeClr val="accent2"/>
          </a:lnRef>
          <a:fillRef idx="1">
            <a:schemeClr val="lt1"/>
          </a:fillRef>
          <a:effectRef idx="0">
            <a:schemeClr val="accent2"/>
          </a:effectRef>
          <a:fontRef idx="minor">
            <a:schemeClr val="dk1"/>
          </a:fontRef>
        </p:style>
        <p:txBody>
          <a:bodyPr rtlCol="0" anchor="ctr"/>
          <a:lstStyle/>
          <a:p>
            <a:r>
              <a:rPr lang="en-SG" sz="1200" dirty="0"/>
              <a:t>For Regression :</a:t>
            </a:r>
          </a:p>
          <a:p>
            <a:pPr marL="171450" indent="-171450">
              <a:buFont typeface="Arial" panose="020B0604020202020204" pitchFamily="34" charset="0"/>
              <a:buChar char="•"/>
            </a:pPr>
            <a:r>
              <a:rPr lang="en-SG" sz="1200" dirty="0"/>
              <a:t>Ridge Regression gave the best </a:t>
            </a:r>
            <a:r>
              <a:rPr lang="en-SG" sz="1200" dirty="0" err="1"/>
              <a:t>results.Best</a:t>
            </a:r>
            <a:r>
              <a:rPr lang="en-SG" sz="1200" dirty="0"/>
              <a:t> estimator was selected based on grid search. </a:t>
            </a:r>
          </a:p>
          <a:p>
            <a:pPr marL="171450" indent="-171450">
              <a:buFont typeface="Arial" panose="020B0604020202020204" pitchFamily="34" charset="0"/>
              <a:buChar char="•"/>
            </a:pPr>
            <a:r>
              <a:rPr lang="en-SG" sz="1200" dirty="0"/>
              <a:t>Performance of other ML algorithms was very bad hence not considered.</a:t>
            </a:r>
          </a:p>
        </p:txBody>
      </p:sp>
      <p:sp>
        <p:nvSpPr>
          <p:cNvPr id="16" name="Title 1">
            <a:extLst>
              <a:ext uri="{FF2B5EF4-FFF2-40B4-BE49-F238E27FC236}">
                <a16:creationId xmlns:a16="http://schemas.microsoft.com/office/drawing/2014/main" id="{A6851C1E-33A4-A960-01B0-67172DE20E3B}"/>
              </a:ext>
            </a:extLst>
          </p:cNvPr>
          <p:cNvSpPr txBox="1">
            <a:spLocks/>
          </p:cNvSpPr>
          <p:nvPr/>
        </p:nvSpPr>
        <p:spPr>
          <a:xfrm>
            <a:off x="361355" y="804212"/>
            <a:ext cx="11029616" cy="404268"/>
          </a:xfrm>
          <a:prstGeom prst="rect">
            <a:avLst/>
          </a:prstGeom>
        </p:spPr>
        <p:txBody>
          <a:bodyPr vert="horz" lIns="91440" tIns="45720" rIns="91440" bIns="45720" rtlCol="0" anchor="b">
            <a:normAutofit fontScale="90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modeling</a:t>
            </a:r>
            <a:endParaRPr lang="en-SG" dirty="0"/>
          </a:p>
        </p:txBody>
      </p:sp>
    </p:spTree>
    <p:extLst>
      <p:ext uri="{BB962C8B-B14F-4D97-AF65-F5344CB8AC3E}">
        <p14:creationId xmlns:p14="http://schemas.microsoft.com/office/powerpoint/2010/main" val="3402990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F51D6D-9C9D-C22A-0104-1B36E2E7C715}"/>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DC0E741D-1C2F-132F-5EBD-6856BAF284F6}"/>
              </a:ext>
            </a:extLst>
          </p:cNvPr>
          <p:cNvSpPr/>
          <p:nvPr/>
        </p:nvSpPr>
        <p:spPr>
          <a:xfrm>
            <a:off x="454176" y="1269231"/>
            <a:ext cx="11271099" cy="40426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SG" sz="1200" dirty="0"/>
              <a:t>Which clients higher propensity to buy these products? : We can determine the client characteristics by exploring the feature importance returned by each model and comparing the target variable variation with the feature value using box plot.</a:t>
            </a:r>
          </a:p>
        </p:txBody>
      </p:sp>
      <p:sp>
        <p:nvSpPr>
          <p:cNvPr id="16" name="Title 1">
            <a:extLst>
              <a:ext uri="{FF2B5EF4-FFF2-40B4-BE49-F238E27FC236}">
                <a16:creationId xmlns:a16="http://schemas.microsoft.com/office/drawing/2014/main" id="{611C95D2-9107-0E88-8EB4-9EB1FC7A4C99}"/>
              </a:ext>
            </a:extLst>
          </p:cNvPr>
          <p:cNvSpPr txBox="1">
            <a:spLocks/>
          </p:cNvSpPr>
          <p:nvPr/>
        </p:nvSpPr>
        <p:spPr>
          <a:xfrm>
            <a:off x="361355" y="804212"/>
            <a:ext cx="11029616" cy="404268"/>
          </a:xfrm>
          <a:prstGeom prst="rect">
            <a:avLst/>
          </a:prstGeom>
        </p:spPr>
        <p:txBody>
          <a:bodyPr vert="horz" lIns="91440" tIns="45720" rIns="91440" bIns="45720" rtlCol="0" anchor="b">
            <a:normAutofit fontScale="90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Result analysis</a:t>
            </a:r>
            <a:endParaRPr lang="en-SG" dirty="0"/>
          </a:p>
        </p:txBody>
      </p:sp>
      <p:sp>
        <p:nvSpPr>
          <p:cNvPr id="2" name="Rectangle 1">
            <a:extLst>
              <a:ext uri="{FF2B5EF4-FFF2-40B4-BE49-F238E27FC236}">
                <a16:creationId xmlns:a16="http://schemas.microsoft.com/office/drawing/2014/main" id="{12C3027F-D4EB-6E20-8642-4C56CDFC0A91}"/>
              </a:ext>
            </a:extLst>
          </p:cNvPr>
          <p:cNvSpPr/>
          <p:nvPr/>
        </p:nvSpPr>
        <p:spPr>
          <a:xfrm>
            <a:off x="454177" y="1964555"/>
            <a:ext cx="660248" cy="40426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SG" sz="1200" dirty="0"/>
              <a:t>Mutual Funds </a:t>
            </a:r>
          </a:p>
        </p:txBody>
      </p:sp>
      <p:graphicFrame>
        <p:nvGraphicFramePr>
          <p:cNvPr id="10" name="Table 9">
            <a:extLst>
              <a:ext uri="{FF2B5EF4-FFF2-40B4-BE49-F238E27FC236}">
                <a16:creationId xmlns:a16="http://schemas.microsoft.com/office/drawing/2014/main" id="{7D258392-E331-9DD1-A6E4-1DAC15A6553B}"/>
              </a:ext>
            </a:extLst>
          </p:cNvPr>
          <p:cNvGraphicFramePr>
            <a:graphicFrameLocks noGrp="1"/>
          </p:cNvGraphicFramePr>
          <p:nvPr>
            <p:extLst>
              <p:ext uri="{D42A27DB-BD31-4B8C-83A1-F6EECF244321}">
                <p14:modId xmlns:p14="http://schemas.microsoft.com/office/powerpoint/2010/main" val="1073717105"/>
              </p:ext>
            </p:extLst>
          </p:nvPr>
        </p:nvGraphicFramePr>
        <p:xfrm>
          <a:off x="1184275" y="1964555"/>
          <a:ext cx="7283450" cy="1554480"/>
        </p:xfrm>
        <a:graphic>
          <a:graphicData uri="http://schemas.openxmlformats.org/drawingml/2006/table">
            <a:tbl>
              <a:tblPr firstRow="1" bandRow="1">
                <a:tableStyleId>{5C22544A-7EE6-4342-B048-85BDC9FD1C3A}</a:tableStyleId>
              </a:tblPr>
              <a:tblGrid>
                <a:gridCol w="1798102">
                  <a:extLst>
                    <a:ext uri="{9D8B030D-6E8A-4147-A177-3AD203B41FA5}">
                      <a16:colId xmlns:a16="http://schemas.microsoft.com/office/drawing/2014/main" val="2860508844"/>
                    </a:ext>
                  </a:extLst>
                </a:gridCol>
                <a:gridCol w="5485348">
                  <a:extLst>
                    <a:ext uri="{9D8B030D-6E8A-4147-A177-3AD203B41FA5}">
                      <a16:colId xmlns:a16="http://schemas.microsoft.com/office/drawing/2014/main" val="1133308866"/>
                    </a:ext>
                  </a:extLst>
                </a:gridCol>
              </a:tblGrid>
              <a:tr h="225225">
                <a:tc>
                  <a:txBody>
                    <a:bodyPr/>
                    <a:lstStyle/>
                    <a:p>
                      <a:r>
                        <a:rPr lang="en-SG" sz="1100" dirty="0"/>
                        <a:t>Client characteristic</a:t>
                      </a:r>
                    </a:p>
                  </a:txBody>
                  <a:tcPr/>
                </a:tc>
                <a:tc>
                  <a:txBody>
                    <a:bodyPr/>
                    <a:lstStyle/>
                    <a:p>
                      <a:r>
                        <a:rPr lang="en-SG" sz="1100" dirty="0"/>
                        <a:t>Possible rationale</a:t>
                      </a:r>
                    </a:p>
                  </a:txBody>
                  <a:tcPr/>
                </a:tc>
                <a:extLst>
                  <a:ext uri="{0D108BD9-81ED-4DB2-BD59-A6C34878D82A}">
                    <a16:rowId xmlns:a16="http://schemas.microsoft.com/office/drawing/2014/main" val="1527216604"/>
                  </a:ext>
                </a:extLst>
              </a:tr>
              <a:tr h="225225">
                <a:tc>
                  <a:txBody>
                    <a:bodyPr/>
                    <a:lstStyle/>
                    <a:p>
                      <a:r>
                        <a:rPr lang="en-SG" sz="1100" dirty="0"/>
                        <a:t>Tenure</a:t>
                      </a:r>
                    </a:p>
                  </a:txBody>
                  <a:tcPr/>
                </a:tc>
                <a:tc>
                  <a:txBody>
                    <a:bodyPr/>
                    <a:lstStyle/>
                    <a:p>
                      <a:r>
                        <a:rPr lang="en-SG" sz="1100" dirty="0"/>
                        <a:t>Clients with slightly longer tenure are more likely to buy MF as evident from </a:t>
                      </a:r>
                      <a:r>
                        <a:rPr lang="en-SG" sz="1100" dirty="0">
                          <a:hlinkClick r:id="rId2" action="ppaction://hlinksldjump"/>
                        </a:rPr>
                        <a:t>box plot </a:t>
                      </a:r>
                      <a:endParaRPr lang="en-SG" sz="1100" dirty="0"/>
                    </a:p>
                  </a:txBody>
                  <a:tcPr/>
                </a:tc>
                <a:extLst>
                  <a:ext uri="{0D108BD9-81ED-4DB2-BD59-A6C34878D82A}">
                    <a16:rowId xmlns:a16="http://schemas.microsoft.com/office/drawing/2014/main" val="4142596131"/>
                  </a:ext>
                </a:extLst>
              </a:tr>
              <a:tr h="22522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SG" sz="1100" dirty="0" err="1"/>
                        <a:t>ActBal_CA</a:t>
                      </a:r>
                      <a:endParaRPr lang="en-SG" sz="1100" dirty="0"/>
                    </a:p>
                  </a:txBody>
                  <a:tcPr/>
                </a:tc>
                <a:tc>
                  <a:txBody>
                    <a:bodyPr/>
                    <a:lstStyle/>
                    <a:p>
                      <a:r>
                        <a:rPr lang="en-SG" sz="1100" dirty="0"/>
                        <a:t>Clients with less than ~1500 in current account are more likely to buy</a:t>
                      </a:r>
                    </a:p>
                  </a:txBody>
                  <a:tcPr/>
                </a:tc>
                <a:extLst>
                  <a:ext uri="{0D108BD9-81ED-4DB2-BD59-A6C34878D82A}">
                    <a16:rowId xmlns:a16="http://schemas.microsoft.com/office/drawing/2014/main" val="432197005"/>
                  </a:ext>
                </a:extLst>
              </a:tr>
              <a:tr h="225225">
                <a:tc>
                  <a:txBody>
                    <a:bodyPr/>
                    <a:lstStyle/>
                    <a:p>
                      <a:r>
                        <a:rPr lang="en-SG" sz="1100" dirty="0" err="1"/>
                        <a:t>VolumeDebCashless_Card</a:t>
                      </a:r>
                      <a:endParaRPr lang="en-SG" sz="1100" dirty="0"/>
                    </a:p>
                  </a:txBody>
                  <a:tcPr/>
                </a:tc>
                <a:tc>
                  <a:txBody>
                    <a:bodyPr/>
                    <a:lstStyle/>
                    <a:p>
                      <a:r>
                        <a:rPr lang="en-SG" sz="1100" dirty="0"/>
                        <a:t>Clients with more spending on cashless card transactions are more likely to buy </a:t>
                      </a:r>
                    </a:p>
                  </a:txBody>
                  <a:tcPr/>
                </a:tc>
                <a:extLst>
                  <a:ext uri="{0D108BD9-81ED-4DB2-BD59-A6C34878D82A}">
                    <a16:rowId xmlns:a16="http://schemas.microsoft.com/office/drawing/2014/main" val="4217748897"/>
                  </a:ext>
                </a:extLst>
              </a:tr>
              <a:tr h="225225">
                <a:tc>
                  <a:txBody>
                    <a:bodyPr/>
                    <a:lstStyle/>
                    <a:p>
                      <a:r>
                        <a:rPr lang="en-SG" sz="1100" dirty="0" err="1"/>
                        <a:t>VolumeCred</a:t>
                      </a:r>
                      <a:endParaRPr lang="en-SG" sz="1100" dirty="0"/>
                    </a:p>
                  </a:txBody>
                  <a:tcPr/>
                </a:tc>
                <a:tc>
                  <a:txBody>
                    <a:bodyPr/>
                    <a:lstStyle/>
                    <a:p>
                      <a:r>
                        <a:rPr lang="en-SG" sz="1100" dirty="0"/>
                        <a:t>Clients with larger credit volumes are more likely to buy. </a:t>
                      </a:r>
                    </a:p>
                  </a:txBody>
                  <a:tcPr/>
                </a:tc>
                <a:extLst>
                  <a:ext uri="{0D108BD9-81ED-4DB2-BD59-A6C34878D82A}">
                    <a16:rowId xmlns:a16="http://schemas.microsoft.com/office/drawing/2014/main" val="3202068058"/>
                  </a:ext>
                </a:extLst>
              </a:tr>
              <a:tr h="225225">
                <a:tc>
                  <a:txBody>
                    <a:bodyPr/>
                    <a:lstStyle/>
                    <a:p>
                      <a:r>
                        <a:rPr lang="en-SG" sz="1100" dirty="0"/>
                        <a:t>Age</a:t>
                      </a:r>
                    </a:p>
                  </a:txBody>
                  <a:tcPr/>
                </a:tc>
                <a:tc>
                  <a:txBody>
                    <a:bodyPr/>
                    <a:lstStyle/>
                    <a:p>
                      <a:r>
                        <a:rPr lang="en-SG" sz="1100" dirty="0"/>
                        <a:t>Clients in the age group ~ (30-55)</a:t>
                      </a:r>
                    </a:p>
                  </a:txBody>
                  <a:tcPr/>
                </a:tc>
                <a:extLst>
                  <a:ext uri="{0D108BD9-81ED-4DB2-BD59-A6C34878D82A}">
                    <a16:rowId xmlns:a16="http://schemas.microsoft.com/office/drawing/2014/main" val="3132602184"/>
                  </a:ext>
                </a:extLst>
              </a:tr>
            </a:tbl>
          </a:graphicData>
        </a:graphic>
      </p:graphicFrame>
      <p:sp>
        <p:nvSpPr>
          <p:cNvPr id="11" name="Rectangle 10">
            <a:extLst>
              <a:ext uri="{FF2B5EF4-FFF2-40B4-BE49-F238E27FC236}">
                <a16:creationId xmlns:a16="http://schemas.microsoft.com/office/drawing/2014/main" id="{272BC137-D639-4D8F-C635-B116E743342C}"/>
              </a:ext>
            </a:extLst>
          </p:cNvPr>
          <p:cNvSpPr/>
          <p:nvPr/>
        </p:nvSpPr>
        <p:spPr>
          <a:xfrm>
            <a:off x="8537575" y="1964555"/>
            <a:ext cx="3463924" cy="15544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SG" sz="1200" dirty="0"/>
              <a:t>Summary</a:t>
            </a:r>
          </a:p>
          <a:p>
            <a:r>
              <a:rPr lang="en-SG" sz="1200" dirty="0"/>
              <a:t>Clients in age group ~ 30-55 and who have larger credit inflow, and tend to keep less money in current account are more likely to buy mutual funds. This seems reasonable as such clients will likely have more savings. Such clients also tend to favour cashless card transactions for spending </a:t>
            </a:r>
          </a:p>
        </p:txBody>
      </p:sp>
      <p:sp>
        <p:nvSpPr>
          <p:cNvPr id="12" name="Rectangle 11">
            <a:extLst>
              <a:ext uri="{FF2B5EF4-FFF2-40B4-BE49-F238E27FC236}">
                <a16:creationId xmlns:a16="http://schemas.microsoft.com/office/drawing/2014/main" id="{6347B4B2-AA26-548F-F275-D681BDBDDBFE}"/>
              </a:ext>
            </a:extLst>
          </p:cNvPr>
          <p:cNvSpPr/>
          <p:nvPr/>
        </p:nvSpPr>
        <p:spPr>
          <a:xfrm>
            <a:off x="335803" y="3809590"/>
            <a:ext cx="828675" cy="40426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SG" sz="1200" dirty="0"/>
              <a:t>Credit Cards</a:t>
            </a:r>
          </a:p>
        </p:txBody>
      </p:sp>
      <p:graphicFrame>
        <p:nvGraphicFramePr>
          <p:cNvPr id="14" name="Table 13">
            <a:extLst>
              <a:ext uri="{FF2B5EF4-FFF2-40B4-BE49-F238E27FC236}">
                <a16:creationId xmlns:a16="http://schemas.microsoft.com/office/drawing/2014/main" id="{AC60FA0E-EA90-6318-21E5-652EBDF6EF26}"/>
              </a:ext>
            </a:extLst>
          </p:cNvPr>
          <p:cNvGraphicFramePr>
            <a:graphicFrameLocks noGrp="1"/>
          </p:cNvGraphicFramePr>
          <p:nvPr>
            <p:extLst>
              <p:ext uri="{D42A27DB-BD31-4B8C-83A1-F6EECF244321}">
                <p14:modId xmlns:p14="http://schemas.microsoft.com/office/powerpoint/2010/main" val="1029890274"/>
              </p:ext>
            </p:extLst>
          </p:nvPr>
        </p:nvGraphicFramePr>
        <p:xfrm>
          <a:off x="1184275" y="3565863"/>
          <a:ext cx="7283450" cy="1554480"/>
        </p:xfrm>
        <a:graphic>
          <a:graphicData uri="http://schemas.openxmlformats.org/drawingml/2006/table">
            <a:tbl>
              <a:tblPr firstRow="1" bandRow="1">
                <a:tableStyleId>{5C22544A-7EE6-4342-B048-85BDC9FD1C3A}</a:tableStyleId>
              </a:tblPr>
              <a:tblGrid>
                <a:gridCol w="1798102">
                  <a:extLst>
                    <a:ext uri="{9D8B030D-6E8A-4147-A177-3AD203B41FA5}">
                      <a16:colId xmlns:a16="http://schemas.microsoft.com/office/drawing/2014/main" val="2860508844"/>
                    </a:ext>
                  </a:extLst>
                </a:gridCol>
                <a:gridCol w="5485348">
                  <a:extLst>
                    <a:ext uri="{9D8B030D-6E8A-4147-A177-3AD203B41FA5}">
                      <a16:colId xmlns:a16="http://schemas.microsoft.com/office/drawing/2014/main" val="1133308866"/>
                    </a:ext>
                  </a:extLst>
                </a:gridCol>
              </a:tblGrid>
              <a:tr h="242302">
                <a:tc>
                  <a:txBody>
                    <a:bodyPr/>
                    <a:lstStyle/>
                    <a:p>
                      <a:r>
                        <a:rPr lang="en-SG" sz="1100" dirty="0"/>
                        <a:t>Client characteristic</a:t>
                      </a:r>
                    </a:p>
                  </a:txBody>
                  <a:tcPr/>
                </a:tc>
                <a:tc>
                  <a:txBody>
                    <a:bodyPr/>
                    <a:lstStyle/>
                    <a:p>
                      <a:r>
                        <a:rPr lang="en-SG" sz="1100" dirty="0"/>
                        <a:t>Possible rationale</a:t>
                      </a:r>
                    </a:p>
                  </a:txBody>
                  <a:tcPr/>
                </a:tc>
                <a:extLst>
                  <a:ext uri="{0D108BD9-81ED-4DB2-BD59-A6C34878D82A}">
                    <a16:rowId xmlns:a16="http://schemas.microsoft.com/office/drawing/2014/main" val="1527216604"/>
                  </a:ext>
                </a:extLst>
              </a:tr>
              <a:tr h="242302">
                <a:tc>
                  <a:txBody>
                    <a:bodyPr/>
                    <a:lstStyle/>
                    <a:p>
                      <a:r>
                        <a:rPr lang="en-SG" sz="1100" dirty="0"/>
                        <a:t>Tenure</a:t>
                      </a:r>
                    </a:p>
                  </a:txBody>
                  <a:tcPr/>
                </a:tc>
                <a:tc>
                  <a:txBody>
                    <a:bodyPr/>
                    <a:lstStyle/>
                    <a:p>
                      <a:r>
                        <a:rPr lang="en-SG" sz="1100" dirty="0"/>
                        <a:t>Tenure more than 50+ months. More loyal clients more likely to buy</a:t>
                      </a:r>
                    </a:p>
                  </a:txBody>
                  <a:tcPr/>
                </a:tc>
                <a:extLst>
                  <a:ext uri="{0D108BD9-81ED-4DB2-BD59-A6C34878D82A}">
                    <a16:rowId xmlns:a16="http://schemas.microsoft.com/office/drawing/2014/main" val="4142596131"/>
                  </a:ext>
                </a:extLst>
              </a:tr>
              <a:tr h="242302">
                <a:tc>
                  <a:txBody>
                    <a:bodyPr/>
                    <a:lstStyle/>
                    <a:p>
                      <a:r>
                        <a:rPr lang="en-SG" sz="1100" dirty="0"/>
                        <a:t>Age</a:t>
                      </a:r>
                    </a:p>
                  </a:txBody>
                  <a:tcPr/>
                </a:tc>
                <a:tc>
                  <a:txBody>
                    <a:bodyPr/>
                    <a:lstStyle/>
                    <a:p>
                      <a:r>
                        <a:rPr lang="en-SG" sz="1100" dirty="0"/>
                        <a:t>Age from ~35+ to 58, are more likely to buy</a:t>
                      </a:r>
                    </a:p>
                  </a:txBody>
                  <a:tcPr/>
                </a:tc>
                <a:extLst>
                  <a:ext uri="{0D108BD9-81ED-4DB2-BD59-A6C34878D82A}">
                    <a16:rowId xmlns:a16="http://schemas.microsoft.com/office/drawing/2014/main" val="432197005"/>
                  </a:ext>
                </a:extLst>
              </a:tr>
              <a:tr h="242302">
                <a:tc>
                  <a:txBody>
                    <a:bodyPr/>
                    <a:lstStyle/>
                    <a:p>
                      <a:r>
                        <a:rPr lang="en-SG" sz="1100" dirty="0" err="1"/>
                        <a:t>VolumeCred</a:t>
                      </a:r>
                      <a:endParaRPr lang="en-SG" sz="1100" dirty="0"/>
                    </a:p>
                  </a:txBody>
                  <a:tcPr/>
                </a:tc>
                <a:tc>
                  <a:txBody>
                    <a:bodyPr/>
                    <a:lstStyle/>
                    <a:p>
                      <a:r>
                        <a:rPr lang="en-SG" sz="1100" dirty="0"/>
                        <a:t>Less credit intake are more likely to buy</a:t>
                      </a:r>
                    </a:p>
                  </a:txBody>
                  <a:tcPr/>
                </a:tc>
                <a:extLst>
                  <a:ext uri="{0D108BD9-81ED-4DB2-BD59-A6C34878D82A}">
                    <a16:rowId xmlns:a16="http://schemas.microsoft.com/office/drawing/2014/main" val="4217748897"/>
                  </a:ext>
                </a:extLst>
              </a:tr>
              <a:tr h="242302">
                <a:tc>
                  <a:txBody>
                    <a:bodyPr/>
                    <a:lstStyle/>
                    <a:p>
                      <a:r>
                        <a:rPr lang="en-SG" sz="1100" dirty="0" err="1"/>
                        <a:t>ActBal_CA</a:t>
                      </a:r>
                      <a:endParaRPr lang="en-SG" sz="1100" dirty="0"/>
                    </a:p>
                  </a:txBody>
                  <a:tcPr/>
                </a:tc>
                <a:tc>
                  <a:txBody>
                    <a:bodyPr/>
                    <a:lstStyle/>
                    <a:p>
                      <a:r>
                        <a:rPr lang="en-SG" sz="1100" dirty="0"/>
                        <a:t>Clients lower balance values</a:t>
                      </a:r>
                    </a:p>
                  </a:txBody>
                  <a:tcPr/>
                </a:tc>
                <a:extLst>
                  <a:ext uri="{0D108BD9-81ED-4DB2-BD59-A6C34878D82A}">
                    <a16:rowId xmlns:a16="http://schemas.microsoft.com/office/drawing/2014/main" val="3202068058"/>
                  </a:ext>
                </a:extLst>
              </a:tr>
              <a:tr h="242302">
                <a:tc>
                  <a:txBody>
                    <a:bodyPr/>
                    <a:lstStyle/>
                    <a:p>
                      <a:r>
                        <a:rPr lang="en-SG" sz="1100" dirty="0" err="1"/>
                        <a:t>TransactionsDeb</a:t>
                      </a:r>
                      <a:endParaRPr lang="en-SG" sz="1100" dirty="0"/>
                    </a:p>
                  </a:txBody>
                  <a:tcPr/>
                </a:tc>
                <a:tc>
                  <a:txBody>
                    <a:bodyPr/>
                    <a:lstStyle/>
                    <a:p>
                      <a:r>
                        <a:rPr lang="en-SG" sz="1100" dirty="0"/>
                        <a:t>Less debit transactions</a:t>
                      </a:r>
                    </a:p>
                  </a:txBody>
                  <a:tcPr/>
                </a:tc>
                <a:extLst>
                  <a:ext uri="{0D108BD9-81ED-4DB2-BD59-A6C34878D82A}">
                    <a16:rowId xmlns:a16="http://schemas.microsoft.com/office/drawing/2014/main" val="3132602184"/>
                  </a:ext>
                </a:extLst>
              </a:tr>
            </a:tbl>
          </a:graphicData>
        </a:graphic>
      </p:graphicFrame>
      <p:sp>
        <p:nvSpPr>
          <p:cNvPr id="15" name="Rectangle 14">
            <a:extLst>
              <a:ext uri="{FF2B5EF4-FFF2-40B4-BE49-F238E27FC236}">
                <a16:creationId xmlns:a16="http://schemas.microsoft.com/office/drawing/2014/main" id="{417CABAF-8EC6-5DEB-1DF5-B443F0C0A377}"/>
              </a:ext>
            </a:extLst>
          </p:cNvPr>
          <p:cNvSpPr/>
          <p:nvPr/>
        </p:nvSpPr>
        <p:spPr>
          <a:xfrm>
            <a:off x="8537574" y="3565864"/>
            <a:ext cx="3463925" cy="155447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SG" sz="1200" dirty="0"/>
              <a:t>Summary</a:t>
            </a:r>
          </a:p>
          <a:p>
            <a:r>
              <a:rPr lang="en-SG" sz="1200" dirty="0"/>
              <a:t>The results show that clients who have been with the bank for some time but have low credit in their account, and also do less transactions are more likely to apply for credit cards. These may be customers who do not use the bank for their primary financial needs but may be attracted with the credit card features provided by the bank.</a:t>
            </a:r>
          </a:p>
        </p:txBody>
      </p:sp>
      <p:graphicFrame>
        <p:nvGraphicFramePr>
          <p:cNvPr id="17" name="Table 16">
            <a:extLst>
              <a:ext uri="{FF2B5EF4-FFF2-40B4-BE49-F238E27FC236}">
                <a16:creationId xmlns:a16="http://schemas.microsoft.com/office/drawing/2014/main" id="{32C988D6-FC94-D1B3-FCF1-D6DEBB32DC76}"/>
              </a:ext>
            </a:extLst>
          </p:cNvPr>
          <p:cNvGraphicFramePr>
            <a:graphicFrameLocks noGrp="1"/>
          </p:cNvGraphicFramePr>
          <p:nvPr>
            <p:extLst>
              <p:ext uri="{D42A27DB-BD31-4B8C-83A1-F6EECF244321}">
                <p14:modId xmlns:p14="http://schemas.microsoft.com/office/powerpoint/2010/main" val="706293721"/>
              </p:ext>
            </p:extLst>
          </p:nvPr>
        </p:nvGraphicFramePr>
        <p:xfrm>
          <a:off x="1184274" y="5167171"/>
          <a:ext cx="5768975" cy="1554480"/>
        </p:xfrm>
        <a:graphic>
          <a:graphicData uri="http://schemas.openxmlformats.org/drawingml/2006/table">
            <a:tbl>
              <a:tblPr firstRow="1" bandRow="1">
                <a:tableStyleId>{5C22544A-7EE6-4342-B048-85BDC9FD1C3A}</a:tableStyleId>
              </a:tblPr>
              <a:tblGrid>
                <a:gridCol w="1424216">
                  <a:extLst>
                    <a:ext uri="{9D8B030D-6E8A-4147-A177-3AD203B41FA5}">
                      <a16:colId xmlns:a16="http://schemas.microsoft.com/office/drawing/2014/main" val="2860508844"/>
                    </a:ext>
                  </a:extLst>
                </a:gridCol>
                <a:gridCol w="4344759">
                  <a:extLst>
                    <a:ext uri="{9D8B030D-6E8A-4147-A177-3AD203B41FA5}">
                      <a16:colId xmlns:a16="http://schemas.microsoft.com/office/drawing/2014/main" val="1133308866"/>
                    </a:ext>
                  </a:extLst>
                </a:gridCol>
              </a:tblGrid>
              <a:tr h="242302">
                <a:tc>
                  <a:txBody>
                    <a:bodyPr/>
                    <a:lstStyle/>
                    <a:p>
                      <a:r>
                        <a:rPr lang="en-SG" sz="1100" dirty="0"/>
                        <a:t>Client characteristic</a:t>
                      </a:r>
                    </a:p>
                  </a:txBody>
                  <a:tcPr/>
                </a:tc>
                <a:tc>
                  <a:txBody>
                    <a:bodyPr/>
                    <a:lstStyle/>
                    <a:p>
                      <a:r>
                        <a:rPr lang="en-SG" sz="1100" dirty="0"/>
                        <a:t>Possible rationale</a:t>
                      </a:r>
                    </a:p>
                  </a:txBody>
                  <a:tcPr/>
                </a:tc>
                <a:extLst>
                  <a:ext uri="{0D108BD9-81ED-4DB2-BD59-A6C34878D82A}">
                    <a16:rowId xmlns:a16="http://schemas.microsoft.com/office/drawing/2014/main" val="1527216604"/>
                  </a:ext>
                </a:extLst>
              </a:tr>
              <a:tr h="242302">
                <a:tc>
                  <a:txBody>
                    <a:bodyPr/>
                    <a:lstStyle/>
                    <a:p>
                      <a:r>
                        <a:rPr lang="en-SG" sz="1100" dirty="0"/>
                        <a:t>Tenure</a:t>
                      </a:r>
                    </a:p>
                  </a:txBody>
                  <a:tcPr/>
                </a:tc>
                <a:tc>
                  <a:txBody>
                    <a:bodyPr/>
                    <a:lstStyle/>
                    <a:p>
                      <a:r>
                        <a:rPr lang="en-SG" sz="1100" dirty="0"/>
                        <a:t>More loyal clients more likely to buy</a:t>
                      </a:r>
                    </a:p>
                  </a:txBody>
                  <a:tcPr/>
                </a:tc>
                <a:extLst>
                  <a:ext uri="{0D108BD9-81ED-4DB2-BD59-A6C34878D82A}">
                    <a16:rowId xmlns:a16="http://schemas.microsoft.com/office/drawing/2014/main" val="4142596131"/>
                  </a:ext>
                </a:extLst>
              </a:tr>
              <a:tr h="242302">
                <a:tc>
                  <a:txBody>
                    <a:bodyPr/>
                    <a:lstStyle/>
                    <a:p>
                      <a:r>
                        <a:rPr lang="en-SG" sz="1100" dirty="0"/>
                        <a:t>Age</a:t>
                      </a:r>
                    </a:p>
                  </a:txBody>
                  <a:tcPr/>
                </a:tc>
                <a:tc>
                  <a:txBody>
                    <a:bodyPr/>
                    <a:lstStyle/>
                    <a:p>
                      <a:r>
                        <a:rPr lang="en-SG" sz="1100" dirty="0"/>
                        <a:t>Age from early 20s to mid 40s</a:t>
                      </a:r>
                    </a:p>
                  </a:txBody>
                  <a:tcPr/>
                </a:tc>
                <a:extLst>
                  <a:ext uri="{0D108BD9-81ED-4DB2-BD59-A6C34878D82A}">
                    <a16:rowId xmlns:a16="http://schemas.microsoft.com/office/drawing/2014/main" val="432197005"/>
                  </a:ext>
                </a:extLst>
              </a:tr>
              <a:tr h="242302">
                <a:tc>
                  <a:txBody>
                    <a:bodyPr/>
                    <a:lstStyle/>
                    <a:p>
                      <a:r>
                        <a:rPr lang="en-SG" sz="1100" dirty="0" err="1"/>
                        <a:t>VolumeCred</a:t>
                      </a:r>
                      <a:endParaRPr lang="en-SG" sz="1100" dirty="0"/>
                    </a:p>
                  </a:txBody>
                  <a:tcPr/>
                </a:tc>
                <a:tc>
                  <a:txBody>
                    <a:bodyPr/>
                    <a:lstStyle/>
                    <a:p>
                      <a:r>
                        <a:rPr lang="en-SG" sz="1100" dirty="0"/>
                        <a:t>Less credit intake are more likely to buy</a:t>
                      </a:r>
                    </a:p>
                  </a:txBody>
                  <a:tcPr/>
                </a:tc>
                <a:extLst>
                  <a:ext uri="{0D108BD9-81ED-4DB2-BD59-A6C34878D82A}">
                    <a16:rowId xmlns:a16="http://schemas.microsoft.com/office/drawing/2014/main" val="4217748897"/>
                  </a:ext>
                </a:extLst>
              </a:tr>
              <a:tr h="242302">
                <a:tc>
                  <a:txBody>
                    <a:bodyPr/>
                    <a:lstStyle/>
                    <a:p>
                      <a:r>
                        <a:rPr lang="en-SG" sz="1100" dirty="0" err="1"/>
                        <a:t>ActBal_CA</a:t>
                      </a:r>
                      <a:endParaRPr lang="en-SG" sz="1100" dirty="0"/>
                    </a:p>
                  </a:txBody>
                  <a:tcPr/>
                </a:tc>
                <a:tc>
                  <a:txBody>
                    <a:bodyPr/>
                    <a:lstStyle/>
                    <a:p>
                      <a:r>
                        <a:rPr lang="en-SG" sz="1100" dirty="0"/>
                        <a:t>Clients lower balance values</a:t>
                      </a:r>
                    </a:p>
                  </a:txBody>
                  <a:tcPr/>
                </a:tc>
                <a:extLst>
                  <a:ext uri="{0D108BD9-81ED-4DB2-BD59-A6C34878D82A}">
                    <a16:rowId xmlns:a16="http://schemas.microsoft.com/office/drawing/2014/main" val="3202068058"/>
                  </a:ext>
                </a:extLst>
              </a:tr>
              <a:tr h="242302">
                <a:tc>
                  <a:txBody>
                    <a:bodyPr/>
                    <a:lstStyle/>
                    <a:p>
                      <a:r>
                        <a:rPr lang="en-SG" sz="1100" dirty="0" err="1"/>
                        <a:t>VolumeDeb</a:t>
                      </a:r>
                      <a:endParaRPr lang="en-SG" sz="1100" dirty="0"/>
                    </a:p>
                  </a:txBody>
                  <a:tcPr/>
                </a:tc>
                <a:tc>
                  <a:txBody>
                    <a:bodyPr/>
                    <a:lstStyle/>
                    <a:p>
                      <a:r>
                        <a:rPr lang="en-SG" sz="1100" dirty="0"/>
                        <a:t>Higher debit volumes</a:t>
                      </a:r>
                    </a:p>
                  </a:txBody>
                  <a:tcPr/>
                </a:tc>
                <a:extLst>
                  <a:ext uri="{0D108BD9-81ED-4DB2-BD59-A6C34878D82A}">
                    <a16:rowId xmlns:a16="http://schemas.microsoft.com/office/drawing/2014/main" val="3132602184"/>
                  </a:ext>
                </a:extLst>
              </a:tr>
            </a:tbl>
          </a:graphicData>
        </a:graphic>
      </p:graphicFrame>
      <p:sp>
        <p:nvSpPr>
          <p:cNvPr id="18" name="Rectangle 17">
            <a:extLst>
              <a:ext uri="{FF2B5EF4-FFF2-40B4-BE49-F238E27FC236}">
                <a16:creationId xmlns:a16="http://schemas.microsoft.com/office/drawing/2014/main" id="{D8DB9E52-B8A9-57C1-A4D7-94A3A1A5EBA0}"/>
              </a:ext>
            </a:extLst>
          </p:cNvPr>
          <p:cNvSpPr/>
          <p:nvPr/>
        </p:nvSpPr>
        <p:spPr>
          <a:xfrm>
            <a:off x="320675" y="5184501"/>
            <a:ext cx="828675" cy="40426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SG" sz="1200" dirty="0"/>
              <a:t>Consumer Loans</a:t>
            </a:r>
          </a:p>
        </p:txBody>
      </p:sp>
      <p:sp>
        <p:nvSpPr>
          <p:cNvPr id="19" name="Rectangle 18">
            <a:extLst>
              <a:ext uri="{FF2B5EF4-FFF2-40B4-BE49-F238E27FC236}">
                <a16:creationId xmlns:a16="http://schemas.microsoft.com/office/drawing/2014/main" id="{0F1C51AE-CDFF-1258-6D85-2BF5BDA8F7E5}"/>
              </a:ext>
            </a:extLst>
          </p:cNvPr>
          <p:cNvSpPr/>
          <p:nvPr/>
        </p:nvSpPr>
        <p:spPr>
          <a:xfrm>
            <a:off x="7134226" y="5184501"/>
            <a:ext cx="4867274" cy="155447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SG" sz="1200" dirty="0"/>
              <a:t>Summary</a:t>
            </a:r>
          </a:p>
          <a:p>
            <a:r>
              <a:rPr lang="en-SG" sz="1200" dirty="0"/>
              <a:t>Clients from young adults to mid-40s , who have been with the bank for some time, and who have less money coming in but larger spending are more likely to buy consumer loans. This seems reasonable as such clients naturally have a need for loans. Age group also indicates young adults who may need for education/ marriage etc and 30-40s who have increased consumer needs.</a:t>
            </a:r>
          </a:p>
        </p:txBody>
      </p:sp>
    </p:spTree>
    <p:extLst>
      <p:ext uri="{BB962C8B-B14F-4D97-AF65-F5344CB8AC3E}">
        <p14:creationId xmlns:p14="http://schemas.microsoft.com/office/powerpoint/2010/main" val="288558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0BC552-4A6D-2DCD-2EB2-1F21A2305504}"/>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8D24A37E-B2F3-B04C-C9CC-B95CD883E138}"/>
              </a:ext>
            </a:extLst>
          </p:cNvPr>
          <p:cNvSpPr/>
          <p:nvPr/>
        </p:nvSpPr>
        <p:spPr>
          <a:xfrm>
            <a:off x="454176" y="1269231"/>
            <a:ext cx="11271099" cy="40426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SG" sz="1200" dirty="0"/>
              <a:t>Which clients are to be targeted with which offer? </a:t>
            </a:r>
          </a:p>
        </p:txBody>
      </p:sp>
      <p:sp>
        <p:nvSpPr>
          <p:cNvPr id="16" name="Title 1">
            <a:extLst>
              <a:ext uri="{FF2B5EF4-FFF2-40B4-BE49-F238E27FC236}">
                <a16:creationId xmlns:a16="http://schemas.microsoft.com/office/drawing/2014/main" id="{E508A474-4455-738B-25ED-B90CA0E16F10}"/>
              </a:ext>
            </a:extLst>
          </p:cNvPr>
          <p:cNvSpPr txBox="1">
            <a:spLocks/>
          </p:cNvSpPr>
          <p:nvPr/>
        </p:nvSpPr>
        <p:spPr>
          <a:xfrm>
            <a:off x="361355" y="804212"/>
            <a:ext cx="11029616" cy="404268"/>
          </a:xfrm>
          <a:prstGeom prst="rect">
            <a:avLst/>
          </a:prstGeom>
        </p:spPr>
        <p:txBody>
          <a:bodyPr vert="horz" lIns="91440" tIns="45720" rIns="91440" bIns="45720" rtlCol="0" anchor="b">
            <a:normAutofit fontScale="90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Result analysis</a:t>
            </a:r>
            <a:endParaRPr lang="en-SG" dirty="0"/>
          </a:p>
        </p:txBody>
      </p:sp>
      <p:sp>
        <p:nvSpPr>
          <p:cNvPr id="3" name="Rectangle 2">
            <a:extLst>
              <a:ext uri="{FF2B5EF4-FFF2-40B4-BE49-F238E27FC236}">
                <a16:creationId xmlns:a16="http://schemas.microsoft.com/office/drawing/2014/main" id="{496E4B3C-0B4E-F500-D0E7-650DEB026554}"/>
              </a:ext>
            </a:extLst>
          </p:cNvPr>
          <p:cNvSpPr/>
          <p:nvPr/>
        </p:nvSpPr>
        <p:spPr>
          <a:xfrm>
            <a:off x="454176" y="3024732"/>
            <a:ext cx="11271099" cy="40426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SG" sz="1200" dirty="0"/>
              <a:t>What would be the expected revenue based on your strategy? </a:t>
            </a:r>
          </a:p>
        </p:txBody>
      </p:sp>
      <p:sp>
        <p:nvSpPr>
          <p:cNvPr id="4" name="Rectangle 3">
            <a:extLst>
              <a:ext uri="{FF2B5EF4-FFF2-40B4-BE49-F238E27FC236}">
                <a16:creationId xmlns:a16="http://schemas.microsoft.com/office/drawing/2014/main" id="{8C012BF5-F49D-9998-C4EE-29BE5D0AD412}"/>
              </a:ext>
            </a:extLst>
          </p:cNvPr>
          <p:cNvSpPr/>
          <p:nvPr/>
        </p:nvSpPr>
        <p:spPr>
          <a:xfrm>
            <a:off x="454175" y="1829447"/>
            <a:ext cx="11271099" cy="73026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SG" sz="1200" dirty="0"/>
              <a:t>The file ‘Targeted Client List.xlsx’ under ‘./Documents’ indicates which clients should be targeted with which offer. This file contains the top 100 clients which should be targeted, identified by ‘Client’ column, and split across sheets based on product type . The column ‘Expected Revenue’ indicated which product they should be offered in the marketing strategy  : CC (Credit Card), MF(Mutual Fund), CL (Consumer Load).</a:t>
            </a:r>
          </a:p>
        </p:txBody>
      </p:sp>
      <p:sp>
        <p:nvSpPr>
          <p:cNvPr id="5" name="Rectangle 4">
            <a:extLst>
              <a:ext uri="{FF2B5EF4-FFF2-40B4-BE49-F238E27FC236}">
                <a16:creationId xmlns:a16="http://schemas.microsoft.com/office/drawing/2014/main" id="{6C7D41B3-2F3F-D373-5E91-328B8A263AD9}"/>
              </a:ext>
            </a:extLst>
          </p:cNvPr>
          <p:cNvSpPr/>
          <p:nvPr/>
        </p:nvSpPr>
        <p:spPr>
          <a:xfrm>
            <a:off x="454175" y="3568022"/>
            <a:ext cx="11271099" cy="73026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SG" sz="1200" dirty="0"/>
              <a:t>Expected revenue will be the sum of ‘Expected Revenue’ from the file ‘Targeted Client List.xlsx’ under ‘./Documents’ . This column indicates expected revenue for each client. Expected revenue based on our model : 1119.09 EUR</a:t>
            </a:r>
          </a:p>
        </p:txBody>
      </p:sp>
    </p:spTree>
    <p:extLst>
      <p:ext uri="{BB962C8B-B14F-4D97-AF65-F5344CB8AC3E}">
        <p14:creationId xmlns:p14="http://schemas.microsoft.com/office/powerpoint/2010/main" val="3372272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01615-6B73-EEDC-92F4-CCF477A16443}"/>
              </a:ext>
            </a:extLst>
          </p:cNvPr>
          <p:cNvSpPr>
            <a:spLocks noGrp="1"/>
          </p:cNvSpPr>
          <p:nvPr>
            <p:ph type="title"/>
          </p:nvPr>
        </p:nvSpPr>
        <p:spPr/>
        <p:txBody>
          <a:bodyPr/>
          <a:lstStyle/>
          <a:p>
            <a:r>
              <a:rPr lang="en-SG" dirty="0"/>
              <a:t>appendix</a:t>
            </a:r>
          </a:p>
        </p:txBody>
      </p:sp>
    </p:spTree>
    <p:extLst>
      <p:ext uri="{BB962C8B-B14F-4D97-AF65-F5344CB8AC3E}">
        <p14:creationId xmlns:p14="http://schemas.microsoft.com/office/powerpoint/2010/main" val="745764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{7F71D431-2651-4F0D-8C24-E8B5F64F933E}tf33552983_win32</Template>
  <TotalTime>329</TotalTime>
  <Words>1988</Words>
  <Application>Microsoft Office PowerPoint</Application>
  <PresentationFormat>Widescreen</PresentationFormat>
  <Paragraphs>184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Franklin Gothic Book</vt:lpstr>
      <vt:lpstr>Franklin Gothic Demi</vt:lpstr>
      <vt:lpstr>Wingdings 2</vt:lpstr>
      <vt:lpstr>DividendVTI</vt:lpstr>
      <vt:lpstr>Direct marketing optimization</vt:lpstr>
      <vt:lpstr>Methodology overview</vt:lpstr>
      <vt:lpstr>Exploratory data analysis</vt:lpstr>
      <vt:lpstr>data preparation</vt:lpstr>
      <vt:lpstr>PowerPoint Presentation</vt:lpstr>
      <vt:lpstr>PowerPoint Presentation</vt:lpstr>
      <vt:lpstr>PowerPoint Presentation</vt:lpstr>
      <vt:lpstr>PowerPoint Presentation</vt:lpstr>
      <vt:lpstr>appendix</vt:lpstr>
      <vt:lpstr>Distribution of Total Revenue across all product types</vt:lpstr>
      <vt:lpstr>PowerPoint Presentation</vt:lpstr>
      <vt:lpstr>PowerPoint Presentation</vt:lpstr>
      <vt:lpstr>PowerPoint Presentation</vt:lpstr>
      <vt:lpstr>PowerPoint Presentation</vt:lpstr>
    </vt:vector>
  </TitlesOfParts>
  <Company>Nanyang Technological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Vivek Choudhary</dc:creator>
  <cp:lastModifiedBy>Vivek Choudhary</cp:lastModifiedBy>
  <cp:revision>28</cp:revision>
  <dcterms:created xsi:type="dcterms:W3CDTF">2025-03-24T06:21:28Z</dcterms:created>
  <dcterms:modified xsi:type="dcterms:W3CDTF">2025-03-24T16:01:08Z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