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301" r:id="rId2"/>
    <p:sldId id="257" r:id="rId3"/>
    <p:sldId id="258" r:id="rId4"/>
    <p:sldId id="260" r:id="rId5"/>
    <p:sldId id="274" r:id="rId6"/>
    <p:sldId id="276" r:id="rId7"/>
    <p:sldId id="267" r:id="rId8"/>
    <p:sldId id="277" r:id="rId9"/>
    <p:sldId id="278" r:id="rId10"/>
    <p:sldId id="279" r:id="rId11"/>
    <p:sldId id="261" r:id="rId12"/>
    <p:sldId id="292" r:id="rId13"/>
    <p:sldId id="262" r:id="rId14"/>
    <p:sldId id="293" r:id="rId15"/>
    <p:sldId id="294" r:id="rId16"/>
    <p:sldId id="302" r:id="rId17"/>
    <p:sldId id="303" r:id="rId18"/>
    <p:sldId id="304" r:id="rId19"/>
    <p:sldId id="263" r:id="rId20"/>
    <p:sldId id="288" r:id="rId21"/>
    <p:sldId id="265" r:id="rId22"/>
    <p:sldId id="266" r:id="rId23"/>
    <p:sldId id="299" r:id="rId24"/>
    <p:sldId id="297" r:id="rId25"/>
    <p:sldId id="298" r:id="rId26"/>
    <p:sldId id="305" r:id="rId27"/>
    <p:sldId id="306" r:id="rId28"/>
    <p:sldId id="307" r:id="rId29"/>
    <p:sldId id="308" r:id="rId30"/>
    <p:sldId id="300" r:id="rId31"/>
    <p:sldId id="28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56655F-20D7-4B20-BE3B-7A8E1ACBD003}">
          <p14:sldIdLst>
            <p14:sldId id="301"/>
            <p14:sldId id="257"/>
            <p14:sldId id="258"/>
            <p14:sldId id="260"/>
            <p14:sldId id="274"/>
          </p14:sldIdLst>
        </p14:section>
        <p14:section name="Untitled Section" id="{68C90DB9-E63C-4E86-954A-6550094DAA14}">
          <p14:sldIdLst>
            <p14:sldId id="276"/>
            <p14:sldId id="267"/>
            <p14:sldId id="277"/>
            <p14:sldId id="278"/>
            <p14:sldId id="279"/>
            <p14:sldId id="261"/>
            <p14:sldId id="292"/>
            <p14:sldId id="262"/>
            <p14:sldId id="293"/>
            <p14:sldId id="294"/>
            <p14:sldId id="302"/>
            <p14:sldId id="303"/>
            <p14:sldId id="304"/>
            <p14:sldId id="263"/>
            <p14:sldId id="288"/>
            <p14:sldId id="265"/>
            <p14:sldId id="266"/>
            <p14:sldId id="299"/>
            <p14:sldId id="297"/>
            <p14:sldId id="298"/>
            <p14:sldId id="305"/>
            <p14:sldId id="306"/>
            <p14:sldId id="307"/>
            <p14:sldId id="308"/>
            <p14:sldId id="300"/>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22DBE-CF5F-4C37-95D9-935DCAA3FF92}"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CCECF-258F-4A00-A302-EC236511FE8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0CCECF-258F-4A00-A302-EC236511FE8F}" type="slidenum">
              <a:rPr lang="en-IN" smtClean="0"/>
              <a:t>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EA0CCECF-258F-4A00-A302-EC236511FE8F}" type="slidenum">
              <a:rPr lang="en-IN" smtClean="0"/>
              <a:t>25</a:t>
            </a:fld>
            <a:endParaRPr lang="en-IN"/>
          </a:p>
        </p:txBody>
      </p:sp>
    </p:spTree>
    <p:extLst>
      <p:ext uri="{BB962C8B-B14F-4D97-AF65-F5344CB8AC3E}">
        <p14:creationId xmlns:p14="http://schemas.microsoft.com/office/powerpoint/2010/main" val="219211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04/28/2025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04/28/2025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04/28/2025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04/28/2025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04/28/2025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04/28/2025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04/28/2025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04/28/2025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04/28/2025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04/28/2025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04/28/2025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617365-5288-8F5C-C8E0-1786325D565A}"/>
              </a:ext>
            </a:extLst>
          </p:cNvPr>
          <p:cNvSpPr txBox="1"/>
          <p:nvPr/>
        </p:nvSpPr>
        <p:spPr>
          <a:xfrm>
            <a:off x="0" y="0"/>
            <a:ext cx="12192000" cy="2123658"/>
          </a:xfrm>
          <a:prstGeom prst="rect">
            <a:avLst/>
          </a:prstGeom>
          <a:noFill/>
        </p:spPr>
        <p:txBody>
          <a:bodyPr wrap="square" rtlCol="0">
            <a:spAutoFit/>
          </a:bodyPr>
          <a:lstStyle/>
          <a:p>
            <a:pPr algn="ctr"/>
            <a:r>
              <a:rPr lang="en-US" sz="2400" b="1">
                <a:latin typeface="Times New Roman" panose="02020603050405020304" pitchFamily="18" charset="0"/>
                <a:cs typeface="Times New Roman" panose="02020603050405020304" pitchFamily="18" charset="0"/>
              </a:rPr>
              <a:t>SRI VENKATESWARA COLLEGE OF ENGINEERING AND TECHNOLOGY</a:t>
            </a:r>
          </a:p>
          <a:p>
            <a:pPr algn="ctr"/>
            <a:r>
              <a:rPr lang="en-US" sz="2400">
                <a:latin typeface="Times New Roman" panose="02020603050405020304" pitchFamily="18" charset="0"/>
                <a:cs typeface="Times New Roman" panose="02020603050405020304" pitchFamily="18" charset="0"/>
              </a:rPr>
              <a:t>DEPARTMENT OF</a:t>
            </a:r>
          </a:p>
          <a:p>
            <a:pPr algn="ctr"/>
            <a:r>
              <a:rPr lang="en-US" sz="2400">
                <a:latin typeface="Times New Roman" panose="02020603050405020304" pitchFamily="18" charset="0"/>
                <a:cs typeface="Times New Roman" panose="02020603050405020304" pitchFamily="18" charset="0"/>
              </a:rPr>
              <a:t>ELECTRONICS AND COMMUNICATION ENGINEERING</a:t>
            </a:r>
          </a:p>
          <a:p>
            <a:pPr algn="ctr"/>
            <a:endParaRPr lang="en-US" sz="2400">
              <a:latin typeface="Times New Roman" panose="02020603050405020304" pitchFamily="18" charset="0"/>
              <a:cs typeface="Times New Roman" panose="02020603050405020304" pitchFamily="18" charset="0"/>
            </a:endParaRPr>
          </a:p>
          <a:p>
            <a:pPr algn="ctr"/>
            <a:r>
              <a:rPr lang="en-US" b="1">
                <a:latin typeface="Times New Roman" panose="02020603050405020304" pitchFamily="18" charset="0"/>
                <a:cs typeface="Times New Roman" panose="02020603050405020304" pitchFamily="18" charset="0"/>
              </a:rPr>
              <a:t>PROJECT TITLE:DESIGN AND ANALYSIS OF DIFFERENT ADDERS USING REVERSIBLE LOGIC GATES</a:t>
            </a:r>
          </a:p>
          <a:p>
            <a:pPr algn="ctr"/>
            <a:endParaRPr lang="en-US" b="1">
              <a:latin typeface="Times New Roman" panose="02020603050405020304" pitchFamily="18" charset="0"/>
              <a:cs typeface="Times New Roman" panose="02020603050405020304" pitchFamily="18" charset="0"/>
            </a:endParaRPr>
          </a:p>
        </p:txBody>
      </p:sp>
      <p:pic>
        <p:nvPicPr>
          <p:cNvPr id="5" name="Picture 2" descr="SVCET - Sri Venkateswara College of Engineering and Technology, Chittoor">
            <a:extLst>
              <a:ext uri="{FF2B5EF4-FFF2-40B4-BE49-F238E27FC236}">
                <a16:creationId xmlns:a16="http://schemas.microsoft.com/office/drawing/2014/main" id="{AB0858D0-9332-CD33-78F0-06ADAF7B2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4279" y="1972873"/>
            <a:ext cx="2376569" cy="19985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8A6718-6D28-7F8A-4A02-9FFC2ECB487B}"/>
              </a:ext>
            </a:extLst>
          </p:cNvPr>
          <p:cNvSpPr txBox="1"/>
          <p:nvPr/>
        </p:nvSpPr>
        <p:spPr>
          <a:xfrm>
            <a:off x="108857" y="3971451"/>
            <a:ext cx="11919857" cy="2031325"/>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GUIDE: Mr. S.NAGARAJ</a:t>
            </a:r>
          </a:p>
          <a:p>
            <a:pPr algn="ctr"/>
            <a:r>
              <a:rPr lang="en-US" b="1" dirty="0">
                <a:latin typeface="Times New Roman" panose="02020603050405020304" pitchFamily="18" charset="0"/>
                <a:cs typeface="Times New Roman" panose="02020603050405020304" pitchFamily="18" charset="0"/>
              </a:rPr>
              <a:t>BATCH:A8</a:t>
            </a:r>
          </a:p>
          <a:p>
            <a:pPr algn="ctr"/>
            <a:r>
              <a:rPr lang="en-US" b="1" dirty="0">
                <a:latin typeface="Times New Roman" panose="02020603050405020304" pitchFamily="18" charset="0"/>
                <a:cs typeface="Times New Roman" panose="02020603050405020304" pitchFamily="18" charset="0"/>
              </a:rPr>
              <a:t>E.NIKITHA                                     (21781A0459)</a:t>
            </a:r>
          </a:p>
          <a:p>
            <a:pPr algn="ctr"/>
            <a:r>
              <a:rPr lang="en-US" b="1" dirty="0">
                <a:latin typeface="Times New Roman" panose="02020603050405020304" pitchFamily="18" charset="0"/>
                <a:cs typeface="Times New Roman" panose="02020603050405020304" pitchFamily="18" charset="0"/>
              </a:rPr>
              <a:t>G.HEMA SUNDAR REDDY         (21781A0463)</a:t>
            </a:r>
          </a:p>
          <a:p>
            <a:pPr algn="ctr"/>
            <a:r>
              <a:rPr lang="en-US" b="1" dirty="0">
                <a:latin typeface="Times New Roman" panose="02020603050405020304" pitchFamily="18" charset="0"/>
                <a:cs typeface="Times New Roman" panose="02020603050405020304" pitchFamily="18" charset="0"/>
              </a:rPr>
              <a:t>G.VINAY                                         (21781A0466)</a:t>
            </a:r>
          </a:p>
          <a:p>
            <a:pPr algn="ctr"/>
            <a:r>
              <a:rPr lang="en-US" b="1" dirty="0">
                <a:latin typeface="Times New Roman" panose="02020603050405020304" pitchFamily="18" charset="0"/>
                <a:cs typeface="Times New Roman" panose="02020603050405020304" pitchFamily="18" charset="0"/>
              </a:rPr>
              <a:t>I.VEERA MANOHAR REDDY    (21781A0481)</a:t>
            </a:r>
          </a:p>
          <a:p>
            <a:pPr algn="ctr"/>
            <a:r>
              <a:rPr lang="en-US" b="1" dirty="0">
                <a:latin typeface="Times New Roman" panose="02020603050405020304" pitchFamily="18" charset="0"/>
                <a:cs typeface="Times New Roman" panose="02020603050405020304" pitchFamily="18" charset="0"/>
              </a:rPr>
              <a:t>J.MAHESWARA REDDY             (21781A0482)</a:t>
            </a:r>
          </a:p>
        </p:txBody>
      </p:sp>
    </p:spTree>
    <p:extLst>
      <p:ext uri="{BB962C8B-B14F-4D97-AF65-F5344CB8AC3E}">
        <p14:creationId xmlns:p14="http://schemas.microsoft.com/office/powerpoint/2010/main" val="1353915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545"/>
            <a:ext cx="10515600" cy="837565"/>
          </a:xfrm>
        </p:spPr>
        <p:txBody>
          <a:bodyPr>
            <a:normAutofit/>
          </a:bodyPr>
          <a:lstStyle/>
          <a:p>
            <a:r>
              <a:rPr lang="en-IN" altLang="en-US" sz="2220" b="1">
                <a:latin typeface="Times New Roman" panose="02020603050405020304" pitchFamily="18" charset="0"/>
                <a:cs typeface="Times New Roman" panose="02020603050405020304" pitchFamily="18" charset="0"/>
              </a:rPr>
              <a:t>7</a:t>
            </a:r>
            <a:r>
              <a:rPr lang="en-IN" altLang="en-US" sz="222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Challenges in Implementing Reversible Adders:</a:t>
            </a:r>
          </a:p>
        </p:txBody>
      </p:sp>
      <p:sp>
        <p:nvSpPr>
          <p:cNvPr id="3" name="Content Placeholder 2"/>
          <p:cNvSpPr>
            <a:spLocks noGrp="1"/>
          </p:cNvSpPr>
          <p:nvPr>
            <p:ph idx="1"/>
          </p:nvPr>
        </p:nvSpPr>
        <p:spPr>
          <a:xfrm>
            <a:off x="838200" y="833120"/>
            <a:ext cx="10515600" cy="5344160"/>
          </a:xfrm>
        </p:spPr>
        <p:txBody>
          <a:bodyPr/>
          <a:lstStyle/>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While reversible adders offer advantages in terms of power efficiency, several challenges remain:</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Complexity</a:t>
            </a:r>
            <a:r>
              <a:rPr lang="en-US" altLang="en-US" sz="1800">
                <a:latin typeface="Times New Roman" panose="02020603050405020304" pitchFamily="18" charset="0"/>
                <a:cs typeface="Times New Roman" panose="02020603050405020304" pitchFamily="18" charset="0"/>
              </a:rPr>
              <a:t>: Reversible adders can be more complex to design and implement compared to traditional adders.</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Overhead</a:t>
            </a:r>
            <a:r>
              <a:rPr lang="en-US" altLang="en-US" sz="1800">
                <a:latin typeface="Times New Roman" panose="02020603050405020304" pitchFamily="18" charset="0"/>
                <a:cs typeface="Times New Roman" panose="02020603050405020304" pitchFamily="18" charset="0"/>
              </a:rPr>
              <a:t>: Although reversible logic gates offer power savings, they may incur overhead in terms of additional gates and circuitry.</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Optimization</a:t>
            </a:r>
            <a:r>
              <a:rPr lang="en-US" altLang="en-US" sz="1800">
                <a:latin typeface="Times New Roman" panose="02020603050405020304" pitchFamily="18" charset="0"/>
                <a:cs typeface="Times New Roman" panose="02020603050405020304" pitchFamily="18" charset="0"/>
              </a:rPr>
              <a:t>: Finding the optimal design in terms of area, delay, and power consumption remains a key challenge in the field (Bennett, 1973).</a:t>
            </a:r>
          </a:p>
          <a:p>
            <a:pPr marL="0" indent="0">
              <a:buNone/>
            </a:pPr>
            <a:r>
              <a:rPr lang="en-IN" altLang="en-US" sz="2000" b="1">
                <a:latin typeface="Times New Roman" panose="02020603050405020304" pitchFamily="18" charset="0"/>
                <a:cs typeface="Times New Roman" panose="02020603050405020304" pitchFamily="18" charset="0"/>
              </a:rPr>
              <a:t>8. </a:t>
            </a:r>
            <a:r>
              <a:rPr lang="en-US" altLang="en-US" sz="2000" b="1">
                <a:latin typeface="Times New Roman" panose="02020603050405020304" pitchFamily="18" charset="0"/>
                <a:cs typeface="Times New Roman" panose="02020603050405020304" pitchFamily="18" charset="0"/>
              </a:rPr>
              <a:t>Design Approaches for Optimizing Reversible Adders</a:t>
            </a:r>
            <a:r>
              <a:rPr lang="en-IN" altLang="en-US" sz="2000" b="1">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Gate Minimization</a:t>
            </a:r>
            <a:r>
              <a:rPr lang="en-US" altLang="en-US" sz="1800">
                <a:latin typeface="Times New Roman" panose="02020603050405020304" pitchFamily="18" charset="0"/>
                <a:cs typeface="Times New Roman" panose="02020603050405020304" pitchFamily="18" charset="0"/>
              </a:rPr>
              <a:t>: Approaches like gate-count reduction focus on minimizing the number of reversible gates required to implement an adder. By optimizing gate usage, the area and power consumption of reversible adders can be significantly reduced.</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Parallelism:</a:t>
            </a:r>
            <a:r>
              <a:rPr lang="en-US" altLang="en-US" sz="1800">
                <a:latin typeface="Times New Roman" panose="02020603050405020304" pitchFamily="18" charset="0"/>
                <a:cs typeface="Times New Roman" panose="02020603050405020304" pitchFamily="18" charset="0"/>
              </a:rPr>
              <a:t> Techniques involving parallel architectures have been explored to increase the speed of reversible adders. By processing multiple bits simultaneously, parallel reversible adders can achieve faster computation times without compromising power efficiency.</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04900"/>
          </a:xfrm>
        </p:spPr>
        <p:txBody>
          <a:bodyPr>
            <a:normAutofit/>
          </a:bodyPr>
          <a:lstStyle/>
          <a:p>
            <a:r>
              <a:rPr lang="en-US" altLang="en-US" sz="2800" b="1">
                <a:latin typeface="Times New Roman" panose="02020603050405020304" pitchFamily="18" charset="0"/>
                <a:cs typeface="Times New Roman" panose="02020603050405020304" pitchFamily="18" charset="0"/>
              </a:rPr>
              <a:t>Existing System</a:t>
            </a:r>
            <a:r>
              <a:rPr lang="en-IN" altLang="en-US" sz="2800" b="1">
                <a:latin typeface="Times New Roman" panose="02020603050405020304" pitchFamily="18" charset="0"/>
                <a:cs typeface="Times New Roman" panose="02020603050405020304" pitchFamily="18" charset="0"/>
              </a:rPr>
              <a:t>:</a:t>
            </a:r>
            <a:br>
              <a:rPr lang="en-IN" altLang="en-US" sz="2800" b="1">
                <a:latin typeface="Times New Roman" panose="02020603050405020304" pitchFamily="18" charset="0"/>
                <a:cs typeface="Times New Roman" panose="02020603050405020304" pitchFamily="18" charset="0"/>
              </a:rPr>
            </a:br>
            <a:r>
              <a:rPr lang="en-IN" altLang="en-US" sz="2800" b="1">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90855" y="794385"/>
            <a:ext cx="10862945" cy="5741035"/>
          </a:xfrm>
        </p:spPr>
        <p:txBody>
          <a:bodyPr>
            <a:normAutofit lnSpcReduction="10000"/>
          </a:bodyPr>
          <a:lstStyle/>
          <a:p>
            <a:pPr marL="0" indent="0">
              <a:buNone/>
            </a:pPr>
            <a:r>
              <a:rPr lang="en-IN" altLang="en-US" sz="2000" b="1">
                <a:latin typeface="Times New Roman" panose="02020603050405020304" pitchFamily="18" charset="0"/>
                <a:cs typeface="Times New Roman" panose="02020603050405020304" pitchFamily="18" charset="0"/>
              </a:rPr>
              <a:t>1. </a:t>
            </a:r>
            <a:r>
              <a:rPr lang="en-US" altLang="en-US" sz="2000" b="1">
                <a:latin typeface="Times New Roman" panose="02020603050405020304" pitchFamily="18" charset="0"/>
                <a:cs typeface="Times New Roman" panose="02020603050405020304" pitchFamily="18" charset="0"/>
              </a:rPr>
              <a:t>Traditional Adders</a:t>
            </a:r>
            <a:r>
              <a:rPr lang="en-IN" altLang="en-US" sz="2000" b="1">
                <a:latin typeface="Times New Roman" panose="02020603050405020304" pitchFamily="18" charset="0"/>
                <a:cs typeface="Times New Roman" panose="02020603050405020304" pitchFamily="18" charset="0"/>
              </a:rPr>
              <a:t>:</a:t>
            </a:r>
            <a:endParaRPr lang="en-US" altLang="en-US" sz="200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Half Adders and Full Adders are widely used for binary addition, built using irreversible gates like AND, OR, and XOR.</a:t>
            </a:r>
          </a:p>
          <a:p>
            <a:pPr algn="just">
              <a:lnSpc>
                <a:spcPct val="10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Ripple Carry Adders (RCA) and Carry </a:t>
            </a:r>
            <a:r>
              <a:rPr lang="en-IN" altLang="en-US" sz="1800">
                <a:latin typeface="Times New Roman" panose="02020603050405020304" pitchFamily="18" charset="0"/>
                <a:cs typeface="Times New Roman" panose="02020603050405020304" pitchFamily="18" charset="0"/>
              </a:rPr>
              <a:t>Save </a:t>
            </a:r>
            <a:r>
              <a:rPr lang="en-US" altLang="en-US" sz="1800">
                <a:latin typeface="Times New Roman" panose="02020603050405020304" pitchFamily="18" charset="0"/>
                <a:cs typeface="Times New Roman" panose="02020603050405020304" pitchFamily="18" charset="0"/>
              </a:rPr>
              <a:t> Adders (C</a:t>
            </a:r>
            <a:r>
              <a:rPr lang="en-IN" altLang="en-US" sz="1800">
                <a:latin typeface="Times New Roman" panose="02020603050405020304" pitchFamily="18" charset="0"/>
                <a:cs typeface="Times New Roman" panose="02020603050405020304" pitchFamily="18" charset="0"/>
              </a:rPr>
              <a:t>S</a:t>
            </a:r>
            <a:r>
              <a:rPr lang="en-US" altLang="en-US" sz="1800">
                <a:latin typeface="Times New Roman" panose="02020603050405020304" pitchFamily="18" charset="0"/>
                <a:cs typeface="Times New Roman" panose="02020603050405020304" pitchFamily="18" charset="0"/>
              </a:rPr>
              <a:t>A) are common multi-bit adder designs, with RCA being simple but slow, and C</a:t>
            </a:r>
            <a:r>
              <a:rPr lang="en-IN" altLang="en-US" sz="1800">
                <a:latin typeface="Times New Roman" panose="02020603050405020304" pitchFamily="18" charset="0"/>
                <a:cs typeface="Times New Roman" panose="02020603050405020304" pitchFamily="18" charset="0"/>
              </a:rPr>
              <a:t>S</a:t>
            </a:r>
            <a:r>
              <a:rPr lang="en-US" altLang="en-US" sz="1800">
                <a:latin typeface="Times New Roman" panose="02020603050405020304" pitchFamily="18" charset="0"/>
                <a:cs typeface="Times New Roman" panose="02020603050405020304" pitchFamily="18" charset="0"/>
              </a:rPr>
              <a:t>A offering faster computation at the cost of increased complexity.</a:t>
            </a:r>
          </a:p>
          <a:p>
            <a:pPr marL="0" indent="0" algn="just">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Reversible Logic Circuits:</a:t>
            </a:r>
          </a:p>
          <a:p>
            <a:pPr algn="just">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Reversible Gates (e.g., F</a:t>
            </a:r>
            <a:r>
              <a:rPr lang="en-IN" altLang="en-US" sz="1800">
                <a:latin typeface="Times New Roman" panose="02020603050405020304" pitchFamily="18" charset="0"/>
                <a:cs typeface="Times New Roman" panose="02020603050405020304" pitchFamily="18" charset="0"/>
              </a:rPr>
              <a:t>eyman</a:t>
            </a:r>
            <a:r>
              <a:rPr lang="en-US" altLang="en-US" sz="1800">
                <a:latin typeface="Times New Roman" panose="02020603050405020304" pitchFamily="18" charset="0"/>
                <a:cs typeface="Times New Roman" panose="02020603050405020304" pitchFamily="18" charset="0"/>
              </a:rPr>
              <a:t>, Toffoli, Peres) are used to design adders that consume less power by preventing energy dissipation, unlike traditional irreversible gates.</a:t>
            </a:r>
          </a:p>
          <a:p>
            <a:pPr marL="0" indent="0" algn="just">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3. </a:t>
            </a:r>
            <a:r>
              <a:rPr lang="en-US" altLang="en-US" sz="2000" b="1">
                <a:latin typeface="Times New Roman" panose="02020603050405020304" pitchFamily="18" charset="0"/>
                <a:cs typeface="Times New Roman" panose="02020603050405020304" pitchFamily="18" charset="0"/>
              </a:rPr>
              <a:t>Reversible Adders:</a:t>
            </a:r>
          </a:p>
          <a:p>
            <a:pPr algn="just">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Reversible designs like Reversible Half Adder and Reversible Full Adder use these gates to reduce power consumption. Multi-bit adders can be created, though they introduce complexity in gate count and delay.</a:t>
            </a:r>
          </a:p>
          <a:p>
            <a:pPr marL="0" indent="0" algn="just">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4. </a:t>
            </a:r>
            <a:r>
              <a:rPr lang="en-US" altLang="en-US" sz="2000" b="1">
                <a:latin typeface="Times New Roman" panose="02020603050405020304" pitchFamily="18" charset="0"/>
                <a:cs typeface="Times New Roman" panose="02020603050405020304" pitchFamily="18" charset="0"/>
              </a:rPr>
              <a:t>Challenges:</a:t>
            </a:r>
          </a:p>
          <a:p>
            <a:pPr algn="just">
              <a:buFont typeface="Arial" panose="020B0604020202020204" pitchFamily="34" charset="0"/>
              <a:buChar char="•"/>
            </a:pPr>
            <a:r>
              <a:rPr lang="en-IN" altLang="en-US" sz="1800" b="1">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Power vs. Delay</a:t>
            </a:r>
            <a:r>
              <a:rPr lang="en-US" altLang="en-US" sz="2000" b="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While reversible gates save power, they may introduce delays due to the increased gate count.</a:t>
            </a:r>
          </a:p>
          <a:p>
            <a:pPr algn="just">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Area Efficiency</a:t>
            </a:r>
            <a:r>
              <a:rPr lang="en-US" altLang="en-US" sz="2000" b="1">
                <a:latin typeface="Times New Roman" panose="02020603050405020304" pitchFamily="18" charset="0"/>
                <a:cs typeface="Times New Roman" panose="02020603050405020304" pitchFamily="18" charset="0"/>
              </a:rPr>
              <a:t>:</a:t>
            </a:r>
            <a:r>
              <a:rPr lang="en-US" altLang="en-US" sz="1800">
                <a:latin typeface="Times New Roman" panose="02020603050405020304" pitchFamily="18" charset="0"/>
                <a:cs typeface="Times New Roman" panose="02020603050405020304" pitchFamily="18" charset="0"/>
              </a:rPr>
              <a:t> Reversible adders tend to require more space and gates compared to traditional adders, which can be a limitation in compact designs.</a:t>
            </a:r>
          </a:p>
          <a:p>
            <a:pPr algn="just">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Design Complexity:</a:t>
            </a:r>
            <a:r>
              <a:rPr lang="en-US" altLang="en-US" sz="2000" b="1">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Implementing multi-bit reversible adders involves complex logic to manage carries and sum computations.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665" b="1">
                <a:latin typeface="Times New Roman" panose="02020603050405020304" pitchFamily="18" charset="0"/>
                <a:cs typeface="Times New Roman" panose="02020603050405020304" pitchFamily="18" charset="0"/>
              </a:rPr>
              <a:t>Full Adder implementation using reversible gates:</a:t>
            </a:r>
          </a:p>
        </p:txBody>
      </p:sp>
      <p:pic>
        <p:nvPicPr>
          <p:cNvPr id="9" name="Content Placeholder 8">
            <a:extLst>
              <a:ext uri="{FF2B5EF4-FFF2-40B4-BE49-F238E27FC236}">
                <a16:creationId xmlns:a16="http://schemas.microsoft.com/office/drawing/2014/main" id="{20875577-F2AD-6BE5-5F10-A2CA9A244C46}"/>
              </a:ext>
            </a:extLst>
          </p:cNvPr>
          <p:cNvPicPr>
            <a:picLocks noGrp="1" noChangeAspect="1"/>
          </p:cNvPicPr>
          <p:nvPr>
            <p:ph idx="1"/>
          </p:nvPr>
        </p:nvPicPr>
        <p:blipFill>
          <a:blip r:embed="rId2"/>
          <a:stretch>
            <a:fillRect/>
          </a:stretch>
        </p:blipFill>
        <p:spPr>
          <a:xfrm>
            <a:off x="1661746" y="1690689"/>
            <a:ext cx="8913672" cy="4024311"/>
          </a:xfr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anose="02020603050405020304" pitchFamily="18" charset="0"/>
                <a:cs typeface="Times New Roman" panose="02020603050405020304" pitchFamily="18" charset="0"/>
                <a:sym typeface="+mn-ea"/>
              </a:rPr>
              <a:t>Drawbacks in existing system</a:t>
            </a:r>
            <a:r>
              <a:rPr lang="en-IN" altLang="en-US" sz="2800" b="1">
                <a:latin typeface="Times New Roman" panose="02020603050405020304" pitchFamily="18" charset="0"/>
                <a:cs typeface="Times New Roman" panose="02020603050405020304" pitchFamily="18" charset="0"/>
                <a:sym typeface="+mn-ea"/>
              </a:rPr>
              <a:t>:</a:t>
            </a:r>
          </a:p>
        </p:txBody>
      </p:sp>
      <p:sp>
        <p:nvSpPr>
          <p:cNvPr id="3" name="Content Placeholder 2"/>
          <p:cNvSpPr>
            <a:spLocks noGrp="1"/>
          </p:cNvSpPr>
          <p:nvPr>
            <p:ph idx="1"/>
          </p:nvPr>
        </p:nvSpPr>
        <p:spPr>
          <a:xfrm>
            <a:off x="773430" y="1586865"/>
            <a:ext cx="10515600" cy="4351338"/>
          </a:xfrm>
        </p:spPr>
        <p:txBody>
          <a:bodyPr>
            <a:normAutofit/>
          </a:bodyPr>
          <a:lstStyle/>
          <a:p>
            <a:pPr marL="0" indent="0">
              <a:buNone/>
            </a:pPr>
            <a:r>
              <a:rPr lang="en-IN" altLang="en-US" sz="2000" b="1">
                <a:latin typeface="Times New Roman" panose="02020603050405020304" pitchFamily="18" charset="0"/>
                <a:cs typeface="Times New Roman" panose="02020603050405020304" pitchFamily="18" charset="0"/>
              </a:rPr>
              <a:t>1. </a:t>
            </a:r>
            <a:r>
              <a:rPr lang="en-US" altLang="en-US" sz="2000" b="1">
                <a:latin typeface="Times New Roman" panose="02020603050405020304" pitchFamily="18" charset="0"/>
                <a:cs typeface="Times New Roman" panose="02020603050405020304" pitchFamily="18" charset="0"/>
              </a:rPr>
              <a:t>Higher Circuit Complexity:</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Existing systems using reversible gates often require more gates to perform the same functions as traditional adders. This increases circuit complexity and can make the design harder to implement and optimize.</a:t>
            </a: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Slow Execution Speed:</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use of reversible gates can result in longer propagation delays, leading to slower execution times for adders. This could be detrimental for applications requiring high-speed arithmetic operations.</a:t>
            </a: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3. </a:t>
            </a:r>
            <a:r>
              <a:rPr lang="en-US" altLang="en-US" sz="2000" b="1">
                <a:latin typeface="Times New Roman" panose="02020603050405020304" pitchFamily="18" charset="0"/>
                <a:cs typeface="Times New Roman" panose="02020603050405020304" pitchFamily="18" charset="0"/>
              </a:rPr>
              <a:t>Debugging and Testing Issues:</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Debugging and verifying the correctness of reversible logic circuits can be more challenging compared to conventional logic due to the inherent complexity and the need to track information flow.</a:t>
            </a: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4. </a:t>
            </a:r>
            <a:r>
              <a:rPr lang="en-US" altLang="en-US" sz="2000" b="1">
                <a:latin typeface="Times New Roman" panose="02020603050405020304" pitchFamily="18" charset="0"/>
                <a:cs typeface="Times New Roman" panose="02020603050405020304" pitchFamily="18" charset="0"/>
              </a:rPr>
              <a:t>Poor Scalability:</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As the size and complexity of the adder circuit grow, maintaining an efficient design becomes harder. Larger systems built with reversible gates might face issues in scalability, affecting performance and practicality.</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0C56-7107-BC01-9451-28362AE2EE4F}"/>
              </a:ext>
            </a:extLst>
          </p:cNvPr>
          <p:cNvSpPr>
            <a:spLocks noGrp="1"/>
          </p:cNvSpPr>
          <p:nvPr>
            <p:ph type="title"/>
          </p:nvPr>
        </p:nvSpPr>
        <p:spPr/>
        <p:txBody>
          <a:bodyPr/>
          <a:lstStyle/>
          <a:p>
            <a:r>
              <a:rPr lang="en-IN" sz="3200" b="1">
                <a:solidFill>
                  <a:schemeClr val="tx1">
                    <a:lumMod val="95000"/>
                    <a:lumOff val="5000"/>
                  </a:schemeClr>
                </a:solidFill>
              </a:rPr>
              <a:t>Ripple Carry Adder</a:t>
            </a:r>
            <a:r>
              <a:rPr lang="en-IN"/>
              <a:t>:</a:t>
            </a:r>
          </a:p>
        </p:txBody>
      </p:sp>
      <p:pic>
        <p:nvPicPr>
          <p:cNvPr id="6" name="Content Placeholder 5">
            <a:extLst>
              <a:ext uri="{FF2B5EF4-FFF2-40B4-BE49-F238E27FC236}">
                <a16:creationId xmlns:a16="http://schemas.microsoft.com/office/drawing/2014/main" id="{59E63D39-A04E-8C7D-3E61-E52C4C4B3B5B}"/>
              </a:ext>
            </a:extLst>
          </p:cNvPr>
          <p:cNvPicPr>
            <a:picLocks noGrp="1" noChangeAspect="1"/>
          </p:cNvPicPr>
          <p:nvPr>
            <p:ph idx="1"/>
          </p:nvPr>
        </p:nvPicPr>
        <p:blipFill>
          <a:blip r:embed="rId2"/>
          <a:stretch>
            <a:fillRect/>
          </a:stretch>
        </p:blipFill>
        <p:spPr>
          <a:xfrm>
            <a:off x="390437" y="1914525"/>
            <a:ext cx="4800600" cy="3028950"/>
          </a:xfrm>
        </p:spPr>
      </p:pic>
      <p:sp>
        <p:nvSpPr>
          <p:cNvPr id="9" name="TextBox 8">
            <a:extLst>
              <a:ext uri="{FF2B5EF4-FFF2-40B4-BE49-F238E27FC236}">
                <a16:creationId xmlns:a16="http://schemas.microsoft.com/office/drawing/2014/main" id="{159CC2A9-8449-5F33-A924-BA076566D295}"/>
              </a:ext>
            </a:extLst>
          </p:cNvPr>
          <p:cNvSpPr txBox="1"/>
          <p:nvPr/>
        </p:nvSpPr>
        <p:spPr>
          <a:xfrm>
            <a:off x="5412996" y="1859339"/>
            <a:ext cx="6094602" cy="3139321"/>
          </a:xfrm>
          <a:prstGeom prst="rect">
            <a:avLst/>
          </a:prstGeom>
          <a:noFill/>
        </p:spPr>
        <p:txBody>
          <a:bodyPr wrap="square">
            <a:spAutoFit/>
          </a:bodyPr>
          <a:lstStyle/>
          <a:p>
            <a:pPr algn="l"/>
            <a:r>
              <a:rPr lang="en-US" sz="1800" b="0" i="0" u="none" strike="noStrike" baseline="0">
                <a:latin typeface="NimbusRomNo9L-Regu"/>
              </a:rPr>
              <a:t>The Ripple Carry Adder(RCA) is one of the simplest and</a:t>
            </a:r>
          </a:p>
          <a:p>
            <a:pPr algn="l"/>
            <a:r>
              <a:rPr lang="en-US" sz="1800" b="0" i="0" u="none" strike="noStrike" baseline="0">
                <a:latin typeface="NimbusRomNo9L-Regu"/>
              </a:rPr>
              <a:t>most widely used adder design in digital electronics. It is a</a:t>
            </a:r>
          </a:p>
          <a:p>
            <a:pPr algn="l"/>
            <a:r>
              <a:rPr lang="en-US" sz="1800" b="0" i="0" u="none" strike="noStrike" baseline="0">
                <a:latin typeface="NimbusRomNo9L-Regu"/>
              </a:rPr>
              <a:t>straight forward digital adder that computes the sum of two</a:t>
            </a:r>
          </a:p>
          <a:p>
            <a:pPr algn="l"/>
            <a:r>
              <a:rPr lang="en-US" sz="1800" b="0" i="0" u="none" strike="noStrike" baseline="0">
                <a:latin typeface="NimbusRomNo9L-Regu"/>
              </a:rPr>
              <a:t>binary numbers It consists of a series of full Adders (FA)</a:t>
            </a:r>
          </a:p>
          <a:p>
            <a:pPr algn="l"/>
            <a:r>
              <a:rPr lang="en-US" sz="1800" b="0" i="0" u="none" strike="noStrike" baseline="0">
                <a:latin typeface="NimbusRomNo9L-Regu"/>
              </a:rPr>
              <a:t>connecting Sequence, with the carry output from Each adder</a:t>
            </a:r>
          </a:p>
          <a:p>
            <a:pPr algn="l"/>
            <a:r>
              <a:rPr lang="en-US" sz="1800" b="0" i="0" u="none" strike="noStrike" baseline="0">
                <a:latin typeface="NimbusRomNo9L-Regu"/>
              </a:rPr>
              <a:t>rippling into the next. The RCA is simple and consumes</a:t>
            </a:r>
          </a:p>
          <a:p>
            <a:pPr algn="l"/>
            <a:r>
              <a:rPr lang="en-US" sz="1800" b="0" i="0" u="none" strike="noStrike" baseline="0">
                <a:latin typeface="NimbusRomNo9L-Regu"/>
              </a:rPr>
              <a:t>Power in low-speed operations, it’s power efficiency Can</a:t>
            </a:r>
          </a:p>
          <a:p>
            <a:pPr algn="l"/>
            <a:r>
              <a:rPr lang="en-US" sz="1800" b="0" i="0" u="none" strike="noStrike" baseline="0">
                <a:latin typeface="NimbusRomNo9L-Regu"/>
              </a:rPr>
              <a:t>be affected by the carry propagation delay. The DCA’S</a:t>
            </a:r>
          </a:p>
          <a:p>
            <a:pPr algn="l"/>
            <a:r>
              <a:rPr lang="en-US" sz="1800" b="0" i="0" u="none" strike="noStrike" baseline="0">
                <a:latin typeface="NimbusRomNo9L-Regu"/>
              </a:rPr>
              <a:t>Simplicity makes it an area-efficient adder for Small-scale</a:t>
            </a:r>
          </a:p>
          <a:p>
            <a:pPr algn="l"/>
            <a:r>
              <a:rPr lang="en-US" sz="1800" b="0" i="0" u="none" strike="noStrike" baseline="0">
                <a:latin typeface="NimbusRomNo9L-Regu"/>
              </a:rPr>
              <a:t>operations, particularly addition, by addressing the limitations</a:t>
            </a:r>
          </a:p>
          <a:p>
            <a:pPr algn="l"/>
            <a:r>
              <a:rPr lang="en-US" sz="1800" b="0" i="0" u="none" strike="noStrike" baseline="0">
                <a:latin typeface="NimbusRomNo9L-Regu"/>
              </a:rPr>
              <a:t>of traditional Ripple Carry Adders (RCA). </a:t>
            </a:r>
            <a:endParaRPr lang="en-IN"/>
          </a:p>
        </p:txBody>
      </p:sp>
    </p:spTree>
    <p:extLst>
      <p:ext uri="{BB962C8B-B14F-4D97-AF65-F5344CB8AC3E}">
        <p14:creationId xmlns:p14="http://schemas.microsoft.com/office/powerpoint/2010/main" val="3492664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4B99-63CD-AC82-879E-49BCD6AEDFA3}"/>
              </a:ext>
            </a:extLst>
          </p:cNvPr>
          <p:cNvSpPr>
            <a:spLocks noGrp="1"/>
          </p:cNvSpPr>
          <p:nvPr>
            <p:ph type="title"/>
          </p:nvPr>
        </p:nvSpPr>
        <p:spPr/>
        <p:txBody>
          <a:bodyPr>
            <a:normAutofit/>
          </a:bodyPr>
          <a:lstStyle/>
          <a:p>
            <a:r>
              <a:rPr lang="en-IN" sz="3200" b="1"/>
              <a:t>Carry Increment Adder:</a:t>
            </a:r>
          </a:p>
        </p:txBody>
      </p:sp>
      <p:pic>
        <p:nvPicPr>
          <p:cNvPr id="11" name="Content Placeholder 10">
            <a:extLst>
              <a:ext uri="{FF2B5EF4-FFF2-40B4-BE49-F238E27FC236}">
                <a16:creationId xmlns:a16="http://schemas.microsoft.com/office/drawing/2014/main" id="{E9523F0B-9889-18E6-3EB8-E30A2259300D}"/>
              </a:ext>
            </a:extLst>
          </p:cNvPr>
          <p:cNvPicPr>
            <a:picLocks noGrp="1" noChangeAspect="1"/>
          </p:cNvPicPr>
          <p:nvPr>
            <p:ph idx="1"/>
          </p:nvPr>
        </p:nvPicPr>
        <p:blipFill>
          <a:blip r:embed="rId2"/>
          <a:stretch>
            <a:fillRect/>
          </a:stretch>
        </p:blipFill>
        <p:spPr>
          <a:xfrm>
            <a:off x="448633" y="1557178"/>
            <a:ext cx="4717766" cy="4351338"/>
          </a:xfrm>
        </p:spPr>
      </p:pic>
      <p:sp>
        <p:nvSpPr>
          <p:cNvPr id="13" name="TextBox 12">
            <a:extLst>
              <a:ext uri="{FF2B5EF4-FFF2-40B4-BE49-F238E27FC236}">
                <a16:creationId xmlns:a16="http://schemas.microsoft.com/office/drawing/2014/main" id="{C5EC1FF4-5B8C-9EEC-3332-F315F259EBD2}"/>
              </a:ext>
            </a:extLst>
          </p:cNvPr>
          <p:cNvSpPr txBox="1"/>
          <p:nvPr/>
        </p:nvSpPr>
        <p:spPr>
          <a:xfrm>
            <a:off x="5496886" y="2046157"/>
            <a:ext cx="6094602" cy="2585323"/>
          </a:xfrm>
          <a:prstGeom prst="rect">
            <a:avLst/>
          </a:prstGeom>
          <a:noFill/>
        </p:spPr>
        <p:txBody>
          <a:bodyPr wrap="square">
            <a:spAutoFit/>
          </a:bodyPr>
          <a:lstStyle/>
          <a:p>
            <a:pPr algn="l"/>
            <a:r>
              <a:rPr lang="en-US" sz="1800" b="0" i="0" u="none" strike="noStrike" baseline="0">
                <a:latin typeface="NimbusRomNo9L-Regu"/>
              </a:rPr>
              <a:t>The Carry increment-Adder (CIA) is a type of digital adder</a:t>
            </a:r>
          </a:p>
          <a:p>
            <a:pPr algn="l"/>
            <a:r>
              <a:rPr lang="en-US" sz="1800" b="0" i="0" u="none" strike="noStrike" baseline="0">
                <a:latin typeface="NimbusRomNo9L-Regu"/>
              </a:rPr>
              <a:t>that aims to improve upon the traditional Ripple carry-Adder</a:t>
            </a:r>
          </a:p>
          <a:p>
            <a:pPr algn="l"/>
            <a:r>
              <a:rPr lang="en-US" sz="1800" b="0" i="0" u="none" strike="noStrike" baseline="0">
                <a:latin typeface="NimbusRomNo9L-Regu"/>
              </a:rPr>
              <a:t>(RCA) by providing a more Efficient way of handling</a:t>
            </a:r>
          </a:p>
          <a:p>
            <a:pPr algn="l"/>
            <a:r>
              <a:rPr lang="en-US" sz="1800" b="0" i="0" u="none" strike="noStrike" baseline="0">
                <a:latin typeface="NimbusRomNo9L-Regu"/>
              </a:rPr>
              <a:t>carry relatively Propagation. Propagation. The Th CIA has</a:t>
            </a:r>
          </a:p>
          <a:p>
            <a:pPr algn="l"/>
            <a:r>
              <a:rPr lang="en-US" sz="1800" b="0" i="0" u="none" strike="noStrike" baseline="0">
                <a:latin typeface="NimbusRomNo9L-Regu"/>
              </a:rPr>
              <a:t>relatively when compared to low Complexity more advanced</a:t>
            </a:r>
          </a:p>
          <a:p>
            <a:pPr algn="l"/>
            <a:r>
              <a:rPr lang="en-US" sz="1800" b="0" i="0" u="none" strike="noStrike" baseline="0">
                <a:latin typeface="NimbusRomNo9L-Regu"/>
              </a:rPr>
              <a:t>adders like the CLA or CSA. The power Consumption in the</a:t>
            </a:r>
          </a:p>
          <a:p>
            <a:pPr algn="l"/>
            <a:r>
              <a:rPr lang="en-US" sz="1800" b="0" i="0" u="none" strike="noStrike" baseline="0">
                <a:latin typeface="NimbusRomNo9L-Regu"/>
              </a:rPr>
              <a:t>carry increment Adder can be more efficient than the RCA</a:t>
            </a:r>
          </a:p>
          <a:p>
            <a:pPr algn="l"/>
            <a:r>
              <a:rPr lang="en-US" sz="1800" b="0" i="0" u="none" strike="noStrike" baseline="0">
                <a:latin typeface="NimbusRomNo9L-Regu"/>
              </a:rPr>
              <a:t>and suited for applications where moderate-speed additions</a:t>
            </a:r>
          </a:p>
          <a:p>
            <a:pPr algn="l"/>
            <a:r>
              <a:rPr lang="en-IN" sz="1800" b="0" i="0" u="none" strike="noStrike" baseline="0">
                <a:latin typeface="NimbusRomNo9L-Regu"/>
              </a:rPr>
              <a:t>are required.</a:t>
            </a:r>
            <a:endParaRPr lang="en-IN"/>
          </a:p>
        </p:txBody>
      </p:sp>
    </p:spTree>
    <p:extLst>
      <p:ext uri="{BB962C8B-B14F-4D97-AF65-F5344CB8AC3E}">
        <p14:creationId xmlns:p14="http://schemas.microsoft.com/office/powerpoint/2010/main" val="29577762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D8A9-C366-6357-C3BF-CAE4D9C3F075}"/>
              </a:ext>
            </a:extLst>
          </p:cNvPr>
          <p:cNvSpPr>
            <a:spLocks noGrp="1"/>
          </p:cNvSpPr>
          <p:nvPr>
            <p:ph type="title"/>
          </p:nvPr>
        </p:nvSpPr>
        <p:spPr/>
        <p:txBody>
          <a:bodyPr>
            <a:normAutofit/>
          </a:bodyPr>
          <a:lstStyle/>
          <a:p>
            <a:r>
              <a:rPr lang="en-US" sz="3200"/>
              <a:t>Carry select adder:</a:t>
            </a:r>
            <a:endParaRPr lang="en-IN" sz="3200"/>
          </a:p>
        </p:txBody>
      </p:sp>
      <p:pic>
        <p:nvPicPr>
          <p:cNvPr id="5" name="Content Placeholder 4">
            <a:extLst>
              <a:ext uri="{FF2B5EF4-FFF2-40B4-BE49-F238E27FC236}">
                <a16:creationId xmlns:a16="http://schemas.microsoft.com/office/drawing/2014/main" id="{D13019D9-926A-0012-3865-5251FACA3D6A}"/>
              </a:ext>
            </a:extLst>
          </p:cNvPr>
          <p:cNvPicPr>
            <a:picLocks noGrp="1" noChangeAspect="1"/>
          </p:cNvPicPr>
          <p:nvPr>
            <p:ph idx="1"/>
          </p:nvPr>
        </p:nvPicPr>
        <p:blipFill>
          <a:blip r:embed="rId2"/>
          <a:stretch>
            <a:fillRect/>
          </a:stretch>
        </p:blipFill>
        <p:spPr>
          <a:xfrm>
            <a:off x="578839" y="1690688"/>
            <a:ext cx="4597167" cy="4231226"/>
          </a:xfrm>
        </p:spPr>
      </p:pic>
      <p:sp>
        <p:nvSpPr>
          <p:cNvPr id="7" name="TextBox 6">
            <a:extLst>
              <a:ext uri="{FF2B5EF4-FFF2-40B4-BE49-F238E27FC236}">
                <a16:creationId xmlns:a16="http://schemas.microsoft.com/office/drawing/2014/main" id="{D8051B88-B3E2-D216-4FEA-EE319D5342DE}"/>
              </a:ext>
            </a:extLst>
          </p:cNvPr>
          <p:cNvSpPr txBox="1"/>
          <p:nvPr/>
        </p:nvSpPr>
        <p:spPr>
          <a:xfrm>
            <a:off x="5605943" y="2117544"/>
            <a:ext cx="6094602" cy="2308324"/>
          </a:xfrm>
          <a:prstGeom prst="rect">
            <a:avLst/>
          </a:prstGeom>
          <a:noFill/>
        </p:spPr>
        <p:txBody>
          <a:bodyPr wrap="square">
            <a:spAutoFit/>
          </a:bodyPr>
          <a:lstStyle/>
          <a:p>
            <a:pPr algn="l"/>
            <a:r>
              <a:rPr lang="en-US" sz="1800" b="0" i="0" u="none" strike="noStrike" baseline="0">
                <a:latin typeface="NimbusRomNo9L-Regu"/>
              </a:rPr>
              <a:t>The Carry Select-Adder (CSA) is a high-speed digital adder,</a:t>
            </a:r>
          </a:p>
          <a:p>
            <a:pPr algn="l"/>
            <a:r>
              <a:rPr lang="en-US" sz="1800" b="0" i="0" u="none" strike="noStrike" baseline="0">
                <a:latin typeface="NimbusRomNo9L-Regu"/>
              </a:rPr>
              <a:t>architecture used in various computing systems, particularly</a:t>
            </a:r>
          </a:p>
          <a:p>
            <a:pPr algn="l"/>
            <a:r>
              <a:rPr lang="en-US" sz="1800" b="0" i="0" u="none" strike="noStrike" baseline="0">
                <a:latin typeface="NimbusRomNo9L-Regu"/>
              </a:rPr>
              <a:t>where speed is a critical factor, such as in high-performance</a:t>
            </a:r>
          </a:p>
          <a:p>
            <a:pPr algn="l"/>
            <a:r>
              <a:rPr lang="en-US" sz="1800" b="0" i="0" u="none" strike="noStrike" baseline="0">
                <a:latin typeface="NimbusRomNo9L-Regu"/>
              </a:rPr>
              <a:t>processors and digital signal processors (DSPs). The CSA</a:t>
            </a:r>
          </a:p>
          <a:p>
            <a:pPr algn="l"/>
            <a:r>
              <a:rPr lang="en-US" sz="1800" b="0" i="0" u="none" strike="noStrike" baseline="0">
                <a:latin typeface="NimbusRomNo9L-Regu"/>
              </a:rPr>
              <a:t>is designed to speed up the addition of binary numbers by</a:t>
            </a:r>
          </a:p>
          <a:p>
            <a:pPr algn="l"/>
            <a:r>
              <a:rPr lang="en-US" sz="1800" b="0" i="0" u="none" strike="noStrike" baseline="0">
                <a:latin typeface="NimbusRomNo9L-Regu"/>
              </a:rPr>
              <a:t>reducing the time it takes to propagate carry bits. The Carry</a:t>
            </a:r>
          </a:p>
          <a:p>
            <a:pPr algn="l"/>
            <a:r>
              <a:rPr lang="en-US" sz="1800" b="0" i="0" u="none" strike="noStrike" baseline="0">
                <a:latin typeface="NimbusRomNo9L-Regu"/>
              </a:rPr>
              <a:t>Select Adder is generally more power-Efficient than a ripple</a:t>
            </a:r>
          </a:p>
          <a:p>
            <a:pPr algn="l"/>
            <a:r>
              <a:rPr lang="en-US" sz="1800" b="0" i="0" u="none" strike="noStrike" baseline="0">
                <a:latin typeface="NimbusRomNo9L-Regu"/>
              </a:rPr>
              <a:t>carry adder for large operand widths.</a:t>
            </a:r>
            <a:endParaRPr lang="en-IN"/>
          </a:p>
        </p:txBody>
      </p:sp>
    </p:spTree>
    <p:extLst>
      <p:ext uri="{BB962C8B-B14F-4D97-AF65-F5344CB8AC3E}">
        <p14:creationId xmlns:p14="http://schemas.microsoft.com/office/powerpoint/2010/main" val="15700924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FC8C-B322-F38D-2AB3-7F6A20CA43DB}"/>
              </a:ext>
            </a:extLst>
          </p:cNvPr>
          <p:cNvSpPr>
            <a:spLocks noGrp="1"/>
          </p:cNvSpPr>
          <p:nvPr>
            <p:ph type="title"/>
          </p:nvPr>
        </p:nvSpPr>
        <p:spPr/>
        <p:txBody>
          <a:bodyPr>
            <a:normAutofit/>
          </a:bodyPr>
          <a:lstStyle/>
          <a:p>
            <a:r>
              <a:rPr lang="en-US" sz="3200"/>
              <a:t>Carry skip adder:</a:t>
            </a:r>
            <a:endParaRPr lang="en-IN" sz="3200"/>
          </a:p>
        </p:txBody>
      </p:sp>
      <p:pic>
        <p:nvPicPr>
          <p:cNvPr id="5" name="Content Placeholder 4">
            <a:extLst>
              <a:ext uri="{FF2B5EF4-FFF2-40B4-BE49-F238E27FC236}">
                <a16:creationId xmlns:a16="http://schemas.microsoft.com/office/drawing/2014/main" id="{74D6ED38-6CD1-0E59-2E41-41E540CBC69F}"/>
              </a:ext>
            </a:extLst>
          </p:cNvPr>
          <p:cNvPicPr>
            <a:picLocks noGrp="1" noChangeAspect="1"/>
          </p:cNvPicPr>
          <p:nvPr>
            <p:ph idx="1"/>
          </p:nvPr>
        </p:nvPicPr>
        <p:blipFill>
          <a:blip r:embed="rId2"/>
          <a:stretch>
            <a:fillRect/>
          </a:stretch>
        </p:blipFill>
        <p:spPr>
          <a:xfrm>
            <a:off x="159444" y="1590676"/>
            <a:ext cx="5246288" cy="3845390"/>
          </a:xfrm>
        </p:spPr>
      </p:pic>
      <p:sp>
        <p:nvSpPr>
          <p:cNvPr id="7" name="TextBox 6">
            <a:extLst>
              <a:ext uri="{FF2B5EF4-FFF2-40B4-BE49-F238E27FC236}">
                <a16:creationId xmlns:a16="http://schemas.microsoft.com/office/drawing/2014/main" id="{D65250F2-6F39-0725-F37E-10C5DF7A0B0F}"/>
              </a:ext>
            </a:extLst>
          </p:cNvPr>
          <p:cNvSpPr txBox="1"/>
          <p:nvPr/>
        </p:nvSpPr>
        <p:spPr>
          <a:xfrm>
            <a:off x="5763237" y="2168861"/>
            <a:ext cx="6185429" cy="2308324"/>
          </a:xfrm>
          <a:prstGeom prst="rect">
            <a:avLst/>
          </a:prstGeom>
          <a:noFill/>
        </p:spPr>
        <p:txBody>
          <a:bodyPr wrap="square">
            <a:spAutoFit/>
          </a:bodyPr>
          <a:lstStyle/>
          <a:p>
            <a:pPr algn="l"/>
            <a:r>
              <a:rPr lang="en-US" sz="1800" b="0" i="0" u="none" strike="noStrike" baseline="0">
                <a:latin typeface="NimbusRomNo9L-Regu"/>
              </a:rPr>
              <a:t>The carry skip Adder (CSA) is a fast and efficient </a:t>
            </a:r>
            <a:r>
              <a:rPr lang="en-US" sz="1800" b="0" i="0" u="none" strike="noStrike" baseline="0" err="1">
                <a:latin typeface="NimbusRomNo9L-Regu"/>
              </a:rPr>
              <a:t>typeof</a:t>
            </a:r>
            <a:r>
              <a:rPr lang="en-US" sz="1800" b="0" i="0" u="none" strike="noStrike" baseline="0">
                <a:latin typeface="NimbusRomNo9L-Regu"/>
              </a:rPr>
              <a:t> digital adder designed to improve the speed of arithmetic</a:t>
            </a:r>
            <a:r>
              <a:rPr lang="en-US">
                <a:latin typeface="NimbusRomNo9L-Regu"/>
              </a:rPr>
              <a:t> </a:t>
            </a:r>
            <a:r>
              <a:rPr lang="en-US" sz="1800" b="0" i="0" u="none" strike="noStrike" baseline="0">
                <a:latin typeface="NimbusRomNo9L-Regu"/>
              </a:rPr>
              <a:t>operations, particularly addition, by addressing the limitations of traditional Ripple Carry Adders (RCA). The power consumption of the CSA is generally lower that that of the RCA due to its ability to skip over blocks where carrier do not, propagate. It is commonly used in general-purpose processors, digital signal processors (DSPs) and embedded </a:t>
            </a:r>
            <a:r>
              <a:rPr lang="en-IN" sz="1800" b="0" i="0" u="none" strike="noStrike" baseline="0">
                <a:latin typeface="NimbusRomNo9L-Regu"/>
              </a:rPr>
              <a:t>systems.</a:t>
            </a:r>
            <a:endParaRPr lang="en-IN"/>
          </a:p>
        </p:txBody>
      </p:sp>
    </p:spTree>
    <p:extLst>
      <p:ext uri="{BB962C8B-B14F-4D97-AF65-F5344CB8AC3E}">
        <p14:creationId xmlns:p14="http://schemas.microsoft.com/office/powerpoint/2010/main" val="6771411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8989-74ED-0635-6684-0736FFF03FE1}"/>
              </a:ext>
            </a:extLst>
          </p:cNvPr>
          <p:cNvSpPr>
            <a:spLocks noGrp="1"/>
          </p:cNvSpPr>
          <p:nvPr>
            <p:ph type="title"/>
          </p:nvPr>
        </p:nvSpPr>
        <p:spPr/>
        <p:txBody>
          <a:bodyPr>
            <a:normAutofit/>
          </a:bodyPr>
          <a:lstStyle/>
          <a:p>
            <a:r>
              <a:rPr lang="en-US" sz="3200"/>
              <a:t>Carry save adder:</a:t>
            </a:r>
            <a:endParaRPr lang="en-IN" sz="3200"/>
          </a:p>
        </p:txBody>
      </p:sp>
      <p:pic>
        <p:nvPicPr>
          <p:cNvPr id="5" name="Content Placeholder 4">
            <a:extLst>
              <a:ext uri="{FF2B5EF4-FFF2-40B4-BE49-F238E27FC236}">
                <a16:creationId xmlns:a16="http://schemas.microsoft.com/office/drawing/2014/main" id="{81C40B43-0FC4-FA88-0C94-194FF6D568CA}"/>
              </a:ext>
            </a:extLst>
          </p:cNvPr>
          <p:cNvPicPr>
            <a:picLocks noGrp="1" noChangeAspect="1"/>
          </p:cNvPicPr>
          <p:nvPr>
            <p:ph idx="1"/>
          </p:nvPr>
        </p:nvPicPr>
        <p:blipFill>
          <a:blip r:embed="rId2"/>
          <a:stretch>
            <a:fillRect/>
          </a:stretch>
        </p:blipFill>
        <p:spPr>
          <a:xfrm>
            <a:off x="83891" y="1803633"/>
            <a:ext cx="5452843" cy="3950304"/>
          </a:xfrm>
        </p:spPr>
      </p:pic>
      <p:sp>
        <p:nvSpPr>
          <p:cNvPr id="7" name="TextBox 6">
            <a:extLst>
              <a:ext uri="{FF2B5EF4-FFF2-40B4-BE49-F238E27FC236}">
                <a16:creationId xmlns:a16="http://schemas.microsoft.com/office/drawing/2014/main" id="{DB5DD03D-A221-5D18-10AF-77EEE63BA6C4}"/>
              </a:ext>
            </a:extLst>
          </p:cNvPr>
          <p:cNvSpPr txBox="1"/>
          <p:nvPr/>
        </p:nvSpPr>
        <p:spPr>
          <a:xfrm>
            <a:off x="5606641" y="2620428"/>
            <a:ext cx="6280559" cy="2316713"/>
          </a:xfrm>
          <a:prstGeom prst="rect">
            <a:avLst/>
          </a:prstGeom>
          <a:noFill/>
        </p:spPr>
        <p:txBody>
          <a:bodyPr wrap="square">
            <a:spAutoFit/>
          </a:bodyPr>
          <a:lstStyle/>
          <a:p>
            <a:pPr algn="l"/>
            <a:r>
              <a:rPr lang="en-US" sz="1800" b="0" i="0" u="none" strike="noStrike" baseline="0">
                <a:latin typeface="NimbusRomNo9L-Regu"/>
              </a:rPr>
              <a:t>The carry Save Adder (CSA) is A Widely used in digital</a:t>
            </a:r>
          </a:p>
          <a:p>
            <a:pPr algn="l"/>
            <a:r>
              <a:rPr lang="en-US" sz="1800" b="0" i="0" u="none" strike="noStrike" baseline="0">
                <a:latin typeface="NimbusRomNo9L-Regu"/>
              </a:rPr>
              <a:t>adder architecture designed to Efficiently handle multi-operand</a:t>
            </a:r>
          </a:p>
          <a:p>
            <a:pPr algn="l"/>
            <a:r>
              <a:rPr lang="en-US" sz="1800" b="0" i="0" u="none" strike="noStrike" baseline="0">
                <a:latin typeface="NimbusRomNo9L-Regu"/>
              </a:rPr>
              <a:t>addition, especially in applications such as multiplication</a:t>
            </a:r>
          </a:p>
          <a:p>
            <a:pPr algn="l"/>
            <a:r>
              <a:rPr lang="en-US" sz="1800" b="0" i="0" u="none" strike="noStrike" baseline="0">
                <a:latin typeface="NimbusRomNo9L-Regu"/>
              </a:rPr>
              <a:t>and multi-operand </a:t>
            </a:r>
            <a:r>
              <a:rPr lang="en-US" sz="1800" b="0" i="0" u="none" strike="noStrike" baseline="0" err="1">
                <a:latin typeface="NimbusRomNo9L-Regu"/>
              </a:rPr>
              <a:t>arithamatic</a:t>
            </a:r>
            <a:r>
              <a:rPr lang="en-US" sz="1800" b="0" i="0" u="none" strike="noStrike" baseline="0">
                <a:latin typeface="NimbusRomNo9L-Regu"/>
              </a:rPr>
              <a:t> operations. One of the most</a:t>
            </a:r>
          </a:p>
          <a:p>
            <a:pPr algn="l"/>
            <a:r>
              <a:rPr lang="en-US" sz="1800" b="0" i="0" u="none" strike="noStrike" baseline="0">
                <a:latin typeface="NimbusRomNo9L-Regu"/>
              </a:rPr>
              <a:t>significant advantages of the carry save adder is its speed in</a:t>
            </a:r>
          </a:p>
          <a:p>
            <a:pPr algn="l"/>
            <a:r>
              <a:rPr lang="en-US" sz="1800" b="0" i="0" u="none" strike="noStrike" baseline="0">
                <a:latin typeface="NimbusRomNo9L-Regu"/>
              </a:rPr>
              <a:t>addition to speed, the CSA is also quite power </a:t>
            </a:r>
            <a:r>
              <a:rPr lang="en-US" sz="1800" b="0" i="0" u="none" strike="noStrike" baseline="0" err="1">
                <a:latin typeface="NimbusRomNo9L-Regu"/>
              </a:rPr>
              <a:t>efficient.The</a:t>
            </a:r>
            <a:r>
              <a:rPr lang="en-US" sz="1800" b="0" i="0" u="none" strike="noStrike" baseline="0">
                <a:latin typeface="NimbusRomNo9L-Regu"/>
              </a:rPr>
              <a:t> CSA tends to consume less power than traditional adders in</a:t>
            </a:r>
          </a:p>
          <a:p>
            <a:pPr algn="l"/>
            <a:r>
              <a:rPr lang="en-US" sz="1800" b="0" i="0" u="none" strike="noStrike" baseline="0">
                <a:latin typeface="NimbusRomNo9L-Regu"/>
              </a:rPr>
              <a:t>applications requiring the addition of multiple operands.</a:t>
            </a:r>
            <a:endParaRPr lang="en-IN"/>
          </a:p>
        </p:txBody>
      </p:sp>
    </p:spTree>
    <p:extLst>
      <p:ext uri="{BB962C8B-B14F-4D97-AF65-F5344CB8AC3E}">
        <p14:creationId xmlns:p14="http://schemas.microsoft.com/office/powerpoint/2010/main" val="1158221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anose="02020603050405020304" pitchFamily="18" charset="0"/>
                <a:cs typeface="Times New Roman" panose="02020603050405020304" pitchFamily="18" charset="0"/>
              </a:rPr>
              <a:t>Proposed</a:t>
            </a:r>
            <a:r>
              <a:rPr lang="en-US" sz="2600" b="1">
                <a:latin typeface="Times New Roman" panose="02020603050405020304" pitchFamily="18" charset="0"/>
                <a:cs typeface="Times New Roman" panose="02020603050405020304" pitchFamily="18" charset="0"/>
              </a:rPr>
              <a:t> Methodology:</a:t>
            </a:r>
            <a:endParaRPr lang="en-IN" sz="2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2095"/>
            <a:ext cx="10515600" cy="4655185"/>
          </a:xfrm>
        </p:spPr>
        <p:txBody>
          <a:bodyPr>
            <a:normAutofit/>
          </a:bodyPr>
          <a:lstStyle/>
          <a:p>
            <a:pPr marL="0" indent="0">
              <a:buNone/>
            </a:pPr>
            <a:r>
              <a:rPr lang="en-IN" altLang="en-US" sz="2000" b="1">
                <a:latin typeface="Times New Roman" panose="02020603050405020304" pitchFamily="18" charset="0"/>
                <a:cs typeface="Times New Roman" panose="02020603050405020304" pitchFamily="18" charset="0"/>
              </a:rPr>
              <a:t>1.</a:t>
            </a:r>
            <a:r>
              <a:rPr lang="en-US" altLang="en-US" sz="2000" b="1">
                <a:latin typeface="Times New Roman" panose="02020603050405020304" pitchFamily="18" charset="0"/>
                <a:cs typeface="Times New Roman" panose="02020603050405020304" pitchFamily="18" charset="0"/>
              </a:rPr>
              <a:t> Selection of Reversible Gates</a:t>
            </a:r>
            <a:r>
              <a:rPr lang="en-IN" altLang="en-US" sz="2000" b="1">
                <a:latin typeface="Times New Roman" panose="02020603050405020304" pitchFamily="18" charset="0"/>
                <a:cs typeface="Times New Roman" panose="02020603050405020304" pitchFamily="18" charset="0"/>
              </a:rPr>
              <a:t>:</a:t>
            </a:r>
            <a:endParaRPr lang="en-US" altLang="en-US" sz="2000" b="1">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Choose appropriate reversible gates (e.g., Toffoli, Feyman gates) that are suitable for implementing basic logic functions required for addition.</a:t>
            </a:r>
          </a:p>
          <a:p>
            <a:pPr marL="0" inden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Design of Adder Circuits</a:t>
            </a:r>
            <a:r>
              <a:rPr lang="en-IN" altLang="en-US" sz="2000" b="1">
                <a:latin typeface="Times New Roman" panose="02020603050405020304" pitchFamily="18" charset="0"/>
                <a:cs typeface="Times New Roman" panose="02020603050405020304" pitchFamily="18" charset="0"/>
              </a:rPr>
              <a:t>:</a:t>
            </a:r>
            <a:endParaRPr lang="en-US" altLang="en-US" sz="2000" b="1">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Design basic adder circuits (such as Full Adder, Half Adder, or Ripple Carry Adder) using reversible gates.</a:t>
            </a:r>
          </a:p>
          <a:p>
            <a:r>
              <a:rPr lang="en-US" altLang="en-US" sz="1800">
                <a:latin typeface="Times New Roman" panose="02020603050405020304" pitchFamily="18" charset="0"/>
                <a:cs typeface="Times New Roman" panose="02020603050405020304" pitchFamily="18" charset="0"/>
              </a:rPr>
              <a:t>Ensure that each circuit maintains the reversibility property, meaning no information is lost during computation.</a:t>
            </a:r>
          </a:p>
          <a:p>
            <a:pPr marL="0" indent="0">
              <a:buNone/>
            </a:pPr>
            <a:r>
              <a:rPr lang="en-IN" altLang="en-US" sz="2000" b="1">
                <a:latin typeface="Times New Roman" panose="02020603050405020304" pitchFamily="18" charset="0"/>
                <a:cs typeface="Times New Roman" panose="02020603050405020304" pitchFamily="18" charset="0"/>
              </a:rPr>
              <a:t>3. </a:t>
            </a:r>
            <a:r>
              <a:rPr lang="en-US" altLang="en-US" sz="2000" b="1">
                <a:latin typeface="Times New Roman" panose="02020603050405020304" pitchFamily="18" charset="0"/>
                <a:cs typeface="Times New Roman" panose="02020603050405020304" pitchFamily="18" charset="0"/>
              </a:rPr>
              <a:t>Circuit Optimization</a:t>
            </a:r>
            <a:r>
              <a:rPr lang="en-IN" altLang="en-US" sz="2000" b="1">
                <a:latin typeface="Times New Roman" panose="02020603050405020304" pitchFamily="18" charset="0"/>
                <a:cs typeface="Times New Roman" panose="02020603050405020304" pitchFamily="18" charset="0"/>
              </a:rPr>
              <a:t>:</a:t>
            </a:r>
            <a:endParaRPr lang="en-US" altLang="en-US" sz="2000" b="1">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Optimize the designs by minimizing the number of gates and layers to reduce circuit complexity and power consumption.</a:t>
            </a:r>
          </a:p>
          <a:p>
            <a:r>
              <a:rPr lang="en-US" altLang="en-US" sz="1800">
                <a:latin typeface="Times New Roman" panose="02020603050405020304" pitchFamily="18" charset="0"/>
                <a:cs typeface="Times New Roman" panose="02020603050405020304" pitchFamily="18" charset="0"/>
              </a:rPr>
              <a:t>Use techniques like gate decomposition and circuit transformation to improve the efficiency of the adder designs.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Times New Roman" panose="02020603050405020304" pitchFamily="18" charset="0"/>
                <a:cs typeface="Times New Roman" panose="02020603050405020304" pitchFamily="18" charset="0"/>
              </a:rPr>
              <a:t>Contents:</a:t>
            </a:r>
            <a:endParaRPr lang="en-IN" sz="2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sz="2400">
                <a:latin typeface="Times New Roman" panose="02020603050405020304" pitchFamily="18" charset="0"/>
                <a:cs typeface="Times New Roman" panose="02020603050405020304" pitchFamily="18" charset="0"/>
              </a:rPr>
              <a:t>Abstract</a:t>
            </a:r>
          </a:p>
          <a:p>
            <a:r>
              <a:rPr lang="en-US" sz="2400">
                <a:latin typeface="Times New Roman" panose="02020603050405020304" pitchFamily="18" charset="0"/>
                <a:cs typeface="Times New Roman" panose="02020603050405020304" pitchFamily="18" charset="0"/>
              </a:rPr>
              <a:t>Introduction of the Project</a:t>
            </a:r>
          </a:p>
          <a:p>
            <a:r>
              <a:rPr lang="en-US" sz="2400">
                <a:latin typeface="Times New Roman" panose="02020603050405020304" pitchFamily="18" charset="0"/>
                <a:cs typeface="Times New Roman" panose="02020603050405020304" pitchFamily="18" charset="0"/>
              </a:rPr>
              <a:t>Literature review</a:t>
            </a:r>
          </a:p>
          <a:p>
            <a:r>
              <a:rPr lang="en-US" sz="2400">
                <a:latin typeface="Times New Roman" panose="02020603050405020304" pitchFamily="18" charset="0"/>
                <a:cs typeface="Times New Roman" panose="02020603050405020304" pitchFamily="18" charset="0"/>
              </a:rPr>
              <a:t>Existing system of the Project</a:t>
            </a:r>
          </a:p>
          <a:p>
            <a:r>
              <a:rPr lang="en-US" sz="2400">
                <a:latin typeface="Times New Roman" panose="02020603050405020304" pitchFamily="18" charset="0"/>
                <a:cs typeface="Times New Roman" panose="02020603050405020304" pitchFamily="18" charset="0"/>
              </a:rPr>
              <a:t>Draw backs in the existing system</a:t>
            </a:r>
          </a:p>
          <a:p>
            <a:r>
              <a:rPr lang="en-US" sz="2400">
                <a:latin typeface="Times New Roman" panose="02020603050405020304" pitchFamily="18" charset="0"/>
                <a:cs typeface="Times New Roman" panose="02020603050405020304" pitchFamily="18" charset="0"/>
              </a:rPr>
              <a:t>Proposed Methodology</a:t>
            </a:r>
          </a:p>
          <a:p>
            <a:r>
              <a:rPr lang="en-US" sz="2400">
                <a:latin typeface="Times New Roman" panose="02020603050405020304" pitchFamily="18" charset="0"/>
                <a:cs typeface="Times New Roman" panose="02020603050405020304" pitchFamily="18" charset="0"/>
              </a:rPr>
              <a:t>Advantages of the proposed model</a:t>
            </a:r>
          </a:p>
          <a:p>
            <a:r>
              <a:rPr lang="en-US" sz="2400">
                <a:latin typeface="Times New Roman" panose="02020603050405020304" pitchFamily="18" charset="0"/>
                <a:cs typeface="Times New Roman" panose="02020603050405020304" pitchFamily="18" charset="0"/>
              </a:rPr>
              <a:t>Required Tools</a:t>
            </a:r>
          </a:p>
          <a:p>
            <a:r>
              <a:rPr lang="en-US" sz="2400">
                <a:latin typeface="Times New Roman" panose="02020603050405020304" pitchFamily="18" charset="0"/>
                <a:cs typeface="Times New Roman" panose="02020603050405020304" pitchFamily="18" charset="0"/>
              </a:rPr>
              <a:t>Result</a:t>
            </a:r>
          </a:p>
          <a:p>
            <a:r>
              <a:rPr lang="en-US" sz="2400">
                <a:latin typeface="Times New Roman" panose="02020603050405020304" pitchFamily="18" charset="0"/>
                <a:cs typeface="Times New Roman" panose="02020603050405020304" pitchFamily="18" charset="0"/>
              </a:rPr>
              <a:t>Partial output</a:t>
            </a:r>
          </a:p>
          <a:p>
            <a:r>
              <a:rPr lang="en-US" sz="2400">
                <a:latin typeface="Times New Roman" panose="02020603050405020304" pitchFamily="18" charset="0"/>
                <a:cs typeface="Times New Roman" panose="02020603050405020304" pitchFamily="18" charset="0"/>
              </a:rPr>
              <a:t>References</a:t>
            </a:r>
            <a:endParaRPr lang="en-IN" sz="2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4200"/>
          </a:xfrm>
        </p:spPr>
        <p:txBody>
          <a:bodyPr>
            <a:normAutofit fontScale="90000"/>
          </a:bodyPr>
          <a:lstStyle/>
          <a:p>
            <a:r>
              <a:rPr lang="en-US" altLang="en-US" sz="2000" b="1">
                <a:latin typeface="Times New Roman" panose="02020603050405020304" pitchFamily="18" charset="0"/>
                <a:cs typeface="Times New Roman" panose="02020603050405020304" pitchFamily="18" charset="0"/>
              </a:rPr>
              <a:t>4. Analysis</a:t>
            </a:r>
            <a:r>
              <a:rPr lang="en-IN" altLang="en-US" sz="2000" b="1">
                <a:latin typeface="Times New Roman" panose="02020603050405020304" pitchFamily="18" charset="0"/>
                <a:cs typeface="Times New Roman" panose="02020603050405020304" pitchFamily="18" charset="0"/>
              </a:rPr>
              <a:t>:</a:t>
            </a:r>
            <a:br>
              <a:rPr lang="en-IN" altLang="en-US" sz="2000" b="1">
                <a:latin typeface="Times New Roman" panose="02020603050405020304" pitchFamily="18" charset="0"/>
                <a:cs typeface="Times New Roman" panose="02020603050405020304" pitchFamily="18" charset="0"/>
              </a:rPr>
            </a:br>
            <a:endParaRPr lang="en-IN" altLang="en-US" sz="20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55015"/>
            <a:ext cx="10515600" cy="5422265"/>
          </a:xfrm>
        </p:spPr>
        <p:txBody>
          <a:bodyPr/>
          <a:lstStyle/>
          <a:p>
            <a:pPr marL="0" indent="0">
              <a:buNone/>
            </a:pPr>
            <a:r>
              <a:rPr lang="en-US" altLang="en-US" sz="1800">
                <a:latin typeface="Times New Roman" panose="02020603050405020304" pitchFamily="18" charset="0"/>
                <a:cs typeface="Times New Roman" panose="02020603050405020304" pitchFamily="18" charset="0"/>
              </a:rPr>
              <a:t>After the design phase, the next step is to analyze the performance of the adder circuits. This includes:</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Power consumption</a:t>
            </a:r>
            <a:r>
              <a:rPr lang="en-US" altLang="en-US" sz="1800">
                <a:latin typeface="Times New Roman" panose="02020603050405020304" pitchFamily="18" charset="0"/>
                <a:cs typeface="Times New Roman" panose="02020603050405020304" pitchFamily="18" charset="0"/>
              </a:rPr>
              <a:t>: Since reversible logic gates are energy-efficient, you would compare the power usage of traditional adders and reversible adder designs.</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Speed/Delay</a:t>
            </a:r>
            <a:r>
              <a:rPr lang="en-US" altLang="en-US" sz="1800">
                <a:latin typeface="Times New Roman" panose="02020603050405020304" pitchFamily="18" charset="0"/>
                <a:cs typeface="Times New Roman" panose="02020603050405020304" pitchFamily="18" charset="0"/>
              </a:rPr>
              <a:t>: Measure the propagation delay or the time taken for the adder to perform the addition.</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Hardware Complexity</a:t>
            </a:r>
            <a:r>
              <a:rPr lang="en-US" altLang="en-US" sz="1800">
                <a:latin typeface="Times New Roman" panose="02020603050405020304" pitchFamily="18" charset="0"/>
                <a:cs typeface="Times New Roman" panose="02020603050405020304" pitchFamily="18" charset="0"/>
              </a:rPr>
              <a:t>: Analyze the gate count and area requirements for the design.</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Comparison with traditional adders</a:t>
            </a:r>
            <a:r>
              <a:rPr lang="en-US" altLang="en-US" sz="1800">
                <a:latin typeface="Times New Roman" panose="02020603050405020304" pitchFamily="18" charset="0"/>
                <a:cs typeface="Times New Roman" panose="02020603050405020304" pitchFamily="18" charset="0"/>
              </a:rPr>
              <a:t>: Evaluate the performance of reversible adders against conventional CMOS adders.</a:t>
            </a:r>
          </a:p>
          <a:p>
            <a:pPr marL="0" indent="0">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5. Simulation and Testing:</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Finally, you would simulate the designs to verify correctness, ensure functionality, and evaluate the overall performance of the adders using tools like Verilog for hardware description and </a:t>
            </a:r>
            <a:r>
              <a:rPr lang="en-IN" altLang="en-US" sz="1800" b="1">
                <a:latin typeface="Times New Roman" panose="02020603050405020304" pitchFamily="18" charset="0"/>
                <a:cs typeface="Times New Roman" panose="02020603050405020304" pitchFamily="18" charset="0"/>
              </a:rPr>
              <a:t>modelsim</a:t>
            </a:r>
            <a:r>
              <a:rPr lang="en-IN" altLang="en-US" sz="1800">
                <a:latin typeface="Times New Roman" panose="02020603050405020304" pitchFamily="18" charset="0"/>
                <a:cs typeface="Times New Roman" panose="02020603050405020304" pitchFamily="18" charset="0"/>
              </a:rPr>
              <a:t> or </a:t>
            </a:r>
            <a:r>
              <a:rPr lang="en-IN" altLang="en-US" sz="1800" b="1">
                <a:latin typeface="Times New Roman" panose="02020603050405020304" pitchFamily="18" charset="0"/>
                <a:cs typeface="Times New Roman" panose="02020603050405020304" pitchFamily="18" charset="0"/>
              </a:rPr>
              <a:t>xilinx</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for circuit simulation.</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313" y="365125"/>
            <a:ext cx="10588487" cy="1325563"/>
          </a:xfrm>
        </p:spPr>
        <p:txBody>
          <a:bodyPr>
            <a:normAutofit/>
          </a:bodyPr>
          <a:lstStyle/>
          <a:p>
            <a:r>
              <a:rPr lang="en-US" sz="2800" b="1">
                <a:latin typeface="Times New Roman" panose="02020603050405020304" pitchFamily="18" charset="0"/>
                <a:cs typeface="Times New Roman" panose="02020603050405020304" pitchFamily="18" charset="0"/>
              </a:rPr>
              <a:t>Advantages</a:t>
            </a:r>
            <a:r>
              <a:rPr lang="en-US" sz="2600" b="1">
                <a:latin typeface="Times New Roman" panose="02020603050405020304" pitchFamily="18" charset="0"/>
                <a:cs typeface="Times New Roman" panose="02020603050405020304" pitchFamily="18" charset="0"/>
              </a:rPr>
              <a:t> of proposed Model:</a:t>
            </a:r>
            <a:endParaRPr lang="en-IN" sz="2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36065"/>
            <a:ext cx="10515600" cy="4641215"/>
          </a:xfrm>
        </p:spPr>
        <p:txBody>
          <a:bodyPr>
            <a:normAutofit/>
          </a:bodyPr>
          <a:lstStyle/>
          <a:p>
            <a:pPr marL="0" indent="0">
              <a:buNone/>
            </a:pPr>
            <a:r>
              <a:rPr lang="en-IN" altLang="en-US" sz="2000" b="1">
                <a:latin typeface="Times New Roman" panose="02020603050405020304" pitchFamily="18" charset="0"/>
                <a:cs typeface="Times New Roman" panose="02020603050405020304" pitchFamily="18" charset="0"/>
              </a:rPr>
              <a:t>1. </a:t>
            </a:r>
            <a:r>
              <a:rPr lang="en-US" altLang="en-US" sz="2000" b="1">
                <a:latin typeface="Times New Roman" panose="02020603050405020304" pitchFamily="18" charset="0"/>
                <a:cs typeface="Times New Roman" panose="02020603050405020304" pitchFamily="18" charset="0"/>
              </a:rPr>
              <a:t>Low Power Consumption:</a:t>
            </a:r>
          </a:p>
          <a:p>
            <a:pPr marL="0" indent="0">
              <a:buNone/>
            </a:pPr>
            <a:r>
              <a:rPr lang="en-US" altLang="en-US" sz="1800">
                <a:latin typeface="Times New Roman" panose="02020603050405020304" pitchFamily="18" charset="0"/>
                <a:cs typeface="Times New Roman" panose="02020603050405020304" pitchFamily="18" charset="0"/>
              </a:rPr>
              <a:t>Key Advantage: One of the most significant benefits of reversible logic is the reduction in power consumption. In traditional digital circuits, energy is dissipated as heat due to the loss of information in gates. Reversible gates, on the other hand, do not lose any information, meaning they consume less energy, especially when designed for quantum computing or low-power applications.</a:t>
            </a:r>
          </a:p>
          <a:p>
            <a:pPr marL="0" inden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Reduced Heat Generation:</a:t>
            </a:r>
          </a:p>
          <a:p>
            <a:pPr marL="0" indent="0">
              <a:buNone/>
            </a:pPr>
            <a:r>
              <a:rPr lang="en-US" altLang="en-US" sz="1800">
                <a:latin typeface="Times New Roman" panose="02020603050405020304" pitchFamily="18" charset="0"/>
                <a:cs typeface="Times New Roman" panose="02020603050405020304" pitchFamily="18" charset="0"/>
              </a:rPr>
              <a:t>Key Advantage: In traditional CMOS circuits, energy loss is mainly due to the irreversible nature of logic gates (e.g., AND, OR, NOT). This leads to heat generation, which in turn can limit performance or require additional cooling systems. Reversible gates do not generate heat as a result of the computation.</a:t>
            </a:r>
          </a:p>
          <a:p>
            <a:pPr marL="0" indent="0">
              <a:buNone/>
            </a:pPr>
            <a:r>
              <a:rPr lang="en-IN" altLang="en-US" sz="2000" b="1">
                <a:latin typeface="Times New Roman" panose="02020603050405020304" pitchFamily="18" charset="0"/>
                <a:cs typeface="Times New Roman" panose="02020603050405020304" pitchFamily="18" charset="0"/>
              </a:rPr>
              <a:t>3. </a:t>
            </a:r>
            <a:r>
              <a:rPr lang="en-US" altLang="en-US" sz="2000" b="1">
                <a:latin typeface="Times New Roman" panose="02020603050405020304" pitchFamily="18" charset="0"/>
                <a:cs typeface="Times New Roman" panose="02020603050405020304" pitchFamily="18" charset="0"/>
              </a:rPr>
              <a:t>Minimized Gate Count (Efficiency in Design):</a:t>
            </a:r>
          </a:p>
          <a:p>
            <a:pPr marL="0" indent="0">
              <a:buNone/>
            </a:pPr>
            <a:r>
              <a:rPr lang="en-US" altLang="en-US" sz="1800">
                <a:latin typeface="Times New Roman" panose="02020603050405020304" pitchFamily="18" charset="0"/>
                <a:cs typeface="Times New Roman" panose="02020603050405020304" pitchFamily="18" charset="0"/>
              </a:rPr>
              <a:t>Key Advantage: Reversible gates can be combined in ways that reduce the total number of gates needed for a specific logic function. This can result in more compact circuits with fewer resources, which is often an advantage in hardware design.</a:t>
            </a:r>
          </a:p>
          <a:p>
            <a:pPr marL="0" indent="0">
              <a:buNone/>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85" y="407670"/>
            <a:ext cx="11894185" cy="5769610"/>
          </a:xfrm>
        </p:spPr>
        <p:txBody>
          <a:bodyPr>
            <a:normAutofit/>
          </a:bodyPr>
          <a:lstStyle/>
          <a:p>
            <a:pPr marL="1371600" lvl="3" indent="0">
              <a:buNone/>
            </a:pPr>
            <a:r>
              <a:rPr lang="en-IN" altLang="en-US" sz="3600">
                <a:latin typeface="Times New Roman" panose="02020603050405020304" pitchFamily="18" charset="0"/>
                <a:cs typeface="Times New Roman" panose="02020603050405020304" pitchFamily="18" charset="0"/>
              </a:rPr>
              <a:t>Required tools</a:t>
            </a:r>
            <a:r>
              <a:rPr lang="en-US" sz="3600">
                <a:latin typeface="Times New Roman" panose="02020603050405020304" pitchFamily="18" charset="0"/>
                <a:cs typeface="Times New Roman" panose="02020603050405020304" pitchFamily="18" charset="0"/>
              </a:rPr>
              <a:t>  </a:t>
            </a:r>
            <a:r>
              <a:rPr lang="en-IN" altLang="en-US" sz="3600">
                <a:latin typeface="Times New Roman" panose="02020603050405020304" pitchFamily="18" charset="0"/>
                <a:cs typeface="Times New Roman" panose="02020603050405020304" pitchFamily="18" charset="0"/>
              </a:rPr>
              <a:t>:</a:t>
            </a:r>
            <a:endParaRPr lang="en-US" sz="3600">
              <a:latin typeface="Times New Roman" panose="02020603050405020304" pitchFamily="18" charset="0"/>
              <a:cs typeface="Times New Roman" panose="02020603050405020304" pitchFamily="18" charset="0"/>
            </a:endParaRPr>
          </a:p>
          <a:p>
            <a:pPr marL="1371600" lvl="3" indent="0">
              <a:buNone/>
            </a:pPr>
            <a:endParaRPr lang="en-US" altLang="en-US" sz="2000" b="1">
              <a:latin typeface="Times New Roman" panose="02020603050405020304" pitchFamily="18" charset="0"/>
              <a:cs typeface="Times New Roman" panose="02020603050405020304" pitchFamily="18" charset="0"/>
            </a:endParaRPr>
          </a:p>
          <a:p>
            <a:pPr marL="1371600" lvl="3" indent="0">
              <a:buNone/>
            </a:pPr>
            <a:r>
              <a:rPr lang="en-US" altLang="en-US" sz="2000" b="1">
                <a:latin typeface="Times New Roman" panose="02020603050405020304" pitchFamily="18" charset="0"/>
                <a:cs typeface="Times New Roman" panose="02020603050405020304" pitchFamily="18" charset="0"/>
              </a:rPr>
              <a:t>1. Hardware Description Languages (HDL):</a:t>
            </a:r>
            <a:endParaRPr lang="en-US" altLang="en-US" sz="2855">
              <a:latin typeface="Times New Roman" panose="02020603050405020304" pitchFamily="18" charset="0"/>
              <a:cs typeface="Times New Roman" panose="02020603050405020304" pitchFamily="18" charset="0"/>
            </a:endParaRPr>
          </a:p>
          <a:p>
            <a:pPr lvl="3">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Verilog or VHDL</a:t>
            </a:r>
            <a:r>
              <a:rPr lang="en-US" altLang="en-US">
                <a:latin typeface="Times New Roman" panose="02020603050405020304" pitchFamily="18" charset="0"/>
                <a:cs typeface="Times New Roman" panose="02020603050405020304" pitchFamily="18" charset="0"/>
              </a:rPr>
              <a:t>: These are essential for describing the behavior and structure of digital circuits at a high level. You'll use these languages to write the code for your reversible logic gates and adders.</a:t>
            </a:r>
          </a:p>
          <a:p>
            <a:pPr lvl="3">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Usage</a:t>
            </a:r>
            <a:r>
              <a:rPr lang="en-US" altLang="en-US">
                <a:latin typeface="Times New Roman" panose="02020603050405020304" pitchFamily="18" charset="0"/>
                <a:cs typeface="Times New Roman" panose="02020603050405020304" pitchFamily="18" charset="0"/>
              </a:rPr>
              <a:t>: To model and simulate the circuits, write the logic for reversible gates, and describe the design of different types of adders.</a:t>
            </a:r>
            <a:r>
              <a:rPr lang="en-US">
                <a:latin typeface="Times New Roman" panose="02020603050405020304" pitchFamily="18" charset="0"/>
                <a:cs typeface="Times New Roman" panose="02020603050405020304" pitchFamily="18" charset="0"/>
              </a:rPr>
              <a:t>    </a:t>
            </a:r>
          </a:p>
          <a:p>
            <a:pPr marL="1371600" lvl="3"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Simulation Tools:</a:t>
            </a:r>
          </a:p>
          <a:p>
            <a:pPr lvl="3">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ModelSim</a:t>
            </a:r>
            <a:r>
              <a:rPr lang="en-US" altLang="en-US">
                <a:latin typeface="Times New Roman" panose="02020603050405020304" pitchFamily="18" charset="0"/>
                <a:cs typeface="Times New Roman" panose="02020603050405020304" pitchFamily="18" charset="0"/>
              </a:rPr>
              <a:t>: A widely-used HDL simulator, especially for Verilog and VHDL. It allows you to test and simulate the functionality of your designed adders using reversible gates.</a:t>
            </a:r>
          </a:p>
          <a:p>
            <a:pPr lvl="3">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Xilinx ISE</a:t>
            </a:r>
            <a:r>
              <a:rPr lang="en-US" altLang="en-US">
                <a:latin typeface="Times New Roman" panose="02020603050405020304" pitchFamily="18" charset="0"/>
                <a:cs typeface="Times New Roman" panose="02020603050405020304" pitchFamily="18" charset="0"/>
              </a:rPr>
              <a:t>: These are FPGA design tools that support simulation, synthesis, and implementation of circuits. They are useful if you want to test the hardware on FPGA boards.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5812-9E4B-54E1-E75A-7D4CA681DD6A}"/>
              </a:ext>
            </a:extLst>
          </p:cNvPr>
          <p:cNvSpPr>
            <a:spLocks noGrp="1"/>
          </p:cNvSpPr>
          <p:nvPr>
            <p:ph type="title"/>
          </p:nvPr>
        </p:nvSpPr>
        <p:spPr/>
        <p:txBody>
          <a:bodyPr>
            <a:normAutofit/>
          </a:bodyPr>
          <a:lstStyle/>
          <a:p>
            <a:r>
              <a:rPr lang="en-US" sz="360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77D0B12E-2DF6-8282-D145-96B17A313356}"/>
              </a:ext>
            </a:extLst>
          </p:cNvPr>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This project provides a comprehensive examination of the simulation outcomes, which have been executed (or) synthesized using the XILINX-ISE software and simulated using MODELSIM.</a:t>
            </a:r>
          </a:p>
        </p:txBody>
      </p:sp>
    </p:spTree>
    <p:extLst>
      <p:ext uri="{BB962C8B-B14F-4D97-AF65-F5344CB8AC3E}">
        <p14:creationId xmlns:p14="http://schemas.microsoft.com/office/powerpoint/2010/main" val="38179707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DF85-AA7A-B9E1-4558-BD608C102CAA}"/>
              </a:ext>
            </a:extLst>
          </p:cNvPr>
          <p:cNvSpPr>
            <a:spLocks noGrp="1"/>
          </p:cNvSpPr>
          <p:nvPr>
            <p:ph type="title"/>
          </p:nvPr>
        </p:nvSpPr>
        <p:spPr>
          <a:xfrm>
            <a:off x="204132" y="-668215"/>
            <a:ext cx="11149668" cy="1993675"/>
          </a:xfrm>
        </p:spPr>
        <p:txBody>
          <a:bodyPr/>
          <a:lstStyle/>
          <a:p>
            <a:r>
              <a:rPr lang="en-IN" sz="3600">
                <a:latin typeface="Times New Roman" panose="02020603050405020304" pitchFamily="18" charset="0"/>
                <a:cs typeface="Times New Roman" panose="02020603050405020304" pitchFamily="18" charset="0"/>
              </a:rPr>
              <a:t>Partial Output:</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5196DA-5D40-6EB6-336A-CC495ADD0F16}"/>
              </a:ext>
            </a:extLst>
          </p:cNvPr>
          <p:cNvSpPr>
            <a:spLocks noGrp="1"/>
          </p:cNvSpPr>
          <p:nvPr>
            <p:ph idx="1"/>
          </p:nvPr>
        </p:nvSpPr>
        <p:spPr>
          <a:xfrm>
            <a:off x="167780" y="852854"/>
            <a:ext cx="11820088" cy="5833171"/>
          </a:xfrm>
        </p:spPr>
        <p:txBody>
          <a:bodyPr/>
          <a:lstStyle/>
          <a:p>
            <a:r>
              <a:rPr lang="en-IN"/>
              <a:t>Ripple Carry Adder</a:t>
            </a:r>
          </a:p>
          <a:p>
            <a:endParaRPr lang="en-IN"/>
          </a:p>
        </p:txBody>
      </p:sp>
      <p:pic>
        <p:nvPicPr>
          <p:cNvPr id="5" name="Picture 4">
            <a:extLst>
              <a:ext uri="{FF2B5EF4-FFF2-40B4-BE49-F238E27FC236}">
                <a16:creationId xmlns:a16="http://schemas.microsoft.com/office/drawing/2014/main" id="{3165773B-603F-6E87-8089-4C3A56E28501}"/>
              </a:ext>
            </a:extLst>
          </p:cNvPr>
          <p:cNvPicPr>
            <a:picLocks noChangeAspect="1"/>
          </p:cNvPicPr>
          <p:nvPr/>
        </p:nvPicPr>
        <p:blipFill>
          <a:blip r:embed="rId2"/>
          <a:stretch>
            <a:fillRect/>
          </a:stretch>
        </p:blipFill>
        <p:spPr>
          <a:xfrm>
            <a:off x="0" y="1521070"/>
            <a:ext cx="12192000" cy="4781584"/>
          </a:xfrm>
          <a:prstGeom prst="rect">
            <a:avLst/>
          </a:prstGeom>
        </p:spPr>
      </p:pic>
    </p:spTree>
    <p:extLst>
      <p:ext uri="{BB962C8B-B14F-4D97-AF65-F5344CB8AC3E}">
        <p14:creationId xmlns:p14="http://schemas.microsoft.com/office/powerpoint/2010/main" val="305311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A1838-D8B3-DB9A-4CAA-BF184AD442D5}"/>
              </a:ext>
            </a:extLst>
          </p:cNvPr>
          <p:cNvSpPr>
            <a:spLocks noGrp="1"/>
          </p:cNvSpPr>
          <p:nvPr>
            <p:ph idx="1"/>
          </p:nvPr>
        </p:nvSpPr>
        <p:spPr>
          <a:xfrm>
            <a:off x="-1" y="600891"/>
            <a:ext cx="12191999" cy="5576072"/>
          </a:xfrm>
        </p:spPr>
        <p:txBody>
          <a:bodyPr/>
          <a:lstStyle/>
          <a:p>
            <a:r>
              <a:rPr lang="en-IN"/>
              <a:t>Carry Increment Adder:</a:t>
            </a:r>
          </a:p>
          <a:p>
            <a:pPr marL="0" indent="0">
              <a:buNone/>
            </a:pPr>
            <a:endParaRPr lang="en-IN"/>
          </a:p>
        </p:txBody>
      </p:sp>
      <p:pic>
        <p:nvPicPr>
          <p:cNvPr id="5" name="Picture 4">
            <a:extLst>
              <a:ext uri="{FF2B5EF4-FFF2-40B4-BE49-F238E27FC236}">
                <a16:creationId xmlns:a16="http://schemas.microsoft.com/office/drawing/2014/main" id="{40F368F0-32A1-83B2-F59A-50809659E9A8}"/>
              </a:ext>
            </a:extLst>
          </p:cNvPr>
          <p:cNvPicPr>
            <a:picLocks noChangeAspect="1"/>
          </p:cNvPicPr>
          <p:nvPr/>
        </p:nvPicPr>
        <p:blipFill>
          <a:blip r:embed="rId3"/>
          <a:stretch>
            <a:fillRect/>
          </a:stretch>
        </p:blipFill>
        <p:spPr>
          <a:xfrm>
            <a:off x="0" y="1317072"/>
            <a:ext cx="12192000" cy="4497940"/>
          </a:xfrm>
          <a:prstGeom prst="rect">
            <a:avLst/>
          </a:prstGeom>
        </p:spPr>
      </p:pic>
    </p:spTree>
    <p:extLst>
      <p:ext uri="{BB962C8B-B14F-4D97-AF65-F5344CB8AC3E}">
        <p14:creationId xmlns:p14="http://schemas.microsoft.com/office/powerpoint/2010/main" val="6663866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C87-EEF4-0445-8F01-DB2A44C14BD1}"/>
              </a:ext>
            </a:extLst>
          </p:cNvPr>
          <p:cNvSpPr>
            <a:spLocks noGrp="1"/>
          </p:cNvSpPr>
          <p:nvPr>
            <p:ph type="title"/>
          </p:nvPr>
        </p:nvSpPr>
        <p:spPr/>
        <p:txBody>
          <a:bodyPr>
            <a:normAutofit/>
          </a:bodyPr>
          <a:lstStyle/>
          <a:p>
            <a:r>
              <a:rPr lang="en-US" sz="3200"/>
              <a:t>Carry select adder:</a:t>
            </a:r>
            <a:endParaRPr lang="en-IN" sz="3200"/>
          </a:p>
        </p:txBody>
      </p:sp>
      <p:pic>
        <p:nvPicPr>
          <p:cNvPr id="5" name="Content Placeholder 4">
            <a:extLst>
              <a:ext uri="{FF2B5EF4-FFF2-40B4-BE49-F238E27FC236}">
                <a16:creationId xmlns:a16="http://schemas.microsoft.com/office/drawing/2014/main" id="{1F2DB17F-BA56-C3AB-44CA-4CA2D6987F16}"/>
              </a:ext>
            </a:extLst>
          </p:cNvPr>
          <p:cNvPicPr>
            <a:picLocks noGrp="1" noChangeAspect="1"/>
          </p:cNvPicPr>
          <p:nvPr>
            <p:ph idx="1"/>
          </p:nvPr>
        </p:nvPicPr>
        <p:blipFill>
          <a:blip r:embed="rId2"/>
          <a:stretch>
            <a:fillRect/>
          </a:stretch>
        </p:blipFill>
        <p:spPr>
          <a:xfrm>
            <a:off x="184559" y="1426129"/>
            <a:ext cx="11794920" cy="4600240"/>
          </a:xfrm>
        </p:spPr>
      </p:pic>
    </p:spTree>
    <p:extLst>
      <p:ext uri="{BB962C8B-B14F-4D97-AF65-F5344CB8AC3E}">
        <p14:creationId xmlns:p14="http://schemas.microsoft.com/office/powerpoint/2010/main" val="10667992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23C3-4D52-2A3F-0269-18957A4A2997}"/>
              </a:ext>
            </a:extLst>
          </p:cNvPr>
          <p:cNvSpPr>
            <a:spLocks noGrp="1"/>
          </p:cNvSpPr>
          <p:nvPr>
            <p:ph type="title"/>
          </p:nvPr>
        </p:nvSpPr>
        <p:spPr/>
        <p:txBody>
          <a:bodyPr>
            <a:normAutofit/>
          </a:bodyPr>
          <a:lstStyle/>
          <a:p>
            <a:r>
              <a:rPr lang="en-US" sz="3200"/>
              <a:t>Carry skip adder:</a:t>
            </a:r>
            <a:endParaRPr lang="en-IN" sz="3200"/>
          </a:p>
        </p:txBody>
      </p:sp>
      <p:pic>
        <p:nvPicPr>
          <p:cNvPr id="5" name="Content Placeholder 4">
            <a:extLst>
              <a:ext uri="{FF2B5EF4-FFF2-40B4-BE49-F238E27FC236}">
                <a16:creationId xmlns:a16="http://schemas.microsoft.com/office/drawing/2014/main" id="{C21D21FC-CA64-9F00-CC53-48D8DF35F547}"/>
              </a:ext>
            </a:extLst>
          </p:cNvPr>
          <p:cNvPicPr>
            <a:picLocks noGrp="1" noChangeAspect="1"/>
          </p:cNvPicPr>
          <p:nvPr>
            <p:ph idx="1"/>
          </p:nvPr>
        </p:nvPicPr>
        <p:blipFill>
          <a:blip r:embed="rId2"/>
          <a:stretch>
            <a:fillRect/>
          </a:stretch>
        </p:blipFill>
        <p:spPr>
          <a:xfrm>
            <a:off x="373261" y="1392572"/>
            <a:ext cx="11673330" cy="5268287"/>
          </a:xfrm>
        </p:spPr>
      </p:pic>
    </p:spTree>
    <p:extLst>
      <p:ext uri="{BB962C8B-B14F-4D97-AF65-F5344CB8AC3E}">
        <p14:creationId xmlns:p14="http://schemas.microsoft.com/office/powerpoint/2010/main" val="3901758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0DD0-9851-2C8F-4A52-CCD15A122546}"/>
              </a:ext>
            </a:extLst>
          </p:cNvPr>
          <p:cNvSpPr>
            <a:spLocks noGrp="1"/>
          </p:cNvSpPr>
          <p:nvPr>
            <p:ph type="title"/>
          </p:nvPr>
        </p:nvSpPr>
        <p:spPr/>
        <p:txBody>
          <a:bodyPr>
            <a:normAutofit/>
          </a:bodyPr>
          <a:lstStyle/>
          <a:p>
            <a:r>
              <a:rPr lang="en-US" sz="3200"/>
              <a:t>Carry save adder:</a:t>
            </a:r>
            <a:endParaRPr lang="en-IN" sz="3200"/>
          </a:p>
        </p:txBody>
      </p:sp>
      <p:pic>
        <p:nvPicPr>
          <p:cNvPr id="5" name="Content Placeholder 4">
            <a:extLst>
              <a:ext uri="{FF2B5EF4-FFF2-40B4-BE49-F238E27FC236}">
                <a16:creationId xmlns:a16="http://schemas.microsoft.com/office/drawing/2014/main" id="{AF4416B2-83F3-A6E2-0BA5-885F086C975E}"/>
              </a:ext>
            </a:extLst>
          </p:cNvPr>
          <p:cNvPicPr>
            <a:picLocks noGrp="1" noChangeAspect="1"/>
          </p:cNvPicPr>
          <p:nvPr>
            <p:ph idx="1"/>
          </p:nvPr>
        </p:nvPicPr>
        <p:blipFill>
          <a:blip r:embed="rId2"/>
          <a:stretch>
            <a:fillRect/>
          </a:stretch>
        </p:blipFill>
        <p:spPr>
          <a:xfrm>
            <a:off x="293615" y="1384183"/>
            <a:ext cx="11769754" cy="4576463"/>
          </a:xfrm>
        </p:spPr>
      </p:pic>
    </p:spTree>
    <p:extLst>
      <p:ext uri="{BB962C8B-B14F-4D97-AF65-F5344CB8AC3E}">
        <p14:creationId xmlns:p14="http://schemas.microsoft.com/office/powerpoint/2010/main" val="2361943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EB8A-B607-6845-1388-29FC599189E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 of Delay &amp; Power :</a:t>
            </a:r>
          </a:p>
        </p:txBody>
      </p:sp>
      <p:pic>
        <p:nvPicPr>
          <p:cNvPr id="11" name="Content Placeholder 10">
            <a:extLst>
              <a:ext uri="{FF2B5EF4-FFF2-40B4-BE49-F238E27FC236}">
                <a16:creationId xmlns:a16="http://schemas.microsoft.com/office/drawing/2014/main" id="{5206909A-778E-487F-8A44-BC0E76EA86AE}"/>
              </a:ext>
            </a:extLst>
          </p:cNvPr>
          <p:cNvPicPr>
            <a:picLocks noGrp="1" noChangeAspect="1"/>
          </p:cNvPicPr>
          <p:nvPr>
            <p:ph idx="1"/>
          </p:nvPr>
        </p:nvPicPr>
        <p:blipFill>
          <a:blip r:embed="rId2"/>
          <a:stretch>
            <a:fillRect/>
          </a:stretch>
        </p:blipFill>
        <p:spPr>
          <a:xfrm>
            <a:off x="5789099" y="1690688"/>
            <a:ext cx="5564701" cy="5086804"/>
          </a:xfrm>
        </p:spPr>
      </p:pic>
      <p:pic>
        <p:nvPicPr>
          <p:cNvPr id="13" name="Picture 12">
            <a:extLst>
              <a:ext uri="{FF2B5EF4-FFF2-40B4-BE49-F238E27FC236}">
                <a16:creationId xmlns:a16="http://schemas.microsoft.com/office/drawing/2014/main" id="{AAB21B1F-4393-4F73-07D7-DAD428CA6C1C}"/>
              </a:ext>
            </a:extLst>
          </p:cNvPr>
          <p:cNvPicPr>
            <a:picLocks noChangeAspect="1"/>
          </p:cNvPicPr>
          <p:nvPr/>
        </p:nvPicPr>
        <p:blipFill>
          <a:blip r:embed="rId3"/>
          <a:stretch>
            <a:fillRect/>
          </a:stretch>
        </p:blipFill>
        <p:spPr>
          <a:xfrm>
            <a:off x="838200" y="1690688"/>
            <a:ext cx="5239481" cy="5167312"/>
          </a:xfrm>
          <a:prstGeom prst="rect">
            <a:avLst/>
          </a:prstGeom>
        </p:spPr>
      </p:pic>
    </p:spTree>
    <p:extLst>
      <p:ext uri="{BB962C8B-B14F-4D97-AF65-F5344CB8AC3E}">
        <p14:creationId xmlns:p14="http://schemas.microsoft.com/office/powerpoint/2010/main" val="1055385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latin typeface="Times New Roman" panose="02020603050405020304" pitchFamily="18" charset="0"/>
                <a:cs typeface="Times New Roman" panose="02020603050405020304" pitchFamily="18" charset="0"/>
              </a:rPr>
              <a:t>                                         Abstract</a:t>
            </a:r>
            <a:r>
              <a:rPr lang="en-US" sz="2400" b="1">
                <a:latin typeface="Times New Roman" panose="02020603050405020304" pitchFamily="18" charset="0"/>
                <a:cs typeface="Times New Roman" panose="02020603050405020304" pitchFamily="18" charset="0"/>
              </a:rPr>
              <a:t>:</a:t>
            </a:r>
            <a:endParaRPr lang="en-IN"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9722" y="1710566"/>
            <a:ext cx="10515600" cy="4351338"/>
          </a:xfrm>
        </p:spPr>
        <p:txBody>
          <a:bodyPr>
            <a:noAutofit/>
          </a:bodyPr>
          <a:lstStyle/>
          <a:p>
            <a:pPr marL="0" indent="0" algn="just">
              <a:buNone/>
            </a:pPr>
            <a:r>
              <a:rPr lang="en-US" altLang="en-US" sz="2400" dirty="0">
                <a:latin typeface="Times New Roman" panose="02020603050405020304" pitchFamily="18" charset="0"/>
                <a:cs typeface="Times New Roman" panose="02020603050405020304" pitchFamily="18" charset="0"/>
              </a:rPr>
              <a:t>The design and analysis of efficient adders are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crucial for enhancing the performance of digital systems, particularly in arithmetic and signal processing applications. This</a:t>
            </a:r>
            <a:r>
              <a:rPr lang="en-IN" altLang="en-US" sz="2400" dirty="0">
                <a:latin typeface="Times New Roman" panose="02020603050405020304" pitchFamily="18" charset="0"/>
                <a:cs typeface="Times New Roman" panose="02020603050405020304" pitchFamily="18" charset="0"/>
              </a:rPr>
              <a:t> implementation </a:t>
            </a:r>
            <a:r>
              <a:rPr lang="en-US" altLang="en-US" sz="2400" dirty="0">
                <a:latin typeface="Times New Roman" panose="02020603050405020304" pitchFamily="18" charset="0"/>
                <a:cs typeface="Times New Roman" panose="02020603050405020304" pitchFamily="18" charset="0"/>
              </a:rPr>
              <a:t> presents the comparison of five different types of adders Ripple Carry Adder (RCA), Carry Increment Adder (CIA),Carry Skip Adder(CSKA),Carry Select Adder (CSLA), and Carry Save Adder (CSA) using Basic logic gates and Reversible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logic gates. Reversible logic is an emerging computational model</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that offers reduced power dissipation, which is a significant</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advantage in low-power digital circuit design. Each adder type</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is analyzed in terms of its logical structure, delay, area, and</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power consumption, with the aim of identifying how reversible</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gates can optimize these parameters</a:t>
            </a:r>
            <a:r>
              <a:rPr lang="en-IN" altLang="en-US" sz="2400" dirty="0">
                <a:latin typeface="Times New Roman" panose="02020603050405020304" pitchFamily="18" charset="0"/>
                <a:cs typeface="Times New Roman" panose="02020603050405020304" pitchFamily="18" charset="0"/>
                <a:sym typeface="+mn-ea"/>
              </a:rPr>
              <a:t>.</a:t>
            </a:r>
            <a:r>
              <a:rPr lang="en-US" altLang="en-US" sz="2400" dirty="0">
                <a:latin typeface="Times New Roman" panose="02020603050405020304" pitchFamily="18" charset="0"/>
                <a:cs typeface="Times New Roman" panose="02020603050405020304" pitchFamily="18" charset="0"/>
                <a:sym typeface="+mn-ea"/>
              </a:rPr>
              <a:t> The implementation of</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basic reversible gates such as the Toffoli gate,</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Peres gate and</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Feynman gate in constructing the adders and compares their</a:t>
            </a:r>
            <a:r>
              <a:rPr lang="en-IN" altLang="en-US" sz="2400" dirty="0">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performance with traditional basic adders. </a:t>
            </a:r>
            <a:endParaRPr lang="en-US" altLang="en-US" sz="2400" dirty="0">
              <a:latin typeface="Times New Roman" panose="02020603050405020304" pitchFamily="18" charset="0"/>
              <a:cs typeface="Times New Roman" panose="02020603050405020304" pitchFamily="18" charset="0"/>
            </a:endParaRPr>
          </a:p>
          <a:p>
            <a:pPr marL="0" indent="0" algn="just">
              <a:buNone/>
            </a:pPr>
            <a:endParaRPr lang="en-US" altLang="en-US" sz="2400" dirty="0">
              <a:latin typeface="Times New Roman" panose="02020603050405020304" pitchFamily="18" charset="0"/>
              <a:cs typeface="Times New Roman" panose="02020603050405020304" pitchFamily="18" charset="0"/>
            </a:endParaRPr>
          </a:p>
          <a:p>
            <a:pPr marL="0" indent="0" algn="just">
              <a:buNone/>
            </a:pPr>
            <a:r>
              <a:rPr lang="en-IN" altLang="en-US" sz="1800"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22322-85FB-A0DF-2D10-96B36DB6FAD1}"/>
              </a:ext>
            </a:extLst>
          </p:cNvPr>
          <p:cNvSpPr>
            <a:spLocks noGrp="1"/>
          </p:cNvSpPr>
          <p:nvPr>
            <p:ph type="title"/>
          </p:nvPr>
        </p:nvSpPr>
        <p:spPr>
          <a:xfrm>
            <a:off x="947057" y="-168275"/>
            <a:ext cx="10515600" cy="1325563"/>
          </a:xfrm>
        </p:spPr>
        <p:txBody>
          <a:bodyPr>
            <a:normAutofit/>
          </a:bodyPr>
          <a:lstStyle/>
          <a:p>
            <a:r>
              <a:rPr lang="en-US" sz="360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6E99E14-8589-042D-2870-AAFDA566128B}"/>
              </a:ext>
            </a:extLst>
          </p:cNvPr>
          <p:cNvSpPr>
            <a:spLocks noGrp="1"/>
          </p:cNvSpPr>
          <p:nvPr>
            <p:ph idx="1"/>
          </p:nvPr>
        </p:nvSpPr>
        <p:spPr>
          <a:xfrm>
            <a:off x="729343" y="1157288"/>
            <a:ext cx="10515600" cy="5526541"/>
          </a:xfrm>
        </p:spPr>
        <p:txBody>
          <a:bodyPr>
            <a:normAutofit/>
          </a:bodyPr>
          <a:lstStyle/>
          <a:p>
            <a:pPr algn="just"/>
            <a:r>
              <a:rPr lang="en-US" sz="1800">
                <a:latin typeface="Times New Roman" panose="02020603050405020304" pitchFamily="18" charset="0"/>
                <a:cs typeface="Times New Roman" panose="02020603050405020304" pitchFamily="18" charset="0"/>
              </a:rPr>
              <a:t>[1] ”High-Speed Vedic Mathematics: Multiplication Made Faster” by </a:t>
            </a:r>
            <a:r>
              <a:rPr lang="en-US" sz="1800" err="1">
                <a:latin typeface="Times New Roman" panose="02020603050405020304" pitchFamily="18" charset="0"/>
                <a:cs typeface="Times New Roman" panose="02020603050405020304" pitchFamily="18" charset="0"/>
              </a:rPr>
              <a:t>Tirthaji</a:t>
            </a:r>
            <a:r>
              <a:rPr lang="en-US" sz="1800">
                <a:latin typeface="Times New Roman" panose="02020603050405020304" pitchFamily="18" charset="0"/>
                <a:cs typeface="Times New Roman" panose="02020603050405020304" pitchFamily="18" charset="0"/>
              </a:rPr>
              <a:t> Maharaj and V. S. </a:t>
            </a:r>
            <a:r>
              <a:rPr lang="en-US" sz="1800" err="1">
                <a:latin typeface="Times New Roman" panose="02020603050405020304" pitchFamily="18" charset="0"/>
                <a:cs typeface="Times New Roman" panose="02020603050405020304" pitchFamily="18" charset="0"/>
              </a:rPr>
              <a:t>Agrawala</a:t>
            </a:r>
            <a:endParaRPr lang="en-US" sz="1800">
              <a:latin typeface="Times New Roman" panose="02020603050405020304" pitchFamily="18" charset="0"/>
              <a:cs typeface="Times New Roman" panose="02020603050405020304" pitchFamily="18" charset="0"/>
            </a:endParaRP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[2] ”Vedic Mathematics for Schools, Book 1” by James T. Glover.</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 [3] ”Vedic Mathematics Made Easy” by Dhaval Bathia. </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[4] ”Vedic Mathematics” by Sri Bharati Krsna </a:t>
            </a:r>
            <a:r>
              <a:rPr lang="en-US" sz="1800" err="1">
                <a:latin typeface="Times New Roman" panose="02020603050405020304" pitchFamily="18" charset="0"/>
                <a:cs typeface="Times New Roman" panose="02020603050405020304" pitchFamily="18" charset="0"/>
              </a:rPr>
              <a:t>Tirthaji</a:t>
            </a:r>
            <a:r>
              <a:rPr lang="en-US" sz="1800">
                <a:latin typeface="Times New Roman" panose="02020603050405020304" pitchFamily="18" charset="0"/>
                <a:cs typeface="Times New Roman" panose="02020603050405020304" pitchFamily="18" charset="0"/>
              </a:rPr>
              <a:t>. </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[5] </a:t>
            </a:r>
            <a:r>
              <a:rPr lang="en-US" sz="1800" err="1">
                <a:latin typeface="Times New Roman" panose="02020603050405020304" pitchFamily="18" charset="0"/>
                <a:cs typeface="Times New Roman" panose="02020603050405020304" pitchFamily="18" charset="0"/>
              </a:rPr>
              <a:t>Noorallahzadeh</a:t>
            </a:r>
            <a:r>
              <a:rPr lang="en-US" sz="1800">
                <a:latin typeface="Times New Roman" panose="02020603050405020304" pitchFamily="18" charset="0"/>
                <a:cs typeface="Times New Roman" panose="02020603050405020304" pitchFamily="18" charset="0"/>
              </a:rPr>
              <a:t>, Mojtaba, et al. ”A new design of parity preserving reversible Vedic multiplier targeting emerging quantum circuits.” Inter national Journal of Numerical Modelling: Electronic Networks, Devices and Fields (2023): e3089.</a:t>
            </a:r>
          </a:p>
          <a:p>
            <a:pPr algn="just"/>
            <a:endParaRPr lang="en-US" sz="1800">
              <a:latin typeface="Times New Roman" panose="02020603050405020304" pitchFamily="18" charset="0"/>
              <a:cs typeface="Times New Roman" panose="02020603050405020304" pitchFamily="18" charset="0"/>
            </a:endParaRPr>
          </a:p>
          <a:p>
            <a:pPr algn="just"/>
            <a:r>
              <a:rPr lang="en-US" sz="1800">
                <a:latin typeface="Times New Roman" panose="02020603050405020304" pitchFamily="18" charset="0"/>
                <a:cs typeface="Times New Roman" panose="02020603050405020304" pitchFamily="18" charset="0"/>
              </a:rPr>
              <a:t> [6] Verma, Aishita, Anum Khan, and Subodh </a:t>
            </a:r>
            <a:r>
              <a:rPr lang="en-US" sz="1800" err="1">
                <a:latin typeface="Times New Roman" panose="02020603050405020304" pitchFamily="18" charset="0"/>
                <a:cs typeface="Times New Roman" panose="02020603050405020304" pitchFamily="18" charset="0"/>
              </a:rPr>
              <a:t>Wairya</a:t>
            </a:r>
            <a:r>
              <a:rPr lang="en-US" sz="1800">
                <a:latin typeface="Times New Roman" panose="02020603050405020304" pitchFamily="18" charset="0"/>
                <a:cs typeface="Times New Roman" panose="02020603050405020304" pitchFamily="18" charset="0"/>
              </a:rPr>
              <a:t>. ”Design and Analysis of Efficient Vedic Multiplier for Fast Computing Applications.” Interna </a:t>
            </a:r>
            <a:r>
              <a:rPr lang="en-US" sz="1800" err="1">
                <a:latin typeface="Times New Roman" panose="02020603050405020304" pitchFamily="18" charset="0"/>
                <a:cs typeface="Times New Roman" panose="02020603050405020304" pitchFamily="18" charset="0"/>
              </a:rPr>
              <a:t>tional</a:t>
            </a:r>
            <a:r>
              <a:rPr lang="en-US" sz="1800">
                <a:latin typeface="Times New Roman" panose="02020603050405020304" pitchFamily="18" charset="0"/>
                <a:cs typeface="Times New Roman" panose="02020603050405020304" pitchFamily="18" charset="0"/>
              </a:rPr>
              <a:t> Journal of Computing and Digital Systems 13.1 (2023): 190-201.</a:t>
            </a:r>
          </a:p>
        </p:txBody>
      </p:sp>
    </p:spTree>
    <p:extLst>
      <p:ext uri="{BB962C8B-B14F-4D97-AF65-F5344CB8AC3E}">
        <p14:creationId xmlns:p14="http://schemas.microsoft.com/office/powerpoint/2010/main" val="3362452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700" y="588010"/>
            <a:ext cx="10515600" cy="4583430"/>
          </a:xfrm>
        </p:spPr>
        <p:txBody>
          <a:bodyPr>
            <a:normAutofit/>
          </a:bodyPr>
          <a:lstStyle/>
          <a:p>
            <a:r>
              <a:rPr lang="en-IN" altLang="en-US" sz="8000"/>
              <a:t>             Thank you</a:t>
            </a:r>
          </a:p>
        </p:txBody>
      </p:sp>
      <p:sp>
        <p:nvSpPr>
          <p:cNvPr id="3" name="Content Placeholder 2"/>
          <p:cNvSpPr>
            <a:spLocks noGrp="1"/>
          </p:cNvSpPr>
          <p:nvPr>
            <p:ph idx="1"/>
          </p:nvPr>
        </p:nvSpPr>
        <p:spPr>
          <a:xfrm>
            <a:off x="838200" y="1964055"/>
            <a:ext cx="10515600" cy="4213225"/>
          </a:xfrm>
        </p:spPr>
        <p:txBody>
          <a:bodyPr/>
          <a:lstStyle/>
          <a:p>
            <a:pPr marL="0" indent="0">
              <a:buNone/>
            </a:pPr>
            <a:r>
              <a:rPr lang="en-IN" altLang="en-US" sz="660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Times New Roman" panose="02020603050405020304" pitchFamily="18" charset="0"/>
                <a:cs typeface="Times New Roman" panose="02020603050405020304" pitchFamily="18" charset="0"/>
              </a:rPr>
              <a:t>Introduction of </a:t>
            </a:r>
            <a:r>
              <a:rPr lang="en-US" sz="2800" b="1">
                <a:latin typeface="Times New Roman" panose="02020603050405020304" pitchFamily="18" charset="0"/>
                <a:cs typeface="Times New Roman" panose="02020603050405020304" pitchFamily="18" charset="0"/>
              </a:rPr>
              <a:t>the</a:t>
            </a:r>
            <a:r>
              <a:rPr lang="en-US" sz="2600" b="1">
                <a:latin typeface="Times New Roman" panose="02020603050405020304" pitchFamily="18" charset="0"/>
                <a:cs typeface="Times New Roman" panose="02020603050405020304" pitchFamily="18" charset="0"/>
              </a:rPr>
              <a:t> project</a:t>
            </a:r>
            <a:r>
              <a:rPr lang="en-US" sz="2400" b="1">
                <a:latin typeface="Times New Roman" panose="02020603050405020304" pitchFamily="18" charset="0"/>
                <a:cs typeface="Times New Roman" panose="02020603050405020304" pitchFamily="18" charset="0"/>
              </a:rPr>
              <a:t>:</a:t>
            </a:r>
            <a:endParaRPr lang="en-IN" sz="24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6690"/>
            <a:ext cx="10515600" cy="4720590"/>
          </a:xfrm>
        </p:spPr>
        <p:txBody>
          <a:bodyPr>
            <a:normAutofit fontScale="25000" lnSpcReduction="20000"/>
          </a:bodyPr>
          <a:lstStyle/>
          <a:p>
            <a:pPr marL="0" indent="0">
              <a:buNone/>
            </a:pPr>
            <a:r>
              <a:rPr lang="en-IN" altLang="en-US" sz="7200" b="1">
                <a:latin typeface="Times New Roman" panose="02020603050405020304" pitchFamily="18" charset="0"/>
                <a:cs typeface="Times New Roman" panose="02020603050405020304" pitchFamily="18" charset="0"/>
              </a:rPr>
              <a:t>1. </a:t>
            </a:r>
            <a:r>
              <a:rPr lang="en-US" altLang="en-US" sz="8000" b="1">
                <a:latin typeface="Times New Roman" panose="02020603050405020304" pitchFamily="18" charset="0"/>
                <a:cs typeface="Times New Roman" panose="02020603050405020304" pitchFamily="18" charset="0"/>
              </a:rPr>
              <a:t>Fundamentals of Adders:</a:t>
            </a:r>
          </a:p>
          <a:p>
            <a:pPr>
              <a:lnSpc>
                <a:spcPct val="100000"/>
              </a:lnSpc>
            </a:pPr>
            <a:r>
              <a:rPr lang="en-US" altLang="en-US" sz="7200">
                <a:latin typeface="Times New Roman" panose="02020603050405020304" pitchFamily="18" charset="0"/>
                <a:cs typeface="Times New Roman" panose="02020603050405020304" pitchFamily="18" charset="0"/>
              </a:rPr>
              <a:t>Adders are key components in digital electronics, used for binary addition.</a:t>
            </a:r>
          </a:p>
          <a:p>
            <a:pPr>
              <a:lnSpc>
                <a:spcPct val="100000"/>
              </a:lnSpc>
            </a:pPr>
            <a:r>
              <a:rPr lang="en-US" altLang="en-US" sz="7200">
                <a:latin typeface="Times New Roman" panose="02020603050405020304" pitchFamily="18" charset="0"/>
                <a:cs typeface="Times New Roman" panose="02020603050405020304" pitchFamily="18" charset="0"/>
              </a:rPr>
              <a:t>They are essential in various applications like arithmetic logic units (ALUs), processors, and digital signal processing.</a:t>
            </a:r>
          </a:p>
          <a:p>
            <a:pPr marL="0" indent="0">
              <a:buNone/>
            </a:pPr>
            <a:r>
              <a:rPr lang="en-IN" altLang="en-US" sz="7200" b="1">
                <a:latin typeface="Times New Roman" panose="02020603050405020304" pitchFamily="18" charset="0"/>
                <a:cs typeface="Times New Roman" panose="02020603050405020304" pitchFamily="18" charset="0"/>
              </a:rPr>
              <a:t>2. </a:t>
            </a:r>
            <a:r>
              <a:rPr lang="en-US" altLang="en-US" sz="8000" b="1">
                <a:latin typeface="Times New Roman" panose="02020603050405020304" pitchFamily="18" charset="0"/>
                <a:cs typeface="Times New Roman" panose="02020603050405020304" pitchFamily="18" charset="0"/>
              </a:rPr>
              <a:t>Importance of Adder Optimization:</a:t>
            </a:r>
          </a:p>
          <a:p>
            <a:pPr>
              <a:lnSpc>
                <a:spcPct val="100000"/>
              </a:lnSpc>
            </a:pPr>
            <a:r>
              <a:rPr lang="en-US" altLang="en-US" sz="7200">
                <a:latin typeface="Times New Roman" panose="02020603050405020304" pitchFamily="18" charset="0"/>
                <a:cs typeface="Times New Roman" panose="02020603050405020304" pitchFamily="18" charset="0"/>
              </a:rPr>
              <a:t>The design of efficient adders is crucial for improving the speed and efficiency of computations in digital systems.</a:t>
            </a:r>
          </a:p>
          <a:p>
            <a:pPr>
              <a:lnSpc>
                <a:spcPct val="100000"/>
              </a:lnSpc>
            </a:pPr>
            <a:r>
              <a:rPr lang="en-US" altLang="en-US" sz="7200">
                <a:latin typeface="Times New Roman" panose="02020603050405020304" pitchFamily="18" charset="0"/>
                <a:cs typeface="Times New Roman" panose="02020603050405020304" pitchFamily="18" charset="0"/>
              </a:rPr>
              <a:t>Optimizing adders leads to better performance in modern digital circuits.</a:t>
            </a:r>
          </a:p>
          <a:p>
            <a:pPr marL="0" indent="0">
              <a:buNone/>
            </a:pPr>
            <a:r>
              <a:rPr lang="en-IN" altLang="en-US" sz="8000" b="1">
                <a:latin typeface="Times New Roman" panose="02020603050405020304" pitchFamily="18" charset="0"/>
                <a:cs typeface="Times New Roman" panose="02020603050405020304" pitchFamily="18" charset="0"/>
              </a:rPr>
              <a:t>3. </a:t>
            </a:r>
            <a:r>
              <a:rPr lang="en-US" altLang="en-US" sz="8000" b="1">
                <a:latin typeface="Times New Roman" panose="02020603050405020304" pitchFamily="18" charset="0"/>
                <a:cs typeface="Times New Roman" panose="02020603050405020304" pitchFamily="18" charset="0"/>
              </a:rPr>
              <a:t>Introduction to Reversible Computing:</a:t>
            </a:r>
          </a:p>
          <a:p>
            <a:pPr>
              <a:lnSpc>
                <a:spcPct val="100000"/>
              </a:lnSpc>
            </a:pPr>
            <a:r>
              <a:rPr lang="en-US" altLang="en-US" sz="7200">
                <a:latin typeface="Times New Roman" panose="02020603050405020304" pitchFamily="18" charset="0"/>
                <a:cs typeface="Times New Roman" panose="02020603050405020304" pitchFamily="18" charset="0"/>
              </a:rPr>
              <a:t>Reversible computing has become a significant area of research due to its potential to reduce power consumption.</a:t>
            </a:r>
          </a:p>
          <a:p>
            <a:pPr>
              <a:lnSpc>
                <a:spcPct val="100000"/>
              </a:lnSpc>
            </a:pPr>
            <a:r>
              <a:rPr lang="en-US" altLang="en-US" sz="7200">
                <a:latin typeface="Times New Roman" panose="02020603050405020304" pitchFamily="18" charset="0"/>
                <a:cs typeface="Times New Roman" panose="02020603050405020304" pitchFamily="18" charset="0"/>
              </a:rPr>
              <a:t>Reversible gates, unlike traditional gates, do not dissipate energy during computation, making them useful for low-power designs.</a:t>
            </a:r>
            <a:endParaRPr lang="en-US" altLang="en-US" sz="7200" b="1">
              <a:latin typeface="Times New Roman" panose="02020603050405020304" pitchFamily="18" charset="0"/>
              <a:cs typeface="Times New Roman" panose="02020603050405020304" pitchFamily="18" charset="0"/>
            </a:endParaRPr>
          </a:p>
          <a:p>
            <a:pPr marL="0" indent="0">
              <a:buNone/>
            </a:pPr>
            <a:endParaRPr lang="en-US" altLang="en-US" sz="7200" b="1">
              <a:latin typeface="Times New Roman" panose="02020603050405020304" pitchFamily="18" charset="0"/>
              <a:cs typeface="Times New Roman" panose="02020603050405020304" pitchFamily="18" charset="0"/>
            </a:endParaRPr>
          </a:p>
          <a:p>
            <a:endParaRPr lang="en-US" altLang="en-US" sz="7200" b="1">
              <a:latin typeface="Times New Roman" panose="02020603050405020304" pitchFamily="18" charset="0"/>
              <a:cs typeface="Times New Roman" panose="02020603050405020304" pitchFamily="18" charset="0"/>
            </a:endParaRPr>
          </a:p>
          <a:p>
            <a:pPr marL="0" indent="0">
              <a:buNone/>
            </a:pPr>
            <a:endParaRPr lang="en-US" altLang="en-US" sz="72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645"/>
            <a:ext cx="10515600" cy="634365"/>
          </a:xfrm>
        </p:spPr>
        <p:txBody>
          <a:bodyPr>
            <a:normAutofit fontScale="90000"/>
          </a:bodyPr>
          <a:lstStyle/>
          <a:p>
            <a:pPr marL="0" indent="0" algn="l">
              <a:lnSpc>
                <a:spcPct val="110000"/>
              </a:lnSpc>
              <a:buFont typeface="Wingdings" panose="05000000000000000000" charset="0"/>
            </a:pPr>
            <a:r>
              <a:rPr lang="en-IN" altLang="en-US" sz="2000" b="1">
                <a:latin typeface="Times New Roman" panose="02020603050405020304" pitchFamily="18" charset="0"/>
                <a:cs typeface="Times New Roman" panose="02020603050405020304" pitchFamily="18" charset="0"/>
                <a:sym typeface="+mn-ea"/>
              </a:rPr>
              <a:t>4. </a:t>
            </a:r>
            <a:r>
              <a:rPr lang="en-US" altLang="en-US" sz="2220" b="1">
                <a:latin typeface="Times New Roman" panose="02020603050405020304" pitchFamily="18" charset="0"/>
                <a:cs typeface="Times New Roman" panose="02020603050405020304" pitchFamily="18" charset="0"/>
                <a:sym typeface="+mn-ea"/>
              </a:rPr>
              <a:t>Role of Reversible Gates:</a:t>
            </a:r>
            <a:br>
              <a:rPr lang="en-US" altLang="en-US" sz="2000" b="1">
                <a:latin typeface="Times New Roman" panose="02020603050405020304" pitchFamily="18" charset="0"/>
                <a:cs typeface="Times New Roman" panose="02020603050405020304" pitchFamily="18" charset="0"/>
                <a:sym typeface="+mn-ea"/>
              </a:rPr>
            </a:br>
            <a:r>
              <a:rPr lang="en-US" altLang="en-US" sz="2000" b="1">
                <a:latin typeface="Times New Roman" panose="02020603050405020304" pitchFamily="18" charset="0"/>
                <a:cs typeface="Times New Roman" panose="02020603050405020304" pitchFamily="18" charset="0"/>
                <a:sym typeface="+mn-ea"/>
              </a:rPr>
              <a:t> </a:t>
            </a:r>
            <a:br>
              <a:rPr lang="en-US" altLang="en-US" sz="2000">
                <a:latin typeface="Times New Roman" panose="02020603050405020304" pitchFamily="18" charset="0"/>
                <a:cs typeface="Times New Roman" panose="02020603050405020304" pitchFamily="18" charset="0"/>
                <a:sym typeface="+mn-ea"/>
              </a:rPr>
            </a:br>
            <a:r>
              <a:rPr lang="en-US" altLang="en-US" sz="2000" b="1">
                <a:latin typeface="Times New Roman" panose="02020603050405020304" pitchFamily="18" charset="0"/>
                <a:cs typeface="Times New Roman" panose="02020603050405020304" pitchFamily="18" charset="0"/>
                <a:sym typeface="+mn-ea"/>
              </a:rPr>
              <a:t> </a:t>
            </a:r>
            <a:r>
              <a:rPr lang="en-IN" altLang="en-US" sz="2000" b="1">
                <a:latin typeface="Times New Roman" panose="02020603050405020304" pitchFamily="18" charset="0"/>
                <a:cs typeface="Times New Roman" panose="02020603050405020304" pitchFamily="18" charset="0"/>
                <a:sym typeface="+mn-ea"/>
              </a:rPr>
              <a:t>   </a:t>
            </a:r>
          </a:p>
        </p:txBody>
      </p:sp>
      <p:sp>
        <p:nvSpPr>
          <p:cNvPr id="3" name="Content Placeholder 2"/>
          <p:cNvSpPr>
            <a:spLocks noGrp="1"/>
          </p:cNvSpPr>
          <p:nvPr>
            <p:ph idx="1"/>
          </p:nvPr>
        </p:nvSpPr>
        <p:spPr>
          <a:xfrm>
            <a:off x="838200" y="553720"/>
            <a:ext cx="10515600" cy="5623560"/>
          </a:xfrm>
        </p:spPr>
        <p:txBody>
          <a:bodyPr>
            <a:normAutofit/>
          </a:bodyPr>
          <a:lstStyle/>
          <a:p>
            <a:pPr>
              <a:lnSpc>
                <a:spcPct val="15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Reversible gates have a one-to-one mapping between inputs and outputs, which prevents energy loss.</a:t>
            </a:r>
            <a:endParaRPr lang="en-US" altLang="en-US" sz="18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These gates are fundamental in achieving power-efficient digital systems and are a promising solution in quantum computing and energy-efficient devices</a:t>
            </a:r>
            <a:endParaRPr lang="en-IN" altLang="en-US" sz="1800">
              <a:latin typeface="Times New Roman" panose="02020603050405020304" pitchFamily="18" charset="0"/>
              <a:cs typeface="Times New Roman" panose="02020603050405020304" pitchFamily="18" charset="0"/>
              <a:sym typeface="+mn-ea"/>
            </a:endParaRPr>
          </a:p>
          <a:p>
            <a:pPr marL="0" indent="0">
              <a:lnSpc>
                <a:spcPct val="150000"/>
              </a:lnSpc>
              <a:buFont typeface="Arial" panose="020B0604020202020204" pitchFamily="34" charset="0"/>
              <a:buNone/>
            </a:pPr>
            <a:r>
              <a:rPr lang="en-IN" altLang="en-US" sz="1800" b="1">
                <a:latin typeface="Times New Roman" panose="02020603050405020304" pitchFamily="18" charset="0"/>
                <a:cs typeface="Times New Roman" panose="02020603050405020304" pitchFamily="18" charset="0"/>
                <a:sym typeface="+mn-ea"/>
              </a:rPr>
              <a:t>5. </a:t>
            </a:r>
            <a:r>
              <a:rPr lang="en-US" altLang="en-US" sz="2000" b="1">
                <a:latin typeface="Times New Roman" panose="02020603050405020304" pitchFamily="18" charset="0"/>
                <a:cs typeface="Times New Roman" panose="02020603050405020304" pitchFamily="18" charset="0"/>
                <a:sym typeface="+mn-ea"/>
              </a:rPr>
              <a:t>Project Objective:</a:t>
            </a:r>
            <a:endParaRPr lang="en-US" altLang="en-US" sz="2000" b="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The project focuses on designing and analyzing various binary adders (half adders, full adders, multi-bit adders) using reversible gates.</a:t>
            </a:r>
            <a:endParaRPr lang="en-US" altLang="en-US" sz="18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The goal is to develop adders that are more energy-efficient while maintaining performance.</a:t>
            </a:r>
          </a:p>
          <a:p>
            <a:pPr marL="0" indent="0">
              <a:lnSpc>
                <a:spcPct val="150000"/>
              </a:lnSpc>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sym typeface="+mn-ea"/>
              </a:rPr>
              <a:t>6. </a:t>
            </a:r>
            <a:r>
              <a:rPr lang="en-US" altLang="en-US" sz="2000" b="1">
                <a:latin typeface="Times New Roman" panose="02020603050405020304" pitchFamily="18" charset="0"/>
                <a:cs typeface="Times New Roman" panose="02020603050405020304" pitchFamily="18" charset="0"/>
                <a:sym typeface="+mn-ea"/>
              </a:rPr>
              <a:t>Gates to be Explored:</a:t>
            </a:r>
          </a:p>
          <a:p>
            <a:pPr>
              <a:lnSpc>
                <a:spcPct val="150000"/>
              </a:lnSpc>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sym typeface="+mn-ea"/>
              </a:rPr>
              <a:t>Different reversible gates like the F</a:t>
            </a:r>
            <a:r>
              <a:rPr lang="en-IN" altLang="en-US" sz="1800">
                <a:latin typeface="Times New Roman" panose="02020603050405020304" pitchFamily="18" charset="0"/>
                <a:cs typeface="Times New Roman" panose="02020603050405020304" pitchFamily="18" charset="0"/>
                <a:sym typeface="+mn-ea"/>
              </a:rPr>
              <a:t>eyman</a:t>
            </a:r>
            <a:r>
              <a:rPr lang="en-US" altLang="en-US" sz="1800">
                <a:latin typeface="Times New Roman" panose="02020603050405020304" pitchFamily="18" charset="0"/>
                <a:cs typeface="Times New Roman" panose="02020603050405020304" pitchFamily="18" charset="0"/>
                <a:sym typeface="+mn-ea"/>
              </a:rPr>
              <a:t> gate, Toffoli gate, and Peres gate will be explored for designing adders.</a:t>
            </a:r>
          </a:p>
          <a:p>
            <a:pPr>
              <a:lnSpc>
                <a:spcPct val="150000"/>
              </a:lnSpc>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sz="1800"/>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7665"/>
            <a:ext cx="10515600" cy="2861945"/>
          </a:xfrm>
        </p:spPr>
        <p:txBody>
          <a:bodyPr>
            <a:normAutofit/>
          </a:bodyPr>
          <a:lstStyle/>
          <a:p>
            <a:r>
              <a:rPr lang="en-IN" altLang="en-US" sz="2000" b="1">
                <a:latin typeface="Times New Roman" panose="02020603050405020304" pitchFamily="18" charset="0"/>
                <a:cs typeface="Times New Roman" panose="02020603050405020304" pitchFamily="18" charset="0"/>
              </a:rPr>
              <a:t>7. </a:t>
            </a:r>
            <a:r>
              <a:rPr lang="en-US" altLang="en-US" sz="2000" b="1">
                <a:latin typeface="Times New Roman" panose="02020603050405020304" pitchFamily="18" charset="0"/>
                <a:cs typeface="Times New Roman" panose="02020603050405020304" pitchFamily="18" charset="0"/>
              </a:rPr>
              <a:t>Performance Evaluation:</a:t>
            </a:r>
            <a:br>
              <a:rPr lang="en-US" altLang="en-US" sz="2000" b="1">
                <a:latin typeface="Times New Roman" panose="02020603050405020304" pitchFamily="18" charset="0"/>
                <a:cs typeface="Times New Roman" panose="02020603050405020304" pitchFamily="18" charset="0"/>
              </a:rPr>
            </a:br>
            <a:br>
              <a:rPr lang="en-US" altLang="en-US"/>
            </a:br>
            <a:endParaRPr lang="en-US" altLang="en-US"/>
          </a:p>
        </p:txBody>
      </p:sp>
      <p:sp>
        <p:nvSpPr>
          <p:cNvPr id="3" name="Content Placeholder 2"/>
          <p:cNvSpPr>
            <a:spLocks noGrp="1"/>
          </p:cNvSpPr>
          <p:nvPr>
            <p:ph idx="1"/>
          </p:nvPr>
        </p:nvSpPr>
        <p:spPr>
          <a:xfrm>
            <a:off x="838200" y="738505"/>
            <a:ext cx="10515600" cy="5069205"/>
          </a:xfrm>
        </p:spPr>
        <p:txBody>
          <a:bodyPr/>
          <a:lstStyle/>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performance of these adders will be evaluated based on key parameters: area, delay, and power consumption.</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 comparison between traditional adders and reversible adder designs will highlight the benefits and limitations of using reversible gates.</a:t>
            </a:r>
          </a:p>
          <a:p>
            <a:pPr marL="0" indent="0">
              <a:buFont typeface="Arial" panose="020B0604020202020204" pitchFamily="34" charset="0"/>
              <a:buNone/>
            </a:pPr>
            <a:endParaRPr lang="en-IN" altLang="en-US" sz="2000"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8. </a:t>
            </a:r>
            <a:r>
              <a:rPr lang="en-US" altLang="en-US" sz="2000" b="1">
                <a:latin typeface="Times New Roman" panose="02020603050405020304" pitchFamily="18" charset="0"/>
                <a:cs typeface="Times New Roman" panose="02020603050405020304" pitchFamily="18" charset="0"/>
              </a:rPr>
              <a:t>Significance of the Project:</a:t>
            </a:r>
            <a:r>
              <a:rPr lang="en-IN" altLang="en-US" sz="2000" b="1">
                <a:latin typeface="Times New Roman" panose="02020603050405020304" pitchFamily="18" charset="0"/>
                <a:cs typeface="Times New Roman" panose="02020603050405020304" pitchFamily="18" charset="0"/>
              </a:rPr>
              <a:t> </a:t>
            </a:r>
            <a:endParaRPr lang="en-US" altLang="en-US" sz="2000" b="1">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 project aims to contribute to the development of efficient, low-power adders, which are essential for </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energy-sensitive systems like mobile devices, embedded systems, and quantum computers.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6535"/>
            <a:ext cx="10515600" cy="1907540"/>
          </a:xfrm>
        </p:spPr>
        <p:txBody>
          <a:bodyPr>
            <a:normAutofit/>
          </a:bodyPr>
          <a:lstStyle/>
          <a:p>
            <a:r>
              <a:rPr lang="en-US" sz="2800" b="1">
                <a:latin typeface="Times New Roman" panose="02020603050405020304" pitchFamily="18" charset="0"/>
                <a:cs typeface="Times New Roman" panose="02020603050405020304" pitchFamily="18" charset="0"/>
              </a:rPr>
              <a:t>Literature</a:t>
            </a:r>
            <a:r>
              <a:rPr lang="en-US" sz="2600" b="1">
                <a:latin typeface="Times New Roman" panose="02020603050405020304" pitchFamily="18" charset="0"/>
                <a:cs typeface="Times New Roman" panose="02020603050405020304" pitchFamily="18" charset="0"/>
              </a:rPr>
              <a:t> Review:</a:t>
            </a:r>
            <a:endParaRPr lang="en-IN" sz="2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9520"/>
            <a:ext cx="10515600" cy="4937760"/>
          </a:xfrm>
        </p:spPr>
        <p:txBody>
          <a:bodyPr>
            <a:normAutofit/>
          </a:bodyPr>
          <a:lstStyle/>
          <a:p>
            <a:pPr marL="0" indent="0">
              <a:buFont typeface="Wingdings" panose="05000000000000000000" pitchFamily="2" charset="2"/>
              <a:buNone/>
            </a:pPr>
            <a:r>
              <a:rPr lang="en-IN" altLang="en-US" sz="2000" b="1">
                <a:latin typeface="Times New Roman" panose="02020603050405020304" pitchFamily="18" charset="0"/>
                <a:cs typeface="Times New Roman" panose="02020603050405020304" pitchFamily="18" charset="0"/>
              </a:rPr>
              <a:t>1. </a:t>
            </a:r>
            <a:r>
              <a:rPr lang="en-US" altLang="en-US" sz="2000" b="1">
                <a:latin typeface="Times New Roman" panose="02020603050405020304" pitchFamily="18" charset="0"/>
                <a:cs typeface="Times New Roman" panose="02020603050405020304" pitchFamily="18" charset="0"/>
              </a:rPr>
              <a:t>Reversible Logic Gates and Their Importance:</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Reversible logic gates, introduced in the 1970s by R. Landauer and C. Bennett, have gained attention due to their potential for low-power design in digital circuits. Traditional irreversible gates dissipate heat and energy due to the loss of information, while reversible gates do not, as they preserve all input information in the output.</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The primary benefit of reversible gates is their ability to minimize power consumption, making them essential in modern low-power devices and quantum computing (Bennett, 1973).</a:t>
            </a: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2 .</a:t>
            </a:r>
            <a:r>
              <a:rPr lang="en-US" altLang="en-US" sz="2000" b="1">
                <a:latin typeface="Times New Roman" panose="02020603050405020304" pitchFamily="18" charset="0"/>
                <a:cs typeface="Times New Roman" panose="02020603050405020304" pitchFamily="18" charset="0"/>
              </a:rPr>
              <a:t>Types of Reversible Gates:</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Several reversible gates have been proposed, such as the F</a:t>
            </a:r>
            <a:r>
              <a:rPr lang="en-IN" altLang="en-US" sz="1800">
                <a:latin typeface="Times New Roman" panose="02020603050405020304" pitchFamily="18" charset="0"/>
                <a:cs typeface="Times New Roman" panose="02020603050405020304" pitchFamily="18" charset="0"/>
              </a:rPr>
              <a:t>eyman</a:t>
            </a:r>
            <a:r>
              <a:rPr lang="en-US" altLang="en-US" sz="1800">
                <a:latin typeface="Times New Roman" panose="02020603050405020304" pitchFamily="18" charset="0"/>
                <a:cs typeface="Times New Roman" panose="02020603050405020304" pitchFamily="18" charset="0"/>
              </a:rPr>
              <a:t> Gate, Toffoli Gate, and Peres Gate, each with unique characteristics and potential applications:</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F</a:t>
            </a:r>
            <a:r>
              <a:rPr lang="en-IN" altLang="en-US" sz="1800" b="1">
                <a:latin typeface="Times New Roman" panose="02020603050405020304" pitchFamily="18" charset="0"/>
                <a:cs typeface="Times New Roman" panose="02020603050405020304" pitchFamily="18" charset="0"/>
              </a:rPr>
              <a:t>eyman</a:t>
            </a:r>
            <a:r>
              <a:rPr lang="en-US" altLang="en-US" sz="1800" b="1">
                <a:latin typeface="Times New Roman" panose="02020603050405020304" pitchFamily="18" charset="0"/>
                <a:cs typeface="Times New Roman" panose="02020603050405020304" pitchFamily="18" charset="0"/>
              </a:rPr>
              <a:t> Gate</a:t>
            </a:r>
            <a:r>
              <a:rPr lang="en-US" altLang="en-US" sz="1800">
                <a:latin typeface="Times New Roman" panose="02020603050405020304" pitchFamily="18" charset="0"/>
                <a:cs typeface="Times New Roman" panose="02020603050405020304" pitchFamily="18" charset="0"/>
              </a:rPr>
              <a:t>:The first input qubit is copied to the first output qubit, while</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the second output qubit is the XOR of the two input qubits. . It is widely used due to its universality (Feyman &amp; Toffoli, 1982).</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Toffoli Gate:</a:t>
            </a:r>
            <a:r>
              <a:rPr lang="en-US" altLang="en-US" sz="1800">
                <a:latin typeface="Times New Roman" panose="02020603050405020304" pitchFamily="18" charset="0"/>
                <a:cs typeface="Times New Roman" panose="02020603050405020304" pitchFamily="18" charset="0"/>
              </a:rPr>
              <a:t> A 3-input gate that is reversible and can perform logical operations like AND, OR, and NOT. It is often considered a universal gate in reversible computing (Toffoli, 1980).</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Peres Gate:</a:t>
            </a:r>
            <a:r>
              <a:rPr lang="en-US" altLang="en-US" sz="1800">
                <a:latin typeface="Times New Roman" panose="02020603050405020304" pitchFamily="18" charset="0"/>
                <a:cs typeface="Times New Roman" panose="02020603050405020304" pitchFamily="18" charset="0"/>
              </a:rPr>
              <a:t> </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A </a:t>
            </a:r>
            <a:r>
              <a:rPr lang="en-IN" altLang="en-US"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4-input reversible gate used for building more complex circuits efficiently (Peres, 1985).</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375"/>
            <a:ext cx="10515600" cy="1172845"/>
          </a:xfrm>
        </p:spPr>
        <p:txBody>
          <a:bodyPr/>
          <a:lstStyle/>
          <a:p>
            <a:r>
              <a:rPr lang="en-IN" altLang="en-US" sz="2000" b="1"/>
              <a:t>3. </a:t>
            </a:r>
            <a:r>
              <a:rPr lang="en-US" altLang="en-US" sz="2000" b="1">
                <a:latin typeface="Times New Roman" panose="02020603050405020304" pitchFamily="18" charset="0"/>
                <a:cs typeface="Times New Roman" panose="02020603050405020304" pitchFamily="18" charset="0"/>
              </a:rPr>
              <a:t>Adders in Digital Systems:</a:t>
            </a:r>
          </a:p>
        </p:txBody>
      </p:sp>
      <p:sp>
        <p:nvSpPr>
          <p:cNvPr id="3" name="Content Placeholder 2"/>
          <p:cNvSpPr>
            <a:spLocks noGrp="1"/>
          </p:cNvSpPr>
          <p:nvPr>
            <p:ph idx="1"/>
          </p:nvPr>
        </p:nvSpPr>
        <p:spPr>
          <a:xfrm>
            <a:off x="838200" y="739140"/>
            <a:ext cx="10515600" cy="5438140"/>
          </a:xfrm>
        </p:spPr>
        <p:txBody>
          <a:bodyPr/>
          <a:lstStyle/>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Adders are fundamental to arithmetic operations and are used in processors, ALUs, and digital signal processors. The most basic adders are half adders and full adders, which combine binary numbers.</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Half Adder</a:t>
            </a:r>
            <a:r>
              <a:rPr lang="en-US" altLang="en-US" sz="1800">
                <a:latin typeface="Times New Roman" panose="02020603050405020304" pitchFamily="18" charset="0"/>
                <a:cs typeface="Times New Roman" panose="02020603050405020304" pitchFamily="18" charset="0"/>
              </a:rPr>
              <a:t>: A combinational circuit that adds two single-bit binary numbers and outputs a sum and a carry bit.</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Full Adder</a:t>
            </a:r>
            <a:r>
              <a:rPr lang="en-US" altLang="en-US" sz="1800">
                <a:latin typeface="Times New Roman" panose="02020603050405020304" pitchFamily="18" charset="0"/>
                <a:cs typeface="Times New Roman" panose="02020603050405020304" pitchFamily="18" charset="0"/>
              </a:rPr>
              <a:t>: A combinational circuit that adds three binary numbers (two input bits and a carry bit) and outputs a sum and carry bit.</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Multi-bit Adders</a:t>
            </a:r>
            <a:r>
              <a:rPr lang="en-US" altLang="en-US" sz="1800">
                <a:latin typeface="Times New Roman" panose="02020603050405020304" pitchFamily="18" charset="0"/>
                <a:cs typeface="Times New Roman" panose="02020603050405020304" pitchFamily="18" charset="0"/>
              </a:rPr>
              <a:t>: For adding multi-bit binary numbers, ripple-carry adders and carry-</a:t>
            </a:r>
            <a:r>
              <a:rPr lang="en-IN" altLang="en-US" sz="1800">
                <a:latin typeface="Times New Roman" panose="02020603050405020304" pitchFamily="18" charset="0"/>
                <a:cs typeface="Times New Roman" panose="02020603050405020304" pitchFamily="18" charset="0"/>
              </a:rPr>
              <a:t>save </a:t>
            </a:r>
            <a:r>
              <a:rPr lang="en-US" altLang="en-US" sz="1800">
                <a:latin typeface="Times New Roman" panose="02020603050405020304" pitchFamily="18" charset="0"/>
                <a:cs typeface="Times New Roman" panose="02020603050405020304" pitchFamily="18" charset="0"/>
              </a:rPr>
              <a:t>adders are commonly used.</a:t>
            </a:r>
          </a:p>
          <a:p>
            <a:pPr marL="0" indent="0">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4. </a:t>
            </a:r>
            <a:r>
              <a:rPr lang="en-US" altLang="en-US" sz="2000" b="1">
                <a:latin typeface="Times New Roman" panose="02020603050405020304" pitchFamily="18" charset="0"/>
                <a:cs typeface="Times New Roman" panose="02020603050405020304" pitchFamily="18" charset="0"/>
              </a:rPr>
              <a:t>Traditional Adders vs. Reversible Adders:</a:t>
            </a:r>
            <a:endParaRPr lang="en-US" altLang="en-US" sz="2000" b="1"/>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Traditional adders, while widely used, face limitations in terms of power consumption, speed, and area. These issues are primarily due to the irreversibility of standard logic gates.</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Reversible Adders aim to overcome these limitations. By using reversible gates such as Feyman, Toffoli, and Peres, it is possible to reduce the power consumption significantly, as reversible operations do not produce heat dissipation.</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Studies such as those by Sakarya et al. (2010) and Reddy et al. (2015) have demonstrated that reversible adders can provide better power efficiency and faster computation compared to conventional adders.</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950"/>
            <a:ext cx="10515600" cy="784225"/>
          </a:xfrm>
        </p:spPr>
        <p:txBody>
          <a:bodyPr/>
          <a:lstStyle/>
          <a:p>
            <a:r>
              <a:rPr lang="en-IN" altLang="en-US" sz="2000" b="1">
                <a:latin typeface="Times New Roman" panose="02020603050405020304" pitchFamily="18" charset="0"/>
                <a:cs typeface="Times New Roman" panose="02020603050405020304" pitchFamily="18" charset="0"/>
              </a:rPr>
              <a:t>5</a:t>
            </a:r>
            <a:r>
              <a:rPr lang="en-IN" altLang="en-US" sz="2000" b="1"/>
              <a:t> .</a:t>
            </a:r>
            <a:r>
              <a:rPr lang="en-IN" altLang="en-US" sz="2000" b="1">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Performance Analysis of Reversible Adders</a:t>
            </a:r>
            <a:r>
              <a:rPr lang="en-IN" altLang="en-US" sz="2000" b="1">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890270"/>
            <a:ext cx="10515600" cy="5287010"/>
          </a:xfrm>
        </p:spPr>
        <p:txBody>
          <a:bodyPr/>
          <a:lstStyle/>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Several performance metrics are essential when evaluating reversible adders, such as</a:t>
            </a:r>
            <a:r>
              <a:rPr lang="en-IN" altLang="en-US" sz="180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Area</a:t>
            </a:r>
            <a:r>
              <a:rPr lang="en-US" altLang="en-US" sz="1800">
                <a:latin typeface="Times New Roman" panose="02020603050405020304" pitchFamily="18" charset="0"/>
                <a:cs typeface="Times New Roman" panose="02020603050405020304" pitchFamily="18" charset="0"/>
              </a:rPr>
              <a:t>: The physical space required to implement the adder circuit.</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Delay</a:t>
            </a:r>
            <a:r>
              <a:rPr lang="en-US" altLang="en-US" sz="1800">
                <a:latin typeface="Times New Roman" panose="02020603050405020304" pitchFamily="18" charset="0"/>
                <a:cs typeface="Times New Roman" panose="02020603050405020304" pitchFamily="18" charset="0"/>
              </a:rPr>
              <a:t>: The time taken for a signal to propagate through the adder circuit.</a:t>
            </a:r>
          </a:p>
          <a:p>
            <a:pPr>
              <a:buFont typeface="Arial" panose="020B0604020202020204" pitchFamily="34" charset="0"/>
              <a:buChar char="•"/>
            </a:pPr>
            <a:r>
              <a:rPr lang="en-US" altLang="en-US" sz="1800" b="1">
                <a:latin typeface="Times New Roman" panose="02020603050405020304" pitchFamily="18" charset="0"/>
                <a:cs typeface="Times New Roman" panose="02020603050405020304" pitchFamily="18" charset="0"/>
              </a:rPr>
              <a:t>Power Consumption</a:t>
            </a:r>
            <a:r>
              <a:rPr lang="en-US" altLang="en-US" sz="1800">
                <a:latin typeface="Times New Roman" panose="02020603050405020304" pitchFamily="18" charset="0"/>
                <a:cs typeface="Times New Roman" panose="02020603050405020304" pitchFamily="18" charset="0"/>
              </a:rPr>
              <a:t>: The amount of energy required for the adder to perform its operation.</a:t>
            </a:r>
          </a:p>
          <a:p>
            <a:pPr marL="0" indent="0">
              <a:buNone/>
            </a:pPr>
            <a:r>
              <a:rPr lang="en-IN" altLang="en-US" sz="2000" b="1">
                <a:latin typeface="Times New Roman" panose="02020603050405020304" pitchFamily="18" charset="0"/>
                <a:cs typeface="Times New Roman" panose="02020603050405020304" pitchFamily="18" charset="0"/>
              </a:rPr>
              <a:t>6 . </a:t>
            </a:r>
            <a:r>
              <a:rPr lang="en-US" altLang="en-US" sz="2000" b="1">
                <a:latin typeface="Times New Roman" panose="02020603050405020304" pitchFamily="18" charset="0"/>
                <a:cs typeface="Times New Roman" panose="02020603050405020304" pitchFamily="18" charset="0"/>
              </a:rPr>
              <a:t>Applications of Reversible Adders:</a:t>
            </a:r>
          </a:p>
          <a:p>
            <a:pPr marL="0" indent="0">
              <a:buNone/>
            </a:pPr>
            <a:r>
              <a:rPr lang="en-US" altLang="en-US" sz="1800">
                <a:latin typeface="Times New Roman" panose="02020603050405020304" pitchFamily="18" charset="0"/>
                <a:cs typeface="Times New Roman" panose="02020603050405020304" pitchFamily="18" charset="0"/>
              </a:rPr>
              <a:t>Reversible adders have significant potential in areas that demand low power consumption, such as:</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Quantum Computing: Reversible logic is closely aligned with the principles of quantum computing, where operations must be reversible to preserve quantum information (Nielsen &amp; Chuang, 2000).</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Low-Power VLSI Design: In embedded systems and mobile devices, where power efficiency is a primary concern, reversible adders can improve the performance of digital processors while minimizing energy consumption.</a:t>
            </a:r>
          </a:p>
          <a:p>
            <a:pPr>
              <a:buFont typeface="Arial" panose="020B0604020202020204" pitchFamily="34" charset="0"/>
              <a:buChar char="•"/>
            </a:pPr>
            <a:r>
              <a:rPr lang="en-US" altLang="en-US" sz="1800">
                <a:latin typeface="Times New Roman" panose="02020603050405020304" pitchFamily="18" charset="0"/>
                <a:cs typeface="Times New Roman" panose="02020603050405020304" pitchFamily="18" charset="0"/>
              </a:rPr>
              <a:t>Digital Signal Processing (DSP): Reversible adders can optimize the performance of DSP circuits by reducing power usage without sacrificing processing speed.</a:t>
            </a:r>
          </a:p>
          <a:p>
            <a:pPr>
              <a:buFont typeface="Arial" panose="020B0604020202020204" pitchFamily="34" charset="0"/>
              <a:buChar char="•"/>
            </a:pP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3099</Words>
  <Application>Microsoft Office PowerPoint</Application>
  <PresentationFormat>Widescreen</PresentationFormat>
  <Paragraphs>209</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NimbusRomNo9L-Regu</vt:lpstr>
      <vt:lpstr>Times New Roman</vt:lpstr>
      <vt:lpstr>Wingdings</vt:lpstr>
      <vt:lpstr>Office Theme</vt:lpstr>
      <vt:lpstr>PowerPoint Presentation</vt:lpstr>
      <vt:lpstr>Contents:</vt:lpstr>
      <vt:lpstr>                                         Abstract:</vt:lpstr>
      <vt:lpstr>Introduction of the project:</vt:lpstr>
      <vt:lpstr>4. Role of Reversible Gates:       </vt:lpstr>
      <vt:lpstr>7. Performance Evaluation:  </vt:lpstr>
      <vt:lpstr>Literature Review:</vt:lpstr>
      <vt:lpstr>3. Adders in Digital Systems:</vt:lpstr>
      <vt:lpstr>5 . Performance Analysis of Reversible Adders :</vt:lpstr>
      <vt:lpstr>7. Challenges in Implementing Reversible Adders:</vt:lpstr>
      <vt:lpstr>Existing System:  </vt:lpstr>
      <vt:lpstr>Full Adder implementation using reversible gates:</vt:lpstr>
      <vt:lpstr>Drawbacks in existing system:</vt:lpstr>
      <vt:lpstr>Ripple Carry Adder:</vt:lpstr>
      <vt:lpstr>Carry Increment Adder:</vt:lpstr>
      <vt:lpstr>Carry select adder:</vt:lpstr>
      <vt:lpstr>Carry skip adder:</vt:lpstr>
      <vt:lpstr>Carry save adder:</vt:lpstr>
      <vt:lpstr>Proposed Methodology:</vt:lpstr>
      <vt:lpstr>4. Analysis: </vt:lpstr>
      <vt:lpstr>Advantages of proposed Model:</vt:lpstr>
      <vt:lpstr>PowerPoint Presentation</vt:lpstr>
      <vt:lpstr>Result:</vt:lpstr>
      <vt:lpstr>Partial Output:</vt:lpstr>
      <vt:lpstr>PowerPoint Presentation</vt:lpstr>
      <vt:lpstr>Carry select adder:</vt:lpstr>
      <vt:lpstr>Carry skip adder:</vt:lpstr>
      <vt:lpstr>Carry save adder:</vt:lpstr>
      <vt:lpstr>Comparison of Delay &amp; Power :</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vijaya lakshmi</dc:creator>
  <cp:lastModifiedBy>463 Hema Sundar Reddy</cp:lastModifiedBy>
  <cp:revision>6</cp:revision>
  <dcterms:created xsi:type="dcterms:W3CDTF">2025-02-14T09:01:00Z</dcterms:created>
  <dcterms:modified xsi:type="dcterms:W3CDTF">2025-04-28T04:43:43Z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AD05C4D16DB541F7ACD9B32C39C19F07_13</vt:lpwstr>
  </property>
  <property fmtid="{D5CDD505-2E9C-101B-9397-08002B2CF9AE}" pid="3" name="KSOProductBuildVer">
    <vt:lpwstr>1033-12.2.0.19805</vt:lpwstr>
  </property>
</Properties>
</file>