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9"/>
  </p:notesMasterIdLst>
  <p:sldIdLst>
    <p:sldId id="258" r:id="rId3"/>
    <p:sldId id="257" r:id="rId4"/>
    <p:sldId id="259" r:id="rId5"/>
    <p:sldId id="270" r:id="rId6"/>
    <p:sldId id="260" r:id="rId7"/>
    <p:sldId id="282" r:id="rId8"/>
  </p:sldIdLst>
  <p:sldSz cx="9144000" cy="514191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68C"/>
    <a:srgbClr val="37B0E8"/>
    <a:srgbClr val="F0F1F3"/>
    <a:srgbClr val="54667A"/>
    <a:srgbClr val="586B7F"/>
    <a:srgbClr val="35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96314" autoAdjust="0"/>
  </p:normalViewPr>
  <p:slideViewPr>
    <p:cSldViewPr showGuides="1">
      <p:cViewPr varScale="1">
        <p:scale>
          <a:sx n="140" d="100"/>
          <a:sy n="140" d="100"/>
        </p:scale>
        <p:origin x="388" y="9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51A6-0E57-4F08-8F18-4063E67D8C77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2117-38C4-4C7F-A953-332D93835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15"/>
            <a:ext cx="2057400" cy="438729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15"/>
            <a:ext cx="6019800" cy="43872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90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965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490079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5931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148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1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3117766" y="1686273"/>
            <a:ext cx="2908470" cy="62323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ctr" defTabSz="685800"/>
            <a:r>
              <a:rPr lang="zh-CN" altLang="en-US" sz="3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大整数的乘法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7956" y="2813043"/>
            <a:ext cx="6897298" cy="0"/>
          </a:xfrm>
          <a:prstGeom prst="line">
            <a:avLst/>
          </a:prstGeom>
          <a:noFill/>
          <a:ln w="28575" cap="flat" cmpd="sng" algn="ctr">
            <a:solidFill>
              <a:srgbClr val="4B6075"/>
            </a:solidFill>
            <a:prstDash val="solid"/>
            <a:miter lim="800000"/>
          </a:ln>
          <a:effectLst/>
        </p:spPr>
      </p:cxnSp>
      <p:grpSp>
        <p:nvGrpSpPr>
          <p:cNvPr id="65" name="组合 64"/>
          <p:cNvGrpSpPr/>
          <p:nvPr/>
        </p:nvGrpSpPr>
        <p:grpSpPr>
          <a:xfrm>
            <a:off x="6313714" y="3745690"/>
            <a:ext cx="231813" cy="231701"/>
            <a:chOff x="3785450" y="3161055"/>
            <a:chExt cx="504762" cy="504762"/>
          </a:xfrm>
        </p:grpSpPr>
        <p:sp>
          <p:nvSpPr>
            <p:cNvPr id="66" name="椭圆 65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7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2" name="TextBox 11"/>
          <p:cNvSpPr txBox="1"/>
          <p:nvPr/>
        </p:nvSpPr>
        <p:spPr>
          <a:xfrm>
            <a:off x="6524843" y="3723084"/>
            <a:ext cx="121571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分享人：马家诚</a:t>
            </a:r>
          </a:p>
        </p:txBody>
      </p:sp>
      <p:sp>
        <p:nvSpPr>
          <p:cNvPr id="73" name="矩形 72"/>
          <p:cNvSpPr/>
          <p:nvPr/>
        </p:nvSpPr>
        <p:spPr>
          <a:xfrm>
            <a:off x="3056981" y="2930996"/>
            <a:ext cx="3030042" cy="3000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68571" tIns="34285" rIns="68571" bIns="34285">
            <a:spAutoFit/>
          </a:bodyPr>
          <a:lstStyle/>
          <a:p>
            <a:pPr algn="ctr" defTabSz="685800"/>
            <a:r>
              <a:rPr lang="en-US" altLang="zh-CN" sz="15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 of Large Integers</a:t>
            </a:r>
            <a:endParaRPr lang="zh-CN" altLang="en-US" sz="15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6706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47" name="矩形 46"/>
          <p:cNvSpPr/>
          <p:nvPr/>
        </p:nvSpPr>
        <p:spPr>
          <a:xfrm>
            <a:off x="1947450" y="842765"/>
            <a:ext cx="1832462" cy="250502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什么是大整数相乘问题？</a:t>
            </a:r>
            <a:endParaRPr lang="en-US" altLang="zh-CN" sz="12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高精度乘法</a:t>
            </a:r>
          </a:p>
        </p:txBody>
      </p:sp>
      <p:sp>
        <p:nvSpPr>
          <p:cNvPr id="29" name="矩形 28"/>
          <p:cNvSpPr/>
          <p:nvPr/>
        </p:nvSpPr>
        <p:spPr>
          <a:xfrm>
            <a:off x="486709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分治思想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2BDAF6-9548-CE63-5503-393F745435C1}"/>
              </a:ext>
            </a:extLst>
          </p:cNvPr>
          <p:cNvSpPr txBox="1"/>
          <p:nvPr/>
        </p:nvSpPr>
        <p:spPr>
          <a:xfrm>
            <a:off x="1844352" y="1123163"/>
            <a:ext cx="6836956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所谓大数相乘（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 algorithm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  就是指数字比较大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相乘的结果超出了基本类型的表示范围    所以这样的数在很多语言里面不能够直接做乘法运算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E3E6D2-CFD6-46A8-349E-25F4BF4E0C45}"/>
              </a:ext>
            </a:extLst>
          </p:cNvPr>
          <p:cNvSpPr txBox="1"/>
          <p:nvPr/>
        </p:nvSpPr>
        <p:spPr>
          <a:xfrm>
            <a:off x="3597219" y="3507060"/>
            <a:ext cx="85052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传统方法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5DCC4FB-F3F5-FC36-C6F3-B3426CE52FDE}"/>
              </a:ext>
            </a:extLst>
          </p:cNvPr>
          <p:cNvSpPr/>
          <p:nvPr/>
        </p:nvSpPr>
        <p:spPr>
          <a:xfrm>
            <a:off x="4644008" y="3777950"/>
            <a:ext cx="792088" cy="2485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7CF2F9-C315-7B71-F662-6CEE0163D611}"/>
              </a:ext>
            </a:extLst>
          </p:cNvPr>
          <p:cNvSpPr txBox="1"/>
          <p:nvPr/>
        </p:nvSpPr>
        <p:spPr>
          <a:xfrm>
            <a:off x="5632363" y="3507059"/>
            <a:ext cx="85052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改进思想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6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22584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高精度乘法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9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分治思想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EBFA97-848A-6C8A-061A-9CE4E6DF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12" y="1057281"/>
            <a:ext cx="7864431" cy="24500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DE30FD6-ADAA-37F8-686B-728075D56F0D}"/>
              </a:ext>
            </a:extLst>
          </p:cNvPr>
          <p:cNvSpPr txBox="1"/>
          <p:nvPr/>
        </p:nvSpPr>
        <p:spPr>
          <a:xfrm>
            <a:off x="1980749" y="3652042"/>
            <a:ext cx="9361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核心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C3F1AB-29C1-82DD-6DE2-0A408F00758F}"/>
              </a:ext>
            </a:extLst>
          </p:cNvPr>
          <p:cNvSpPr txBox="1"/>
          <p:nvPr/>
        </p:nvSpPr>
        <p:spPr>
          <a:xfrm>
            <a:off x="1980624" y="4373861"/>
            <a:ext cx="9361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易错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265922F-5A5D-3BE1-BE75-65753EA9411B}"/>
              </a:ext>
            </a:extLst>
          </p:cNvPr>
          <p:cNvSpPr/>
          <p:nvPr/>
        </p:nvSpPr>
        <p:spPr>
          <a:xfrm>
            <a:off x="3132877" y="3782847"/>
            <a:ext cx="504056" cy="26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D80664E-793E-DFC2-D3BE-22E54E087910}"/>
              </a:ext>
            </a:extLst>
          </p:cNvPr>
          <p:cNvSpPr/>
          <p:nvPr/>
        </p:nvSpPr>
        <p:spPr>
          <a:xfrm>
            <a:off x="3132877" y="4504666"/>
            <a:ext cx="504056" cy="26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78BD23-BA63-69F1-4852-145B2D5B029D}"/>
              </a:ext>
            </a:extLst>
          </p:cNvPr>
          <p:cNvSpPr txBox="1"/>
          <p:nvPr/>
        </p:nvSpPr>
        <p:spPr>
          <a:xfrm>
            <a:off x="3849836" y="3728986"/>
            <a:ext cx="34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就是在模拟基本的竖式乘法运算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CE7220-012D-66C4-F846-BA835900CE2A}"/>
              </a:ext>
            </a:extLst>
          </p:cNvPr>
          <p:cNvSpPr txBox="1"/>
          <p:nvPr/>
        </p:nvSpPr>
        <p:spPr>
          <a:xfrm>
            <a:off x="3849837" y="4450805"/>
            <a:ext cx="504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内存循环的进位条件应该有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carry == 0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时才终止</a:t>
            </a:r>
          </a:p>
        </p:txBody>
      </p:sp>
      <p:sp>
        <p:nvSpPr>
          <p:cNvPr id="20" name="Freeform 42">
            <a:extLst>
              <a:ext uri="{FF2B5EF4-FFF2-40B4-BE49-F238E27FC236}">
                <a16:creationId xmlns:a16="http://schemas.microsoft.com/office/drawing/2014/main" id="{6D362685-D3EB-8910-D429-B3012181BDBC}"/>
              </a:ext>
            </a:extLst>
          </p:cNvPr>
          <p:cNvSpPr>
            <a:spLocks noEditPoints="1"/>
          </p:cNvSpPr>
          <p:nvPr/>
        </p:nvSpPr>
        <p:spPr bwMode="auto">
          <a:xfrm>
            <a:off x="1280512" y="639614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5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高精度乘法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10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516AC5-67E1-790B-8A74-24A216E6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21" y="9106"/>
            <a:ext cx="7427393" cy="51302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AA0794-8B44-7A95-FAE3-9DB57B465E31}"/>
              </a:ext>
            </a:extLst>
          </p:cNvPr>
          <p:cNvSpPr txBox="1"/>
          <p:nvPr/>
        </p:nvSpPr>
        <p:spPr>
          <a:xfrm>
            <a:off x="1763688" y="2372246"/>
            <a:ext cx="43204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模拟乘法演示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D05E9D-9A63-99BE-6E4B-6F8EC375FB30}"/>
              </a:ext>
            </a:extLst>
          </p:cNvPr>
          <p:cNvSpPr txBox="1"/>
          <p:nvPr/>
        </p:nvSpPr>
        <p:spPr>
          <a:xfrm>
            <a:off x="8721414" y="0"/>
            <a:ext cx="422586" cy="5141913"/>
          </a:xfrm>
          <a:prstGeom prst="rect">
            <a:avLst/>
          </a:prstGeom>
          <a:solidFill>
            <a:srgbClr val="62768C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5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高精度乘法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8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分治思想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2CE46E4-D86C-741A-F3AD-107E23FA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02" y="287"/>
            <a:ext cx="4164117" cy="3140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81F1A86-75AA-9633-2582-32A1EE6E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02" y="3149438"/>
            <a:ext cx="5356630" cy="1977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FD69E23-10A2-0BD8-5023-50E5F375A5D9}"/>
              </a:ext>
            </a:extLst>
          </p:cNvPr>
          <p:cNvSpPr txBox="1"/>
          <p:nvPr/>
        </p:nvSpPr>
        <p:spPr>
          <a:xfrm>
            <a:off x="5442419" y="1851010"/>
            <a:ext cx="3429781" cy="1289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基于分治策略，将较大数字的乘法转换成 几个较小数字的乘法再求和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117633" y="2253083"/>
            <a:ext cx="3062359" cy="65401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38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感谢您的聆听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604099" y="3116992"/>
            <a:ext cx="3646391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972133" y="986780"/>
            <a:ext cx="887899" cy="887471"/>
            <a:chOff x="5364480" y="1371600"/>
            <a:chExt cx="1513840" cy="1513840"/>
          </a:xfrm>
        </p:grpSpPr>
        <p:sp>
          <p:nvSpPr>
            <p:cNvPr id="35" name="椭圆 34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700" dirty="0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807.白色网页式毕业答辩动态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152</Words>
  <Application>Microsoft Office PowerPoint</Application>
  <PresentationFormat>自定义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微软雅黑</vt:lpstr>
      <vt:lpstr>Arial</vt:lpstr>
      <vt:lpstr>Calibri</vt:lpstr>
      <vt:lpstr>Impact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jakma</dc:creator>
  <cp:keywords/>
  <dc:description/>
  <cp:lastModifiedBy>家诚 马</cp:lastModifiedBy>
  <cp:revision>63</cp:revision>
  <dcterms:created xsi:type="dcterms:W3CDTF">2016-02-19T15:24:00Z</dcterms:created>
  <dcterms:modified xsi:type="dcterms:W3CDTF">2025-03-09T13:12:43Z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