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</p:sldMasterIdLst>
  <p:notesMasterIdLst>
    <p:notesMasterId r:id="rId10"/>
  </p:notesMasterIdLst>
  <p:sldIdLst>
    <p:sldId id="258" r:id="rId3"/>
    <p:sldId id="257" r:id="rId4"/>
    <p:sldId id="259" r:id="rId5"/>
    <p:sldId id="270" r:id="rId6"/>
    <p:sldId id="260" r:id="rId7"/>
    <p:sldId id="261" r:id="rId8"/>
    <p:sldId id="282" r:id="rId9"/>
  </p:sldIdLst>
  <p:sldSz cx="9144000" cy="5141913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B0E8"/>
    <a:srgbClr val="F0F1F3"/>
    <a:srgbClr val="54667A"/>
    <a:srgbClr val="586B7F"/>
    <a:srgbClr val="62768C"/>
    <a:srgbClr val="354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5" autoAdjust="0"/>
    <p:restoredTop sz="96314" autoAdjust="0"/>
  </p:normalViewPr>
  <p:slideViewPr>
    <p:cSldViewPr showGuides="1">
      <p:cViewPr varScale="1">
        <p:scale>
          <a:sx n="130" d="100"/>
          <a:sy n="130" d="100"/>
        </p:scale>
        <p:origin x="92" y="248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851A6-0E57-4F08-8F18-4063E67D8C77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B2117-38C4-4C7F-A953-332D93835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0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B2117-38C4-4C7F-A953-332D9383571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5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38708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4515172"/>
            <a:ext cx="9144000" cy="626741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15"/>
            <a:ext cx="2057400" cy="438729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15"/>
            <a:ext cx="6019800" cy="43872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2025/3/4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78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18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" y="0"/>
            <a:ext cx="1279524" cy="5141913"/>
          </a:xfrm>
          <a:prstGeom prst="rect">
            <a:avLst/>
          </a:prstGeom>
          <a:solidFill>
            <a:srgbClr val="54667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279525" y="568056"/>
            <a:ext cx="786447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-1"/>
            <a:ext cx="395536" cy="5141913"/>
          </a:xfrm>
          <a:prstGeom prst="rect">
            <a:avLst/>
          </a:prstGeom>
          <a:solidFill>
            <a:srgbClr val="546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7906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965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574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907704" y="4900798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35931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5148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2025/3/4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1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21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357887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7767462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8177037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586612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8675447" y="92075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475572" y="7179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1"/>
          <p:cNvSpPr>
            <a:spLocks noEditPoints="1"/>
          </p:cNvSpPr>
          <p:nvPr/>
        </p:nvSpPr>
        <p:spPr bwMode="auto">
          <a:xfrm>
            <a:off x="8307349" y="72219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7906118" y="72068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7047488" y="77985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13215" y="94248"/>
            <a:ext cx="132594" cy="132592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noFill/>
            <a:ln w="635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5809" y="94248"/>
            <a:ext cx="132594" cy="132592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noFill/>
            <a:ln w="635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2656100" y="1686273"/>
            <a:ext cx="3831800" cy="1115680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ctr" defTabSz="685800"/>
            <a:r>
              <a:rPr lang="zh-CN" altLang="en-US" sz="3600" dirty="0">
                <a:solidFill>
                  <a:srgbClr val="4B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选择问题及其应用</a:t>
            </a:r>
            <a:endParaRPr lang="en-US" altLang="zh-CN" sz="3600" dirty="0">
              <a:solidFill>
                <a:srgbClr val="4B60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/>
            <a:r>
              <a:rPr lang="en-US" altLang="zh-CN" sz="1600" dirty="0">
                <a:solidFill>
                  <a:srgbClr val="4B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  <a:p>
            <a:pPr algn="r" defTabSz="685800"/>
            <a:r>
              <a:rPr lang="en-US" altLang="zh-CN" sz="1600" dirty="0">
                <a:solidFill>
                  <a:srgbClr val="4B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600" dirty="0">
                <a:solidFill>
                  <a:srgbClr val="4B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解决中位数问题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1127956" y="2813043"/>
            <a:ext cx="6897298" cy="0"/>
          </a:xfrm>
          <a:prstGeom prst="line">
            <a:avLst/>
          </a:prstGeom>
          <a:noFill/>
          <a:ln w="28575" cap="flat" cmpd="sng" algn="ctr">
            <a:solidFill>
              <a:srgbClr val="4B6075"/>
            </a:solidFill>
            <a:prstDash val="solid"/>
            <a:miter lim="800000"/>
          </a:ln>
          <a:effectLst/>
        </p:spPr>
      </p:cxnSp>
      <p:grpSp>
        <p:nvGrpSpPr>
          <p:cNvPr id="65" name="组合 64"/>
          <p:cNvGrpSpPr/>
          <p:nvPr/>
        </p:nvGrpSpPr>
        <p:grpSpPr>
          <a:xfrm>
            <a:off x="6313714" y="3745690"/>
            <a:ext cx="231813" cy="231701"/>
            <a:chOff x="3785450" y="3161055"/>
            <a:chExt cx="504762" cy="504762"/>
          </a:xfrm>
        </p:grpSpPr>
        <p:sp>
          <p:nvSpPr>
            <p:cNvPr id="66" name="椭圆 65"/>
            <p:cNvSpPr/>
            <p:nvPr/>
          </p:nvSpPr>
          <p:spPr>
            <a:xfrm>
              <a:off x="3785450" y="3161055"/>
              <a:ext cx="504762" cy="504762"/>
            </a:xfrm>
            <a:prstGeom prst="ellipse">
              <a:avLst/>
            </a:prstGeom>
            <a:solidFill>
              <a:srgbClr val="4A5F7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/>
                <a:cs typeface="+mn-cs"/>
              </a:endParaRPr>
            </a:p>
          </p:txBody>
        </p:sp>
        <p:sp>
          <p:nvSpPr>
            <p:cNvPr id="67" name="Freeform 96"/>
            <p:cNvSpPr>
              <a:spLocks noChangeArrowheads="1"/>
            </p:cNvSpPr>
            <p:nvPr/>
          </p:nvSpPr>
          <p:spPr bwMode="auto">
            <a:xfrm>
              <a:off x="3892876" y="3261557"/>
              <a:ext cx="289909" cy="279400"/>
            </a:xfrm>
            <a:custGeom>
              <a:avLst/>
              <a:gdLst>
                <a:gd name="T0" fmla="*/ 78442719 w 602"/>
                <a:gd name="T1" fmla="*/ 71923702 h 580"/>
                <a:gd name="T2" fmla="*/ 78442719 w 602"/>
                <a:gd name="T3" fmla="*/ 71923702 h 580"/>
                <a:gd name="T4" fmla="*/ 78442719 w 602"/>
                <a:gd name="T5" fmla="*/ 71923702 h 580"/>
                <a:gd name="T6" fmla="*/ 74657633 w 602"/>
                <a:gd name="T7" fmla="*/ 75578543 h 580"/>
                <a:gd name="T8" fmla="*/ 3654665 w 602"/>
                <a:gd name="T9" fmla="*/ 75578543 h 580"/>
                <a:gd name="T10" fmla="*/ 0 w 602"/>
                <a:gd name="T11" fmla="*/ 71923702 h 580"/>
                <a:gd name="T12" fmla="*/ 0 w 602"/>
                <a:gd name="T13" fmla="*/ 71923702 h 580"/>
                <a:gd name="T14" fmla="*/ 0 w 602"/>
                <a:gd name="T15" fmla="*/ 71923702 h 580"/>
                <a:gd name="T16" fmla="*/ 10180751 w 602"/>
                <a:gd name="T17" fmla="*/ 53518347 h 580"/>
                <a:gd name="T18" fmla="*/ 21274806 w 602"/>
                <a:gd name="T19" fmla="*/ 49733080 h 580"/>
                <a:gd name="T20" fmla="*/ 30411109 w 602"/>
                <a:gd name="T21" fmla="*/ 46077877 h 580"/>
                <a:gd name="T22" fmla="*/ 30411109 w 602"/>
                <a:gd name="T23" fmla="*/ 38637768 h 580"/>
                <a:gd name="T24" fmla="*/ 26756804 w 602"/>
                <a:gd name="T25" fmla="*/ 29500304 h 580"/>
                <a:gd name="T26" fmla="*/ 24929472 w 602"/>
                <a:gd name="T27" fmla="*/ 25845463 h 580"/>
                <a:gd name="T28" fmla="*/ 25843138 w 602"/>
                <a:gd name="T29" fmla="*/ 19318704 h 580"/>
                <a:gd name="T30" fmla="*/ 24929472 w 602"/>
                <a:gd name="T31" fmla="*/ 12009021 h 580"/>
                <a:gd name="T32" fmla="*/ 39678193 w 602"/>
                <a:gd name="T33" fmla="*/ 0 h 580"/>
                <a:gd name="T34" fmla="*/ 53513248 w 602"/>
                <a:gd name="T35" fmla="*/ 12009021 h 580"/>
                <a:gd name="T36" fmla="*/ 52599581 w 602"/>
                <a:gd name="T37" fmla="*/ 19318704 h 580"/>
                <a:gd name="T38" fmla="*/ 54426914 w 602"/>
                <a:gd name="T39" fmla="*/ 25845463 h 580"/>
                <a:gd name="T40" fmla="*/ 51685915 w 602"/>
                <a:gd name="T41" fmla="*/ 29500304 h 580"/>
                <a:gd name="T42" fmla="*/ 48031249 w 602"/>
                <a:gd name="T43" fmla="*/ 38637768 h 580"/>
                <a:gd name="T44" fmla="*/ 48031249 w 602"/>
                <a:gd name="T45" fmla="*/ 46077877 h 580"/>
                <a:gd name="T46" fmla="*/ 57167913 w 602"/>
                <a:gd name="T47" fmla="*/ 49733080 h 580"/>
                <a:gd name="T48" fmla="*/ 69175635 w 602"/>
                <a:gd name="T49" fmla="*/ 53518347 h 580"/>
                <a:gd name="T50" fmla="*/ 78442719 w 602"/>
                <a:gd name="T51" fmla="*/ 71923702 h 5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02" h="580">
                  <a:moveTo>
                    <a:pt x="601" y="551"/>
                  </a:moveTo>
                  <a:lnTo>
                    <a:pt x="601" y="551"/>
                  </a:lnTo>
                  <a:cubicBezTo>
                    <a:pt x="601" y="572"/>
                    <a:pt x="594" y="579"/>
                    <a:pt x="572" y="579"/>
                  </a:cubicBezTo>
                  <a:cubicBezTo>
                    <a:pt x="28" y="579"/>
                    <a:pt x="28" y="579"/>
                    <a:pt x="28" y="579"/>
                  </a:cubicBezTo>
                  <a:cubicBezTo>
                    <a:pt x="14" y="579"/>
                    <a:pt x="0" y="572"/>
                    <a:pt x="0" y="551"/>
                  </a:cubicBezTo>
                  <a:cubicBezTo>
                    <a:pt x="0" y="551"/>
                    <a:pt x="0" y="452"/>
                    <a:pt x="78" y="410"/>
                  </a:cubicBezTo>
                  <a:cubicBezTo>
                    <a:pt x="120" y="388"/>
                    <a:pt x="106" y="410"/>
                    <a:pt x="163" y="381"/>
                  </a:cubicBezTo>
                  <a:cubicBezTo>
                    <a:pt x="219" y="360"/>
                    <a:pt x="233" y="353"/>
                    <a:pt x="233" y="353"/>
                  </a:cubicBezTo>
                  <a:cubicBezTo>
                    <a:pt x="233" y="296"/>
                    <a:pt x="233" y="296"/>
                    <a:pt x="233" y="296"/>
                  </a:cubicBezTo>
                  <a:cubicBezTo>
                    <a:pt x="233" y="296"/>
                    <a:pt x="212" y="275"/>
                    <a:pt x="205" y="226"/>
                  </a:cubicBezTo>
                  <a:cubicBezTo>
                    <a:pt x="191" y="233"/>
                    <a:pt x="191" y="212"/>
                    <a:pt x="191" y="198"/>
                  </a:cubicBezTo>
                  <a:cubicBezTo>
                    <a:pt x="191" y="183"/>
                    <a:pt x="184" y="148"/>
                    <a:pt x="198" y="148"/>
                  </a:cubicBezTo>
                  <a:cubicBezTo>
                    <a:pt x="191" y="127"/>
                    <a:pt x="191" y="99"/>
                    <a:pt x="191" y="92"/>
                  </a:cubicBezTo>
                  <a:cubicBezTo>
                    <a:pt x="198" y="49"/>
                    <a:pt x="240" y="0"/>
                    <a:pt x="304" y="0"/>
                  </a:cubicBezTo>
                  <a:cubicBezTo>
                    <a:pt x="375" y="0"/>
                    <a:pt x="410" y="49"/>
                    <a:pt x="410" y="92"/>
                  </a:cubicBezTo>
                  <a:cubicBezTo>
                    <a:pt x="410" y="99"/>
                    <a:pt x="410" y="127"/>
                    <a:pt x="403" y="148"/>
                  </a:cubicBezTo>
                  <a:cubicBezTo>
                    <a:pt x="424" y="148"/>
                    <a:pt x="417" y="183"/>
                    <a:pt x="417" y="198"/>
                  </a:cubicBezTo>
                  <a:cubicBezTo>
                    <a:pt x="417" y="212"/>
                    <a:pt x="410" y="233"/>
                    <a:pt x="396" y="226"/>
                  </a:cubicBezTo>
                  <a:cubicBezTo>
                    <a:pt x="389" y="275"/>
                    <a:pt x="368" y="296"/>
                    <a:pt x="368" y="296"/>
                  </a:cubicBezTo>
                  <a:cubicBezTo>
                    <a:pt x="368" y="353"/>
                    <a:pt x="368" y="353"/>
                    <a:pt x="368" y="353"/>
                  </a:cubicBezTo>
                  <a:cubicBezTo>
                    <a:pt x="368" y="353"/>
                    <a:pt x="382" y="360"/>
                    <a:pt x="438" y="381"/>
                  </a:cubicBezTo>
                  <a:cubicBezTo>
                    <a:pt x="502" y="410"/>
                    <a:pt x="481" y="388"/>
                    <a:pt x="530" y="410"/>
                  </a:cubicBezTo>
                  <a:cubicBezTo>
                    <a:pt x="601" y="452"/>
                    <a:pt x="601" y="551"/>
                    <a:pt x="601" y="551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2" name="TextBox 11"/>
          <p:cNvSpPr txBox="1"/>
          <p:nvPr/>
        </p:nvSpPr>
        <p:spPr>
          <a:xfrm>
            <a:off x="6524843" y="3723084"/>
            <a:ext cx="1215717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defTabSz="685800"/>
            <a:r>
              <a:rPr lang="zh-CN" altLang="en-US" sz="1200" dirty="0">
                <a:solidFill>
                  <a:srgbClr val="4B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分享人：马家诚</a:t>
            </a:r>
          </a:p>
        </p:txBody>
      </p:sp>
      <p:sp>
        <p:nvSpPr>
          <p:cNvPr id="73" name="矩形 72"/>
          <p:cNvSpPr/>
          <p:nvPr/>
        </p:nvSpPr>
        <p:spPr>
          <a:xfrm>
            <a:off x="2279939" y="2930996"/>
            <a:ext cx="4584122" cy="30007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68571" tIns="34285" rIns="68571" bIns="34285">
            <a:spAutoFit/>
          </a:bodyPr>
          <a:lstStyle/>
          <a:p>
            <a:pPr algn="ctr" defTabSz="685800"/>
            <a:r>
              <a:rPr lang="en-US" altLang="zh-CN" sz="1500" dirty="0">
                <a:solidFill>
                  <a:srgbClr val="4B60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Computing a Median and the Selection Problem</a:t>
            </a:r>
            <a:endParaRPr lang="zh-CN" altLang="en-US" sz="1500" dirty="0">
              <a:solidFill>
                <a:srgbClr val="4B60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6" name="矩形 25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-1" y="158878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86706" y="1653245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问题导入</a:t>
            </a:r>
          </a:p>
        </p:txBody>
      </p:sp>
      <p:sp>
        <p:nvSpPr>
          <p:cNvPr id="43" name="Rectangle 27"/>
          <p:cNvSpPr>
            <a:spLocks noChangeArrowheads="1"/>
          </p:cNvSpPr>
          <p:nvPr/>
        </p:nvSpPr>
        <p:spPr bwMode="auto">
          <a:xfrm rot="10800000" flipV="1">
            <a:off x="1809606" y="3016232"/>
            <a:ext cx="2086485" cy="165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79712" y="854287"/>
            <a:ext cx="1280512" cy="237178"/>
          </a:xfrm>
          <a:prstGeom prst="rect">
            <a:avLst/>
          </a:prstGeom>
          <a:noFill/>
          <a:ln w="6350" cap="flat">
            <a:solidFill>
              <a:srgbClr val="37B0E8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zh-CN" altLang="en-US" sz="1200" dirty="0">
                <a:ln w="6350">
                  <a:noFill/>
                </a:ln>
                <a:solidFill>
                  <a:srgbClr val="37B0E8"/>
                </a:solidFill>
                <a:latin typeface="Impact" pitchFamily="34" charset="0"/>
                <a:ea typeface="微软雅黑" pitchFamily="34" charset="-122"/>
              </a:rPr>
              <a:t>什么是选择问题？</a:t>
            </a:r>
            <a:endParaRPr lang="en-US" altLang="zh-CN" sz="1200" dirty="0">
              <a:ln w="6350">
                <a:noFill/>
              </a:ln>
              <a:solidFill>
                <a:srgbClr val="37B0E8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705" y="2036065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分治算法</a:t>
            </a:r>
          </a:p>
        </p:txBody>
      </p:sp>
      <p:sp>
        <p:nvSpPr>
          <p:cNvPr id="28" name="矩形 27"/>
          <p:cNvSpPr/>
          <p:nvPr/>
        </p:nvSpPr>
        <p:spPr>
          <a:xfrm>
            <a:off x="486706" y="2823369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算法应用</a:t>
            </a:r>
          </a:p>
        </p:txBody>
      </p:sp>
      <p:sp>
        <p:nvSpPr>
          <p:cNvPr id="29" name="矩形 28"/>
          <p:cNvSpPr/>
          <p:nvPr/>
        </p:nvSpPr>
        <p:spPr>
          <a:xfrm>
            <a:off x="486707" y="2432846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代码实现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2BDAF6-9548-CE63-5503-393F745435C1}"/>
              </a:ext>
            </a:extLst>
          </p:cNvPr>
          <p:cNvSpPr txBox="1"/>
          <p:nvPr/>
        </p:nvSpPr>
        <p:spPr>
          <a:xfrm>
            <a:off x="1855260" y="1246274"/>
            <a:ext cx="6836956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/>
              <a:t>选择问题是求一个包含</a:t>
            </a:r>
            <a:r>
              <a:rPr lang="en-US" altLang="zh-CN" sz="1200" dirty="0"/>
              <a:t>n</a:t>
            </a:r>
            <a:r>
              <a:rPr lang="zh-CN" altLang="en-US" sz="1200" dirty="0"/>
              <a:t>个元素的数列表中</a:t>
            </a:r>
            <a:r>
              <a:rPr lang="zh-CN" altLang="en-US" sz="1200" dirty="0">
                <a:solidFill>
                  <a:srgbClr val="FF0000"/>
                </a:solidFill>
              </a:rPr>
              <a:t>第</a:t>
            </a:r>
            <a:r>
              <a:rPr lang="en-US" altLang="zh-CN" sz="1200" dirty="0">
                <a:solidFill>
                  <a:srgbClr val="FF0000"/>
                </a:solidFill>
              </a:rPr>
              <a:t>K</a:t>
            </a:r>
            <a:r>
              <a:rPr lang="zh-CN" altLang="en-US" sz="1200" dirty="0">
                <a:solidFill>
                  <a:srgbClr val="FF0000"/>
                </a:solidFill>
              </a:rPr>
              <a:t>个最小元素</a:t>
            </a:r>
            <a:r>
              <a:rPr lang="zh-CN" altLang="en-US" sz="1200" dirty="0"/>
              <a:t>的问题，这个数字被叫做</a:t>
            </a:r>
            <a:r>
              <a:rPr lang="zh-CN" altLang="en-US" sz="1200" dirty="0">
                <a:solidFill>
                  <a:srgbClr val="FF0000"/>
                </a:solidFill>
              </a:rPr>
              <a:t>第</a:t>
            </a:r>
            <a:r>
              <a:rPr lang="en-US" altLang="zh-CN" sz="1200" dirty="0">
                <a:solidFill>
                  <a:srgbClr val="FF0000"/>
                </a:solidFill>
              </a:rPr>
              <a:t>k</a:t>
            </a:r>
            <a:r>
              <a:rPr lang="zh-CN" altLang="en-US" sz="1200" dirty="0">
                <a:solidFill>
                  <a:srgbClr val="FF0000"/>
                </a:solidFill>
              </a:rPr>
              <a:t>个顺序统计量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4C75F7-B1FB-0933-5B62-D9A4DA100E06}"/>
              </a:ext>
            </a:extLst>
          </p:cNvPr>
          <p:cNvSpPr txBox="1"/>
          <p:nvPr/>
        </p:nvSpPr>
        <p:spPr>
          <a:xfrm>
            <a:off x="1745404" y="2001160"/>
            <a:ext cx="1844253" cy="2693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不难想到，一种直接的做法是 直接对整个数列进行排序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然后弹出所需要的第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个元素即可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7591B2E-E040-B6E3-D91E-98F7299B3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872375"/>
            <a:ext cx="4043669" cy="167523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F6BF776-5848-70E6-5D0C-5A8B257EC585}"/>
              </a:ext>
            </a:extLst>
          </p:cNvPr>
          <p:cNvSpPr txBox="1"/>
          <p:nvPr/>
        </p:nvSpPr>
        <p:spPr>
          <a:xfrm>
            <a:off x="3896091" y="3636936"/>
            <a:ext cx="4914004" cy="115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        但是用这种方法  即使是排序算法最好的情况  也只能达到 </a:t>
            </a:r>
            <a:r>
              <a:rPr lang="en-US" altLang="zh-CN" sz="1600" dirty="0" err="1"/>
              <a:t>nlogn</a:t>
            </a:r>
            <a:r>
              <a:rPr lang="en-US" altLang="zh-CN" sz="1600" dirty="0"/>
              <a:t> </a:t>
            </a:r>
            <a:r>
              <a:rPr lang="zh-CN" altLang="en-US" sz="1600" dirty="0"/>
              <a:t>的时间复杂度  显然应用在这个问题上有点小题大做  我们尝试搜索其他可行解</a:t>
            </a:r>
          </a:p>
        </p:txBody>
      </p:sp>
      <p:sp>
        <p:nvSpPr>
          <p:cNvPr id="2" name="Freeform 42">
            <a:extLst>
              <a:ext uri="{FF2B5EF4-FFF2-40B4-BE49-F238E27FC236}">
                <a16:creationId xmlns:a16="http://schemas.microsoft.com/office/drawing/2014/main" id="{5895EE31-686C-720C-6C33-A95731CCAD36}"/>
              </a:ext>
            </a:extLst>
          </p:cNvPr>
          <p:cNvSpPr>
            <a:spLocks noEditPoints="1"/>
          </p:cNvSpPr>
          <p:nvPr/>
        </p:nvSpPr>
        <p:spPr bwMode="auto">
          <a:xfrm>
            <a:off x="3986079" y="1668541"/>
            <a:ext cx="369897" cy="391944"/>
          </a:xfrm>
          <a:custGeom>
            <a:avLst/>
            <a:gdLst>
              <a:gd name="T0" fmla="*/ 46 w 80"/>
              <a:gd name="T1" fmla="*/ 0 h 84"/>
              <a:gd name="T2" fmla="*/ 13 w 80"/>
              <a:gd name="T3" fmla="*/ 34 h 84"/>
              <a:gd name="T4" fmla="*/ 22 w 80"/>
              <a:gd name="T5" fmla="*/ 56 h 84"/>
              <a:gd name="T6" fmla="*/ 1 w 80"/>
              <a:gd name="T7" fmla="*/ 76 h 84"/>
              <a:gd name="T8" fmla="*/ 0 w 80"/>
              <a:gd name="T9" fmla="*/ 79 h 84"/>
              <a:gd name="T10" fmla="*/ 1 w 80"/>
              <a:gd name="T11" fmla="*/ 82 h 84"/>
              <a:gd name="T12" fmla="*/ 7 w 80"/>
              <a:gd name="T13" fmla="*/ 82 h 84"/>
              <a:gd name="T14" fmla="*/ 28 w 80"/>
              <a:gd name="T15" fmla="*/ 62 h 84"/>
              <a:gd name="T16" fmla="*/ 46 w 80"/>
              <a:gd name="T17" fmla="*/ 67 h 84"/>
              <a:gd name="T18" fmla="*/ 80 w 80"/>
              <a:gd name="T19" fmla="*/ 34 h 84"/>
              <a:gd name="T20" fmla="*/ 46 w 80"/>
              <a:gd name="T21" fmla="*/ 0 h 84"/>
              <a:gd name="T22" fmla="*/ 46 w 80"/>
              <a:gd name="T23" fmla="*/ 6 h 84"/>
              <a:gd name="T24" fmla="*/ 74 w 80"/>
              <a:gd name="T25" fmla="*/ 34 h 84"/>
              <a:gd name="T26" fmla="*/ 46 w 80"/>
              <a:gd name="T27" fmla="*/ 61 h 84"/>
              <a:gd name="T28" fmla="*/ 19 w 80"/>
              <a:gd name="T29" fmla="*/ 34 h 84"/>
              <a:gd name="T30" fmla="*/ 46 w 80"/>
              <a:gd name="T31" fmla="*/ 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" h="84">
                <a:moveTo>
                  <a:pt x="46" y="0"/>
                </a:moveTo>
                <a:cubicBezTo>
                  <a:pt x="28" y="0"/>
                  <a:pt x="13" y="15"/>
                  <a:pt x="13" y="34"/>
                </a:cubicBezTo>
                <a:cubicBezTo>
                  <a:pt x="13" y="42"/>
                  <a:pt x="16" y="50"/>
                  <a:pt x="22" y="56"/>
                </a:cubicBezTo>
                <a:cubicBezTo>
                  <a:pt x="1" y="76"/>
                  <a:pt x="1" y="76"/>
                  <a:pt x="1" y="76"/>
                </a:cubicBezTo>
                <a:cubicBezTo>
                  <a:pt x="1" y="77"/>
                  <a:pt x="0" y="78"/>
                  <a:pt x="0" y="79"/>
                </a:cubicBezTo>
                <a:cubicBezTo>
                  <a:pt x="0" y="80"/>
                  <a:pt x="1" y="81"/>
                  <a:pt x="1" y="82"/>
                </a:cubicBezTo>
                <a:cubicBezTo>
                  <a:pt x="3" y="84"/>
                  <a:pt x="6" y="84"/>
                  <a:pt x="7" y="82"/>
                </a:cubicBezTo>
                <a:cubicBezTo>
                  <a:pt x="28" y="62"/>
                  <a:pt x="28" y="62"/>
                  <a:pt x="28" y="62"/>
                </a:cubicBezTo>
                <a:cubicBezTo>
                  <a:pt x="33" y="65"/>
                  <a:pt x="40" y="67"/>
                  <a:pt x="46" y="67"/>
                </a:cubicBezTo>
                <a:cubicBezTo>
                  <a:pt x="65" y="67"/>
                  <a:pt x="80" y="52"/>
                  <a:pt x="80" y="34"/>
                </a:cubicBezTo>
                <a:cubicBezTo>
                  <a:pt x="80" y="15"/>
                  <a:pt x="65" y="0"/>
                  <a:pt x="46" y="0"/>
                </a:cubicBezTo>
                <a:close/>
                <a:moveTo>
                  <a:pt x="46" y="6"/>
                </a:moveTo>
                <a:cubicBezTo>
                  <a:pt x="62" y="6"/>
                  <a:pt x="74" y="18"/>
                  <a:pt x="74" y="34"/>
                </a:cubicBezTo>
                <a:cubicBezTo>
                  <a:pt x="74" y="49"/>
                  <a:pt x="62" y="61"/>
                  <a:pt x="46" y="61"/>
                </a:cubicBezTo>
                <a:cubicBezTo>
                  <a:pt x="31" y="61"/>
                  <a:pt x="19" y="49"/>
                  <a:pt x="19" y="34"/>
                </a:cubicBezTo>
                <a:cubicBezTo>
                  <a:pt x="19" y="18"/>
                  <a:pt x="31" y="6"/>
                  <a:pt x="46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altLang="zh-CN" dirty="0"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1" y="197160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8" name="矩形 27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44" name="矩形 43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86706" y="1653245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问题导入</a:t>
            </a:r>
          </a:p>
        </p:txBody>
      </p:sp>
      <p:sp>
        <p:nvSpPr>
          <p:cNvPr id="26" name="矩形 25"/>
          <p:cNvSpPr/>
          <p:nvPr/>
        </p:nvSpPr>
        <p:spPr>
          <a:xfrm>
            <a:off x="486704" y="2036065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分治算法</a:t>
            </a:r>
          </a:p>
        </p:txBody>
      </p:sp>
      <p:sp>
        <p:nvSpPr>
          <p:cNvPr id="30" name="矩形 29"/>
          <p:cNvSpPr/>
          <p:nvPr/>
        </p:nvSpPr>
        <p:spPr>
          <a:xfrm>
            <a:off x="486707" y="2823369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算法应用</a:t>
            </a:r>
          </a:p>
        </p:txBody>
      </p:sp>
      <p:sp>
        <p:nvSpPr>
          <p:cNvPr id="31" name="矩形 30"/>
          <p:cNvSpPr/>
          <p:nvPr/>
        </p:nvSpPr>
        <p:spPr>
          <a:xfrm>
            <a:off x="486707" y="2432846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代码实现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16219E-F141-E8F8-5BF6-ADFC7C34A375}"/>
              </a:ext>
            </a:extLst>
          </p:cNvPr>
          <p:cNvSpPr txBox="1"/>
          <p:nvPr/>
        </p:nvSpPr>
        <p:spPr>
          <a:xfrm>
            <a:off x="1547664" y="842764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highlight>
                  <a:srgbClr val="FFFF00"/>
                </a:highlight>
              </a:rPr>
              <a:t>分治算法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AF1181-5D61-51BB-A60C-172FA338AA3D}"/>
              </a:ext>
            </a:extLst>
          </p:cNvPr>
          <p:cNvSpPr txBox="1"/>
          <p:nvPr/>
        </p:nvSpPr>
        <p:spPr>
          <a:xfrm>
            <a:off x="1547664" y="1509943"/>
            <a:ext cx="7048595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前面的思路是  直接排序</a:t>
            </a:r>
            <a:r>
              <a:rPr lang="en-US" altLang="zh-CN" sz="1600" dirty="0"/>
              <a:t>  </a:t>
            </a:r>
            <a:r>
              <a:rPr lang="zh-CN" altLang="en-US" sz="1600" dirty="0"/>
              <a:t>然后根据下表取出 第</a:t>
            </a:r>
            <a:r>
              <a:rPr lang="en-US" altLang="zh-CN" sz="1600" dirty="0"/>
              <a:t>k</a:t>
            </a:r>
            <a:r>
              <a:rPr lang="zh-CN" altLang="en-US" sz="1600" dirty="0"/>
              <a:t>个元素  在这个过程中  我们多余的一个步骤  是  </a:t>
            </a:r>
            <a:r>
              <a:rPr lang="zh-CN" altLang="en-US" sz="1600" dirty="0">
                <a:solidFill>
                  <a:srgbClr val="FF0000"/>
                </a:solidFill>
              </a:rPr>
              <a:t>对所要求的第</a:t>
            </a:r>
            <a:r>
              <a:rPr lang="en-US" altLang="zh-CN" sz="1600" dirty="0">
                <a:solidFill>
                  <a:srgbClr val="FF0000"/>
                </a:solidFill>
              </a:rPr>
              <a:t>k</a:t>
            </a:r>
            <a:r>
              <a:rPr lang="zh-CN" altLang="en-US" sz="1600" dirty="0">
                <a:solidFill>
                  <a:srgbClr val="FF0000"/>
                </a:solidFill>
              </a:rPr>
              <a:t>个元素前后位置的元素  都进行了排序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0D6587-DA88-3B66-77EE-4FD39A7BADE6}"/>
              </a:ext>
            </a:extLst>
          </p:cNvPr>
          <p:cNvSpPr txBox="1"/>
          <p:nvPr/>
        </p:nvSpPr>
        <p:spPr>
          <a:xfrm>
            <a:off x="1547664" y="2507790"/>
            <a:ext cx="7084815" cy="1989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/>
              <a:t>基于这个思路  我们不妨联想一趟  快速排序的效果  经过一趟排序之后  以选定的的中枢量为基准 其左侧元素都比它小 右侧元素都比它大   但 这个过程中  </a:t>
            </a:r>
            <a:r>
              <a:rPr lang="zh-CN" altLang="en-US" sz="1600" dirty="0">
                <a:solidFill>
                  <a:srgbClr val="FF0000"/>
                </a:solidFill>
              </a:rPr>
              <a:t>并没有对左右两侧元素进行刻意的排序  </a:t>
            </a:r>
            <a:r>
              <a:rPr lang="zh-CN" altLang="en-US" sz="1600" dirty="0"/>
              <a:t>正好规避了  刚才提到的  可能花费时间的一个步骤  所以我分享一种  基于快排思路   来解决选择问题的算法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2FE52153-A452-F3D9-5F93-E64A0A6B6590}"/>
              </a:ext>
            </a:extLst>
          </p:cNvPr>
          <p:cNvSpPr/>
          <p:nvPr/>
        </p:nvSpPr>
        <p:spPr>
          <a:xfrm>
            <a:off x="3635896" y="993373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540A73-4899-4F70-B840-36A7BE353C77}"/>
              </a:ext>
            </a:extLst>
          </p:cNvPr>
          <p:cNvSpPr txBox="1"/>
          <p:nvPr/>
        </p:nvSpPr>
        <p:spPr>
          <a:xfrm>
            <a:off x="4355976" y="842764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快速排序</a:t>
            </a: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1" y="1971608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8" name="矩形 27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44" name="矩形 43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86705" y="1653245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问题导入</a:t>
            </a:r>
          </a:p>
        </p:txBody>
      </p:sp>
      <p:sp>
        <p:nvSpPr>
          <p:cNvPr id="26" name="矩形 25"/>
          <p:cNvSpPr/>
          <p:nvPr/>
        </p:nvSpPr>
        <p:spPr>
          <a:xfrm>
            <a:off x="486704" y="2036065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分治算法</a:t>
            </a:r>
          </a:p>
        </p:txBody>
      </p:sp>
      <p:sp>
        <p:nvSpPr>
          <p:cNvPr id="30" name="矩形 29"/>
          <p:cNvSpPr/>
          <p:nvPr/>
        </p:nvSpPr>
        <p:spPr>
          <a:xfrm>
            <a:off x="486707" y="2823369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算法应用</a:t>
            </a:r>
          </a:p>
        </p:txBody>
      </p:sp>
      <p:sp>
        <p:nvSpPr>
          <p:cNvPr id="31" name="矩形 30"/>
          <p:cNvSpPr/>
          <p:nvPr/>
        </p:nvSpPr>
        <p:spPr>
          <a:xfrm>
            <a:off x="486707" y="2432846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代码实现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9BD84B-3405-18B7-2647-1FEC3F3581F5}"/>
              </a:ext>
            </a:extLst>
          </p:cNvPr>
          <p:cNvSpPr txBox="1"/>
          <p:nvPr/>
        </p:nvSpPr>
        <p:spPr>
          <a:xfrm>
            <a:off x="1547664" y="1899466"/>
            <a:ext cx="7472043" cy="222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leftarr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＝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 ﹣ 1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则分界数据就是选择问题的解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leftarr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＞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 ﹣ 1 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则选择问题的解继续在左子集中找  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leftarr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＜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 ﹣ 1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则选择问题的解继续在右子集中找  问题变为选择 第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k-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leftarr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-1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小的数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1C0EE4-724F-C410-6813-81D20175D76B}"/>
              </a:ext>
            </a:extLst>
          </p:cNvPr>
          <p:cNvSpPr txBox="1"/>
          <p:nvPr/>
        </p:nvSpPr>
        <p:spPr>
          <a:xfrm>
            <a:off x="1547664" y="770756"/>
            <a:ext cx="7416824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一趟快速排序后 </a:t>
            </a:r>
            <a:r>
              <a:rPr lang="zh-CN" altLang="en-US" b="0" i="0" dirty="0">
                <a:solidFill>
                  <a:srgbClr val="00B0F0"/>
                </a:solidFill>
                <a:effectLst/>
                <a:latin typeface="Open Sans" panose="020F0502020204030204" pitchFamily="34" charset="0"/>
              </a:rPr>
              <a:t>记分解出 左子集 中元素个数为 </a:t>
            </a:r>
            <a:r>
              <a:rPr lang="en-US" altLang="zh-CN" b="0" i="0" dirty="0" err="1">
                <a:solidFill>
                  <a:srgbClr val="00B0F0"/>
                </a:solidFill>
                <a:effectLst/>
                <a:latin typeface="Open Sans" panose="020F0502020204030204" pitchFamily="34" charset="0"/>
              </a:rPr>
              <a:t>leftarr</a:t>
            </a:r>
            <a:r>
              <a:rPr lang="en-US" altLang="zh-CN" b="0" i="0" dirty="0">
                <a:solidFill>
                  <a:srgbClr val="00B0F0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则选择问题可能是以下几种情况之一： 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0" y="315261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1" y="2368389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8" name="矩形 27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44" name="矩形 43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 45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86705" y="1653245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问题导入</a:t>
            </a:r>
          </a:p>
        </p:txBody>
      </p:sp>
      <p:sp>
        <p:nvSpPr>
          <p:cNvPr id="26" name="矩形 25"/>
          <p:cNvSpPr/>
          <p:nvPr/>
        </p:nvSpPr>
        <p:spPr>
          <a:xfrm>
            <a:off x="486705" y="2036065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分治算法</a:t>
            </a:r>
          </a:p>
        </p:txBody>
      </p:sp>
      <p:sp>
        <p:nvSpPr>
          <p:cNvPr id="30" name="矩形 29"/>
          <p:cNvSpPr/>
          <p:nvPr/>
        </p:nvSpPr>
        <p:spPr>
          <a:xfrm>
            <a:off x="486707" y="2823369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算法应用</a:t>
            </a:r>
          </a:p>
        </p:txBody>
      </p:sp>
      <p:sp>
        <p:nvSpPr>
          <p:cNvPr id="31" name="矩形 30"/>
          <p:cNvSpPr/>
          <p:nvPr/>
        </p:nvSpPr>
        <p:spPr>
          <a:xfrm>
            <a:off x="486706" y="2432846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代码实现</a:t>
            </a:r>
          </a:p>
        </p:txBody>
      </p:sp>
      <p:sp>
        <p:nvSpPr>
          <p:cNvPr id="64" name="Freeform 42"/>
          <p:cNvSpPr>
            <a:spLocks noEditPoints="1"/>
          </p:cNvSpPr>
          <p:nvPr/>
        </p:nvSpPr>
        <p:spPr bwMode="auto">
          <a:xfrm>
            <a:off x="1547664" y="770756"/>
            <a:ext cx="369897" cy="391944"/>
          </a:xfrm>
          <a:custGeom>
            <a:avLst/>
            <a:gdLst>
              <a:gd name="T0" fmla="*/ 46 w 80"/>
              <a:gd name="T1" fmla="*/ 0 h 84"/>
              <a:gd name="T2" fmla="*/ 13 w 80"/>
              <a:gd name="T3" fmla="*/ 34 h 84"/>
              <a:gd name="T4" fmla="*/ 22 w 80"/>
              <a:gd name="T5" fmla="*/ 56 h 84"/>
              <a:gd name="T6" fmla="*/ 1 w 80"/>
              <a:gd name="T7" fmla="*/ 76 h 84"/>
              <a:gd name="T8" fmla="*/ 0 w 80"/>
              <a:gd name="T9" fmla="*/ 79 h 84"/>
              <a:gd name="T10" fmla="*/ 1 w 80"/>
              <a:gd name="T11" fmla="*/ 82 h 84"/>
              <a:gd name="T12" fmla="*/ 7 w 80"/>
              <a:gd name="T13" fmla="*/ 82 h 84"/>
              <a:gd name="T14" fmla="*/ 28 w 80"/>
              <a:gd name="T15" fmla="*/ 62 h 84"/>
              <a:gd name="T16" fmla="*/ 46 w 80"/>
              <a:gd name="T17" fmla="*/ 67 h 84"/>
              <a:gd name="T18" fmla="*/ 80 w 80"/>
              <a:gd name="T19" fmla="*/ 34 h 84"/>
              <a:gd name="T20" fmla="*/ 46 w 80"/>
              <a:gd name="T21" fmla="*/ 0 h 84"/>
              <a:gd name="T22" fmla="*/ 46 w 80"/>
              <a:gd name="T23" fmla="*/ 6 h 84"/>
              <a:gd name="T24" fmla="*/ 74 w 80"/>
              <a:gd name="T25" fmla="*/ 34 h 84"/>
              <a:gd name="T26" fmla="*/ 46 w 80"/>
              <a:gd name="T27" fmla="*/ 61 h 84"/>
              <a:gd name="T28" fmla="*/ 19 w 80"/>
              <a:gd name="T29" fmla="*/ 34 h 84"/>
              <a:gd name="T30" fmla="*/ 46 w 80"/>
              <a:gd name="T31" fmla="*/ 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0" h="84">
                <a:moveTo>
                  <a:pt x="46" y="0"/>
                </a:moveTo>
                <a:cubicBezTo>
                  <a:pt x="28" y="0"/>
                  <a:pt x="13" y="15"/>
                  <a:pt x="13" y="34"/>
                </a:cubicBezTo>
                <a:cubicBezTo>
                  <a:pt x="13" y="42"/>
                  <a:pt x="16" y="50"/>
                  <a:pt x="22" y="56"/>
                </a:cubicBezTo>
                <a:cubicBezTo>
                  <a:pt x="1" y="76"/>
                  <a:pt x="1" y="76"/>
                  <a:pt x="1" y="76"/>
                </a:cubicBezTo>
                <a:cubicBezTo>
                  <a:pt x="1" y="77"/>
                  <a:pt x="0" y="78"/>
                  <a:pt x="0" y="79"/>
                </a:cubicBezTo>
                <a:cubicBezTo>
                  <a:pt x="0" y="80"/>
                  <a:pt x="1" y="81"/>
                  <a:pt x="1" y="82"/>
                </a:cubicBezTo>
                <a:cubicBezTo>
                  <a:pt x="3" y="84"/>
                  <a:pt x="6" y="84"/>
                  <a:pt x="7" y="82"/>
                </a:cubicBezTo>
                <a:cubicBezTo>
                  <a:pt x="28" y="62"/>
                  <a:pt x="28" y="62"/>
                  <a:pt x="28" y="62"/>
                </a:cubicBezTo>
                <a:cubicBezTo>
                  <a:pt x="33" y="65"/>
                  <a:pt x="40" y="67"/>
                  <a:pt x="46" y="67"/>
                </a:cubicBezTo>
                <a:cubicBezTo>
                  <a:pt x="65" y="67"/>
                  <a:pt x="80" y="52"/>
                  <a:pt x="80" y="34"/>
                </a:cubicBezTo>
                <a:cubicBezTo>
                  <a:pt x="80" y="15"/>
                  <a:pt x="65" y="0"/>
                  <a:pt x="46" y="0"/>
                </a:cubicBezTo>
                <a:close/>
                <a:moveTo>
                  <a:pt x="46" y="6"/>
                </a:moveTo>
                <a:cubicBezTo>
                  <a:pt x="62" y="6"/>
                  <a:pt x="74" y="18"/>
                  <a:pt x="74" y="34"/>
                </a:cubicBezTo>
                <a:cubicBezTo>
                  <a:pt x="74" y="49"/>
                  <a:pt x="62" y="61"/>
                  <a:pt x="46" y="61"/>
                </a:cubicBezTo>
                <a:cubicBezTo>
                  <a:pt x="31" y="61"/>
                  <a:pt x="19" y="49"/>
                  <a:pt x="19" y="34"/>
                </a:cubicBezTo>
                <a:cubicBezTo>
                  <a:pt x="19" y="18"/>
                  <a:pt x="31" y="6"/>
                  <a:pt x="46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F22926-AA04-4E36-22D9-FFD4326F0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61" y="943574"/>
            <a:ext cx="2832329" cy="40831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4A4CA50-67ED-B9B5-4A5D-0E5E7C347B33}"/>
              </a:ext>
            </a:extLst>
          </p:cNvPr>
          <p:cNvSpPr txBox="1"/>
          <p:nvPr/>
        </p:nvSpPr>
        <p:spPr>
          <a:xfrm>
            <a:off x="1917561" y="68196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引用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6B2E19-96F3-A836-9EF8-4DCCC4EDF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365" y="1850876"/>
            <a:ext cx="2772133" cy="2368389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7CCC6AF-F45F-52EC-D1B8-646EBA250736}"/>
              </a:ext>
            </a:extLst>
          </p:cNvPr>
          <p:cNvCxnSpPr>
            <a:cxnSpLocks/>
          </p:cNvCxnSpPr>
          <p:nvPr/>
        </p:nvCxnSpPr>
        <p:spPr>
          <a:xfrm flipV="1">
            <a:off x="3347864" y="2159175"/>
            <a:ext cx="2304256" cy="50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81C3FCF-DAA1-0C7F-2173-1E9646DF8401}"/>
              </a:ext>
            </a:extLst>
          </p:cNvPr>
          <p:cNvCxnSpPr>
            <a:cxnSpLocks/>
          </p:cNvCxnSpPr>
          <p:nvPr/>
        </p:nvCxnSpPr>
        <p:spPr>
          <a:xfrm flipV="1">
            <a:off x="3419873" y="3035070"/>
            <a:ext cx="2232247" cy="15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DE6B71E-3CDC-F058-CDC3-976ABFC5CE34}"/>
              </a:ext>
            </a:extLst>
          </p:cNvPr>
          <p:cNvCxnSpPr>
            <a:cxnSpLocks/>
          </p:cNvCxnSpPr>
          <p:nvPr/>
        </p:nvCxnSpPr>
        <p:spPr>
          <a:xfrm>
            <a:off x="3203848" y="3723084"/>
            <a:ext cx="2448272" cy="8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0" y="23683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0" y="1977864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0" y="2762089"/>
            <a:ext cx="390525" cy="0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1" y="2764422"/>
            <a:ext cx="1280513" cy="390525"/>
          </a:xfrm>
          <a:prstGeom prst="rect">
            <a:avLst/>
          </a:prstGeom>
          <a:solidFill>
            <a:srgbClr val="37B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124293" y="2864285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134107" y="2472073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93026" y="1695727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107850" y="209178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8632482" y="346839"/>
            <a:ext cx="156623" cy="156623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solidFill>
              <a:srgbClr val="586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89105" y="346839"/>
            <a:ext cx="156623" cy="156623"/>
            <a:chOff x="8845686" y="2493438"/>
            <a:chExt cx="156623" cy="156623"/>
          </a:xfrm>
        </p:grpSpPr>
        <p:sp>
          <p:nvSpPr>
            <p:cNvPr id="39" name="矩形 38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solidFill>
              <a:srgbClr val="37B0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>
            <a:hlinkClick r:id="" action="ppaction://hlinkshowjump?jump=previousslide"/>
          </p:cNvPr>
          <p:cNvSpPr/>
          <p:nvPr/>
        </p:nvSpPr>
        <p:spPr>
          <a:xfrm>
            <a:off x="8632479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hlinkClick r:id="" action="ppaction://hlinkshowjump?jump=nextslide"/>
          </p:cNvPr>
          <p:cNvSpPr/>
          <p:nvPr/>
        </p:nvSpPr>
        <p:spPr>
          <a:xfrm>
            <a:off x="8789102" y="340203"/>
            <a:ext cx="156623" cy="166239"/>
          </a:xfrm>
          <a:prstGeom prst="rect">
            <a:avLst/>
          </a:prstGeom>
          <a:solidFill>
            <a:srgbClr val="37B0E8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867400" y="262034"/>
            <a:ext cx="2665040" cy="28507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rgbClr val="354454"/>
                </a:solidFill>
                <a:latin typeface="微软雅黑" pitchFamily="34" charset="-122"/>
                <a:ea typeface="微软雅黑" pitchFamily="34" charset="-122"/>
              </a:rPr>
              <a:t>解决中位数问题</a:t>
            </a:r>
          </a:p>
        </p:txBody>
      </p:sp>
      <p:sp>
        <p:nvSpPr>
          <p:cNvPr id="26" name="矩形 25"/>
          <p:cNvSpPr/>
          <p:nvPr/>
        </p:nvSpPr>
        <p:spPr>
          <a:xfrm>
            <a:off x="486706" y="1653245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问题导入</a:t>
            </a:r>
          </a:p>
        </p:txBody>
      </p:sp>
      <p:sp>
        <p:nvSpPr>
          <p:cNvPr id="30" name="矩形 29"/>
          <p:cNvSpPr/>
          <p:nvPr/>
        </p:nvSpPr>
        <p:spPr>
          <a:xfrm>
            <a:off x="486704" y="2036065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分治算法</a:t>
            </a:r>
          </a:p>
        </p:txBody>
      </p:sp>
      <p:sp>
        <p:nvSpPr>
          <p:cNvPr id="31" name="矩形 30"/>
          <p:cNvSpPr/>
          <p:nvPr/>
        </p:nvSpPr>
        <p:spPr>
          <a:xfrm>
            <a:off x="486709" y="2823369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算法应用</a:t>
            </a:r>
          </a:p>
        </p:txBody>
      </p:sp>
      <p:sp>
        <p:nvSpPr>
          <p:cNvPr id="32" name="矩形 31"/>
          <p:cNvSpPr/>
          <p:nvPr/>
        </p:nvSpPr>
        <p:spPr>
          <a:xfrm>
            <a:off x="486708" y="2432846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rgbClr val="586B7F"/>
                </a:solidFill>
                <a:latin typeface="Impact" pitchFamily="34" charset="0"/>
                <a:ea typeface="微软雅黑" pitchFamily="34" charset="-122"/>
              </a:rPr>
              <a:t>代码实现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1FAA4E-2153-5AFA-1881-125988A42AF4}"/>
              </a:ext>
            </a:extLst>
          </p:cNvPr>
          <p:cNvSpPr txBox="1"/>
          <p:nvPr/>
        </p:nvSpPr>
        <p:spPr>
          <a:xfrm>
            <a:off x="1691680" y="842764"/>
            <a:ext cx="7097422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  一段序列中的中位数的位置  对于奇数个序列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= n/2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偶数个序列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n/2-1  k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n/2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号位置为首元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所以根据 我们可以简单的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做一个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 中位数 的“位置”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然后应用到刚才的算法即可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4C3C04-2249-CE68-B19C-6F0AAD88F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714972"/>
            <a:ext cx="1738044" cy="22115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97C933-B8F9-7A52-77B7-45183DA75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254" y="3007504"/>
            <a:ext cx="4929536" cy="1626468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7357887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7767462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8177037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586612" y="-7620"/>
            <a:ext cx="0" cy="336328"/>
          </a:xfrm>
          <a:prstGeom prst="line">
            <a:avLst/>
          </a:prstGeom>
          <a:ln w="6350">
            <a:solidFill>
              <a:srgbClr val="6276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8675447" y="92075"/>
            <a:ext cx="231878" cy="151086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0"/>
          <p:cNvSpPr>
            <a:spLocks noEditPoints="1"/>
          </p:cNvSpPr>
          <p:nvPr/>
        </p:nvSpPr>
        <p:spPr bwMode="auto">
          <a:xfrm>
            <a:off x="7475572" y="71798"/>
            <a:ext cx="174824" cy="175280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1"/>
          <p:cNvSpPr>
            <a:spLocks noEditPoints="1"/>
          </p:cNvSpPr>
          <p:nvPr/>
        </p:nvSpPr>
        <p:spPr bwMode="auto">
          <a:xfrm>
            <a:off x="8307349" y="72219"/>
            <a:ext cx="150176" cy="190798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7906118" y="72068"/>
            <a:ext cx="130548" cy="18760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7047488" y="77985"/>
            <a:ext cx="212710" cy="17664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13215" y="94248"/>
            <a:ext cx="132594" cy="132592"/>
            <a:chOff x="8689063" y="2493438"/>
            <a:chExt cx="156623" cy="156623"/>
          </a:xfrm>
        </p:grpSpPr>
        <p:sp>
          <p:nvSpPr>
            <p:cNvPr id="27" name="矩形 26"/>
            <p:cNvSpPr/>
            <p:nvPr/>
          </p:nvSpPr>
          <p:spPr>
            <a:xfrm>
              <a:off x="8689063" y="2493438"/>
              <a:ext cx="156623" cy="156623"/>
            </a:xfrm>
            <a:prstGeom prst="rect">
              <a:avLst/>
            </a:prstGeom>
            <a:noFill/>
            <a:ln w="635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rot="10800000">
              <a:off x="8737889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45809" y="94248"/>
            <a:ext cx="132594" cy="132592"/>
            <a:chOff x="8845686" y="2493438"/>
            <a:chExt cx="156623" cy="156623"/>
          </a:xfrm>
        </p:grpSpPr>
        <p:sp>
          <p:nvSpPr>
            <p:cNvPr id="30" name="矩形 29"/>
            <p:cNvSpPr/>
            <p:nvPr/>
          </p:nvSpPr>
          <p:spPr>
            <a:xfrm>
              <a:off x="8845686" y="2493438"/>
              <a:ext cx="156623" cy="156623"/>
            </a:xfrm>
            <a:prstGeom prst="rect">
              <a:avLst/>
            </a:prstGeom>
            <a:noFill/>
            <a:ln w="6350" cap="sq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8894513" y="2531868"/>
              <a:ext cx="58967" cy="79764"/>
            </a:xfrm>
            <a:custGeom>
              <a:avLst/>
              <a:gdLst>
                <a:gd name="connsiteX0" fmla="*/ 0 w 78581"/>
                <a:gd name="connsiteY0" fmla="*/ 0 h 152400"/>
                <a:gd name="connsiteX1" fmla="*/ 78581 w 78581"/>
                <a:gd name="connsiteY1" fmla="*/ 78581 h 152400"/>
                <a:gd name="connsiteX2" fmla="*/ 4762 w 78581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" h="152400">
                  <a:moveTo>
                    <a:pt x="0" y="0"/>
                  </a:moveTo>
                  <a:lnTo>
                    <a:pt x="78581" y="78581"/>
                  </a:lnTo>
                  <a:lnTo>
                    <a:pt x="4762" y="152400"/>
                  </a:ln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3117633" y="2253083"/>
            <a:ext cx="3062359" cy="654015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zh-CN" altLang="en-US" sz="3800" dirty="0">
                <a:solidFill>
                  <a:srgbClr val="4B6075"/>
                </a:solidFill>
                <a:latin typeface="微软雅黑" pitchFamily="34" charset="-122"/>
                <a:ea typeface="微软雅黑" pitchFamily="34" charset="-122"/>
              </a:rPr>
              <a:t>感谢您的聆听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2604099" y="3116992"/>
            <a:ext cx="3646391" cy="0"/>
          </a:xfrm>
          <a:prstGeom prst="line">
            <a:avLst/>
          </a:prstGeom>
          <a:ln w="28575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3972133" y="986780"/>
            <a:ext cx="887899" cy="887471"/>
            <a:chOff x="5364480" y="1371600"/>
            <a:chExt cx="1513840" cy="1513840"/>
          </a:xfrm>
        </p:grpSpPr>
        <p:sp>
          <p:nvSpPr>
            <p:cNvPr id="35" name="椭圆 34"/>
            <p:cNvSpPr/>
            <p:nvPr/>
          </p:nvSpPr>
          <p:spPr>
            <a:xfrm>
              <a:off x="5364480" y="1371600"/>
              <a:ext cx="1513840" cy="1513840"/>
            </a:xfrm>
            <a:prstGeom prst="ellipse">
              <a:avLst/>
            </a:prstGeom>
            <a:solidFill>
              <a:srgbClr val="4A5F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Freeform 101"/>
            <p:cNvSpPr>
              <a:spLocks noChangeArrowheads="1"/>
            </p:cNvSpPr>
            <p:nvPr/>
          </p:nvSpPr>
          <p:spPr bwMode="auto">
            <a:xfrm>
              <a:off x="5576862" y="1726886"/>
              <a:ext cx="1048435" cy="803267"/>
            </a:xfrm>
            <a:custGeom>
              <a:avLst/>
              <a:gdLst>
                <a:gd name="T0" fmla="*/ 80 w 497"/>
                <a:gd name="T1" fmla="*/ 248 h 382"/>
                <a:gd name="T2" fmla="*/ 80 w 497"/>
                <a:gd name="T3" fmla="*/ 248 h 382"/>
                <a:gd name="T4" fmla="*/ 159 w 497"/>
                <a:gd name="T5" fmla="*/ 328 h 382"/>
                <a:gd name="T6" fmla="*/ 248 w 497"/>
                <a:gd name="T7" fmla="*/ 381 h 382"/>
                <a:gd name="T8" fmla="*/ 337 w 497"/>
                <a:gd name="T9" fmla="*/ 337 h 382"/>
                <a:gd name="T10" fmla="*/ 390 w 497"/>
                <a:gd name="T11" fmla="*/ 258 h 382"/>
                <a:gd name="T12" fmla="*/ 248 w 497"/>
                <a:gd name="T13" fmla="*/ 328 h 382"/>
                <a:gd name="T14" fmla="*/ 80 w 497"/>
                <a:gd name="T15" fmla="*/ 248 h 382"/>
                <a:gd name="T16" fmla="*/ 487 w 497"/>
                <a:gd name="T17" fmla="*/ 124 h 382"/>
                <a:gd name="T18" fmla="*/ 487 w 497"/>
                <a:gd name="T19" fmla="*/ 124 h 382"/>
                <a:gd name="T20" fmla="*/ 274 w 497"/>
                <a:gd name="T21" fmla="*/ 9 h 382"/>
                <a:gd name="T22" fmla="*/ 221 w 497"/>
                <a:gd name="T23" fmla="*/ 9 h 382"/>
                <a:gd name="T24" fmla="*/ 9 w 497"/>
                <a:gd name="T25" fmla="*/ 124 h 382"/>
                <a:gd name="T26" fmla="*/ 9 w 497"/>
                <a:gd name="T27" fmla="*/ 160 h 382"/>
                <a:gd name="T28" fmla="*/ 221 w 497"/>
                <a:gd name="T29" fmla="*/ 275 h 382"/>
                <a:gd name="T30" fmla="*/ 274 w 497"/>
                <a:gd name="T31" fmla="*/ 275 h 382"/>
                <a:gd name="T32" fmla="*/ 408 w 497"/>
                <a:gd name="T33" fmla="*/ 195 h 382"/>
                <a:gd name="T34" fmla="*/ 266 w 497"/>
                <a:gd name="T35" fmla="*/ 160 h 382"/>
                <a:gd name="T36" fmla="*/ 248 w 497"/>
                <a:gd name="T37" fmla="*/ 168 h 382"/>
                <a:gd name="T38" fmla="*/ 203 w 497"/>
                <a:gd name="T39" fmla="*/ 133 h 382"/>
                <a:gd name="T40" fmla="*/ 248 w 497"/>
                <a:gd name="T41" fmla="*/ 107 h 382"/>
                <a:gd name="T42" fmla="*/ 293 w 497"/>
                <a:gd name="T43" fmla="*/ 124 h 382"/>
                <a:gd name="T44" fmla="*/ 443 w 497"/>
                <a:gd name="T45" fmla="*/ 177 h 382"/>
                <a:gd name="T46" fmla="*/ 487 w 497"/>
                <a:gd name="T47" fmla="*/ 160 h 382"/>
                <a:gd name="T48" fmla="*/ 487 w 497"/>
                <a:gd name="T49" fmla="*/ 124 h 382"/>
                <a:gd name="T50" fmla="*/ 425 w 497"/>
                <a:gd name="T51" fmla="*/ 346 h 382"/>
                <a:gd name="T52" fmla="*/ 425 w 497"/>
                <a:gd name="T53" fmla="*/ 346 h 382"/>
                <a:gd name="T54" fmla="*/ 461 w 497"/>
                <a:gd name="T55" fmla="*/ 337 h 382"/>
                <a:gd name="T56" fmla="*/ 443 w 497"/>
                <a:gd name="T57" fmla="*/ 177 h 382"/>
                <a:gd name="T58" fmla="*/ 408 w 497"/>
                <a:gd name="T59" fmla="*/ 195 h 382"/>
                <a:gd name="T60" fmla="*/ 425 w 497"/>
                <a:gd name="T61" fmla="*/ 34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382">
                  <a:moveTo>
                    <a:pt x="80" y="248"/>
                  </a:moveTo>
                  <a:lnTo>
                    <a:pt x="80" y="248"/>
                  </a:lnTo>
                  <a:cubicBezTo>
                    <a:pt x="97" y="293"/>
                    <a:pt x="106" y="311"/>
                    <a:pt x="159" y="328"/>
                  </a:cubicBezTo>
                  <a:cubicBezTo>
                    <a:pt x="203" y="355"/>
                    <a:pt x="230" y="381"/>
                    <a:pt x="248" y="381"/>
                  </a:cubicBezTo>
                  <a:cubicBezTo>
                    <a:pt x="266" y="381"/>
                    <a:pt x="293" y="355"/>
                    <a:pt x="337" y="337"/>
                  </a:cubicBezTo>
                  <a:cubicBezTo>
                    <a:pt x="390" y="311"/>
                    <a:pt x="372" y="311"/>
                    <a:pt x="390" y="258"/>
                  </a:cubicBezTo>
                  <a:cubicBezTo>
                    <a:pt x="248" y="328"/>
                    <a:pt x="248" y="328"/>
                    <a:pt x="248" y="328"/>
                  </a:cubicBezTo>
                  <a:lnTo>
                    <a:pt x="80" y="248"/>
                  </a:lnTo>
                  <a:close/>
                  <a:moveTo>
                    <a:pt x="487" y="124"/>
                  </a:moveTo>
                  <a:lnTo>
                    <a:pt x="487" y="124"/>
                  </a:lnTo>
                  <a:cubicBezTo>
                    <a:pt x="274" y="9"/>
                    <a:pt x="274" y="9"/>
                    <a:pt x="274" y="9"/>
                  </a:cubicBezTo>
                  <a:cubicBezTo>
                    <a:pt x="266" y="0"/>
                    <a:pt x="239" y="0"/>
                    <a:pt x="221" y="9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0" y="133"/>
                    <a:pt x="0" y="142"/>
                    <a:pt x="9" y="160"/>
                  </a:cubicBezTo>
                  <a:cubicBezTo>
                    <a:pt x="221" y="275"/>
                    <a:pt x="221" y="275"/>
                    <a:pt x="221" y="275"/>
                  </a:cubicBezTo>
                  <a:cubicBezTo>
                    <a:pt x="239" y="284"/>
                    <a:pt x="266" y="284"/>
                    <a:pt x="274" y="275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57" y="160"/>
                    <a:pt x="257" y="168"/>
                    <a:pt x="248" y="168"/>
                  </a:cubicBezTo>
                  <a:cubicBezTo>
                    <a:pt x="221" y="168"/>
                    <a:pt x="203" y="151"/>
                    <a:pt x="203" y="133"/>
                  </a:cubicBezTo>
                  <a:cubicBezTo>
                    <a:pt x="203" y="124"/>
                    <a:pt x="221" y="107"/>
                    <a:pt x="248" y="107"/>
                  </a:cubicBezTo>
                  <a:cubicBezTo>
                    <a:pt x="266" y="107"/>
                    <a:pt x="284" y="115"/>
                    <a:pt x="293" y="124"/>
                  </a:cubicBezTo>
                  <a:cubicBezTo>
                    <a:pt x="443" y="177"/>
                    <a:pt x="443" y="177"/>
                    <a:pt x="443" y="177"/>
                  </a:cubicBezTo>
                  <a:cubicBezTo>
                    <a:pt x="487" y="160"/>
                    <a:pt x="487" y="160"/>
                    <a:pt x="487" y="160"/>
                  </a:cubicBezTo>
                  <a:cubicBezTo>
                    <a:pt x="496" y="142"/>
                    <a:pt x="496" y="133"/>
                    <a:pt x="487" y="124"/>
                  </a:cubicBezTo>
                  <a:close/>
                  <a:moveTo>
                    <a:pt x="425" y="346"/>
                  </a:moveTo>
                  <a:lnTo>
                    <a:pt x="425" y="346"/>
                  </a:lnTo>
                  <a:cubicBezTo>
                    <a:pt x="416" y="355"/>
                    <a:pt x="452" y="364"/>
                    <a:pt x="461" y="337"/>
                  </a:cubicBezTo>
                  <a:cubicBezTo>
                    <a:pt x="469" y="213"/>
                    <a:pt x="443" y="177"/>
                    <a:pt x="443" y="177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408" y="195"/>
                    <a:pt x="443" y="222"/>
                    <a:pt x="425" y="3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12" tIns="22856" rIns="45712" bIns="22856" anchor="ctr"/>
            <a:lstStyle/>
            <a:p>
              <a:pPr>
                <a:defRPr/>
              </a:pPr>
              <a:endParaRPr lang="en-US" sz="700" dirty="0"/>
            </a:p>
          </p:txBody>
        </p:sp>
      </p:grpSp>
    </p:spTree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807.白色网页式毕业答辩动态PPT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450</Words>
  <Application>Microsoft Office PowerPoint</Application>
  <PresentationFormat>自定义</PresentationFormat>
  <Paragraphs>43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微软雅黑</vt:lpstr>
      <vt:lpstr>Arial</vt:lpstr>
      <vt:lpstr>Calibri</vt:lpstr>
      <vt:lpstr>Impact</vt:lpstr>
      <vt:lpstr>Open Sans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家诚 马</cp:lastModifiedBy>
  <cp:revision>60</cp:revision>
  <dcterms:created xsi:type="dcterms:W3CDTF">2016-02-19T15:24:00Z</dcterms:created>
  <dcterms:modified xsi:type="dcterms:W3CDTF">2025-03-04T03:43:53Z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