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8BE"/>
    <a:srgbClr val="993366"/>
    <a:srgbClr val="C5B7FF"/>
    <a:srgbClr val="FF9933"/>
    <a:srgbClr val="FF0000"/>
    <a:srgbClr val="009999"/>
    <a:srgbClr val="A6BAD8"/>
    <a:srgbClr val="32659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2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Administrator\My%20Documents\table_492.xlsx" TargetMode="External"/><Relationship Id="rId1" Type="http://schemas.openxmlformats.org/officeDocument/2006/relationships/image" Target="../media/image8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0452274715660543"/>
          <c:y val="1.5778985507246379E-2"/>
          <c:w val="0.50889930093876923"/>
          <c:h val="0.62988645095938911"/>
        </c:manualLayout>
      </c:layout>
      <c:barChart>
        <c:barDir val="col"/>
        <c:grouping val="clustered"/>
        <c:ser>
          <c:idx val="1"/>
          <c:order val="1"/>
          <c:tx>
            <c:strRef>
              <c:f>Sheet3!$J$25</c:f>
              <c:strCache>
                <c:ptCount val="1"/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Sheet3!$K$22:$L$24</c:f>
            </c:multiLvlStrRef>
          </c:cat>
          <c:val>
            <c:numRef>
              <c:f>Sheet3!$K$25:$L$25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Sheet3!$J$26</c:f>
              <c:strCache>
                <c:ptCount val="1"/>
              </c:strCache>
            </c:strRef>
          </c:tx>
          <c:spPr>
            <a:blipFill>
              <a:blip xmlns:r="http://schemas.openxmlformats.org/officeDocument/2006/relationships" r:embed="rId1"/>
              <a:tile tx="0" ty="0" sx="100000" sy="100000" flip="none" algn="tl"/>
            </a:blipFill>
          </c:spPr>
          <c:cat>
            <c:multiLvlStrRef>
              <c:f>Sheet3!$K$22:$L$24</c:f>
            </c:multiLvlStrRef>
          </c:cat>
          <c:val>
            <c:numRef>
              <c:f>Sheet3!$K$26:$L$26</c:f>
              <c:numCache>
                <c:formatCode>General</c:formatCode>
                <c:ptCount val="2"/>
              </c:numCache>
            </c:numRef>
          </c:val>
        </c:ser>
        <c:ser>
          <c:idx val="0"/>
          <c:order val="0"/>
          <c:tx>
            <c:strRef>
              <c:f>Sheet3!$B$23</c:f>
              <c:strCache>
                <c:ptCount val="1"/>
                <c:pt idx="0">
                  <c:v>Mimicry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cat>
            <c:strRef>
              <c:f>Sheet3!$A$24:$A$25</c:f>
              <c:strCache>
                <c:ptCount val="2"/>
                <c:pt idx="0">
                  <c:v>High</c:v>
                </c:pt>
                <c:pt idx="1">
                  <c:v>Low</c:v>
                </c:pt>
              </c:strCache>
            </c:strRef>
          </c:cat>
          <c:val>
            <c:numRef>
              <c:f>Sheet3!$B$24:$B$25</c:f>
              <c:numCache>
                <c:formatCode>General</c:formatCode>
                <c:ptCount val="2"/>
                <c:pt idx="0">
                  <c:v>1.5</c:v>
                </c:pt>
                <c:pt idx="1">
                  <c:v>1.2</c:v>
                </c:pt>
              </c:numCache>
            </c:numRef>
          </c:val>
        </c:ser>
        <c:gapWidth val="50"/>
        <c:axId val="84169856"/>
        <c:axId val="84171776"/>
      </c:barChart>
      <c:catAx>
        <c:axId val="84169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Personality</a:t>
                </a:r>
                <a:endParaRPr lang="en-US" dirty="0"/>
              </a:p>
            </c:rich>
          </c:tx>
          <c:layout/>
        </c:title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84171776"/>
        <c:crosses val="autoZero"/>
        <c:auto val="1"/>
        <c:lblAlgn val="ctr"/>
        <c:lblOffset val="100"/>
      </c:catAx>
      <c:valAx>
        <c:axId val="84171776"/>
        <c:scaling>
          <c:orientation val="minMax"/>
        </c:scaling>
        <c:axPos val="l"/>
        <c:majorGridlines>
          <c:spPr>
            <a:ln w="0">
              <a:solidFill>
                <a:prstClr val="white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84169856"/>
        <c:crosses val="autoZero"/>
        <c:crossBetween val="between"/>
      </c:valAx>
    </c:plotArea>
    <c:legend>
      <c:legendPos val="tr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8251517388451447"/>
          <c:y val="1.086942257217848E-2"/>
          <c:w val="0.17068159448818887"/>
          <c:h val="0.13020555175168322"/>
        </c:manualLayout>
      </c:layout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2" tIns="45876" rIns="91752" bIns="45876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2" tIns="45876" rIns="91752" bIns="45876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2" tIns="45876" rIns="91752" bIns="45876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2" tIns="45876" rIns="91752" bIns="45876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5220E70D-5804-491C-8E7F-1100B6566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CFD0B7-C3EC-450E-A2FD-CF4DA6A71870}" type="datetimeFigureOut">
              <a:rPr lang="en-US"/>
              <a:pPr>
                <a:defRPr/>
              </a:pPr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0388"/>
            <a:ext cx="5486400" cy="413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C14D069-D686-40E5-81E1-EFCA86DD9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102" algn="l" defTabSz="91403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118" algn="l" defTabSz="91403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139" algn="l" defTabSz="91403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7C19CFDB-A09C-4171-A681-E74F95DDEA22}" type="slidenum">
              <a:rPr lang="en-US" smtClean="0"/>
              <a:pPr defTabSz="912813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traight Connector 12"/>
          <p:cNvGrpSpPr>
            <a:grpSpLocks/>
          </p:cNvGrpSpPr>
          <p:nvPr/>
        </p:nvGrpSpPr>
        <p:grpSpPr bwMode="auto">
          <a:xfrm>
            <a:off x="514350" y="5348288"/>
            <a:ext cx="8631238" cy="6350"/>
            <a:chOff x="1812" y="18866"/>
            <a:chExt cx="30448" cy="23"/>
          </a:xfrm>
        </p:grpSpPr>
        <p:pic>
          <p:nvPicPr>
            <p:cNvPr id="5" name="Straight Connector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2" y="18866"/>
              <a:ext cx="30448" cy="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3"/>
            <p:cNvSpPr txBox="1">
              <a:spLocks noChangeArrowheads="1" noChangeShapeType="1"/>
            </p:cNvSpPr>
            <p:nvPr/>
          </p:nvSpPr>
          <p:spPr bwMode="auto">
            <a:xfrm>
              <a:off x="1812" y="18872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2133600" y="27179104"/>
            <a:ext cx="47365920" cy="68453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762720"/>
            <a:ext cx="47365920" cy="5120640"/>
          </a:xfrm>
        </p:spPr>
        <p:txBody>
          <a:bodyPr anchor="b"/>
          <a:lstStyle>
            <a:lvl1pPr marL="0" indent="0" algn="l">
              <a:buNone/>
              <a:defRPr sz="13400">
                <a:solidFill>
                  <a:schemeClr val="tx2">
                    <a:shade val="75000"/>
                  </a:schemeClr>
                </a:solidFill>
              </a:defRPr>
            </a:lvl1pPr>
            <a:lvl2pPr marL="2560320" indent="0" algn="ctr">
              <a:buNone/>
            </a:lvl2pPr>
            <a:lvl3pPr marL="5120640" indent="0" algn="ctr">
              <a:buNone/>
            </a:lvl3pPr>
            <a:lvl4pPr marL="7680960" indent="0" algn="ctr">
              <a:buNone/>
            </a:lvl4pPr>
            <a:lvl5pPr marL="10241280" indent="0" algn="ctr">
              <a:buNone/>
            </a:lvl5pPr>
            <a:lvl6pPr marL="12801600" indent="0" algn="ctr">
              <a:buNone/>
            </a:lvl6pPr>
            <a:lvl7pPr marL="15361920" indent="0" algn="ctr">
              <a:buNone/>
            </a:lvl7pPr>
            <a:lvl8pPr marL="17922240" indent="0" algn="ctr">
              <a:buNone/>
            </a:lvl8pPr>
            <a:lvl9pPr marL="2048256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71B975-85AD-4547-B6CC-90F977665DAB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7BF47361-AFF4-470E-9AD6-BED1C5F121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AC93A-7272-4DDE-925E-7D8B1F3D1FF5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A61D0-9C14-4F5B-84A6-CBFE1FB01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04800" y="3075948"/>
            <a:ext cx="1024128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075948"/>
            <a:ext cx="3499104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39482E-2DA6-4E9A-AB0E-8F4990DE6B58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CA5E2-0ADA-4415-8E6C-1355CB456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F8C10A-11BD-4D51-90A0-F3A4BAD01B1B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FF030691-1270-48E9-8367-DE4864B18C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traight Connector 12"/>
          <p:cNvGrpSpPr>
            <a:grpSpLocks/>
          </p:cNvGrpSpPr>
          <p:nvPr/>
        </p:nvGrpSpPr>
        <p:grpSpPr bwMode="auto">
          <a:xfrm>
            <a:off x="514350" y="3443288"/>
            <a:ext cx="8631238" cy="6350"/>
            <a:chOff x="1812" y="12146"/>
            <a:chExt cx="30448" cy="23"/>
          </a:xfrm>
        </p:grpSpPr>
        <p:pic>
          <p:nvPicPr>
            <p:cNvPr id="5" name="Straight Connector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2" y="12146"/>
              <a:ext cx="30448" cy="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"/>
            <p:cNvSpPr txBox="1">
              <a:spLocks noChangeArrowheads="1" noChangeShapeType="1"/>
            </p:cNvSpPr>
            <p:nvPr/>
          </p:nvSpPr>
          <p:spPr bwMode="auto">
            <a:xfrm>
              <a:off x="1812" y="12152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33600" y="9387840"/>
            <a:ext cx="47365920" cy="6827520"/>
          </a:xfrm>
        </p:spPr>
        <p:txBody>
          <a:bodyPr anchor="b"/>
          <a:lstStyle>
            <a:lvl1pPr marL="0" indent="0" algn="r">
              <a:buNone/>
              <a:defRPr sz="11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10660" y="16503679"/>
            <a:ext cx="48646080" cy="663502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8B07B-0889-4D1F-9139-29F49864EB24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F6EC-8480-4AC6-B1CD-CDB8E1B8D8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689811" y="2560320"/>
            <a:ext cx="48646080" cy="4710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706880" y="8961120"/>
            <a:ext cx="23469600" cy="2645664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6029920" y="8961120"/>
            <a:ext cx="24323040" cy="2645664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F8F3C-060A-4813-95DB-953862E1EFF7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CBD0D-AC62-45A0-A057-96C0BEE670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traight Connector 12"/>
          <p:cNvGrpSpPr>
            <a:grpSpLocks/>
          </p:cNvGrpSpPr>
          <p:nvPr/>
        </p:nvGrpSpPr>
        <p:grpSpPr bwMode="auto">
          <a:xfrm>
            <a:off x="514350" y="6018213"/>
            <a:ext cx="8631238" cy="6350"/>
            <a:chOff x="1812" y="21228"/>
            <a:chExt cx="30448" cy="23"/>
          </a:xfrm>
        </p:grpSpPr>
        <p:pic>
          <p:nvPicPr>
            <p:cNvPr id="8" name="Straight Connector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2" y="21228"/>
              <a:ext cx="30448" cy="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3"/>
            <p:cNvSpPr txBox="1">
              <a:spLocks noChangeArrowheads="1" noChangeShapeType="1"/>
            </p:cNvSpPr>
            <p:nvPr/>
          </p:nvSpPr>
          <p:spPr bwMode="auto">
            <a:xfrm>
              <a:off x="1812" y="21234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706880" y="30297120"/>
            <a:ext cx="48219360" cy="4942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76086" y="3733800"/>
            <a:ext cx="24027114" cy="3582667"/>
          </a:xfrm>
        </p:spPr>
        <p:txBody>
          <a:bodyPr anchor="ctr"/>
          <a:lstStyle>
            <a:lvl1pPr marL="0" indent="0">
              <a:buNone/>
              <a:defRPr sz="101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200" b="1"/>
            </a:lvl2pPr>
            <a:lvl3pPr>
              <a:buNone/>
              <a:defRPr sz="10100" b="1"/>
            </a:lvl3pPr>
            <a:lvl4pPr>
              <a:buNone/>
              <a:defRPr sz="9000" b="1"/>
            </a:lvl4pPr>
            <a:lvl5pPr>
              <a:buNone/>
              <a:defRPr sz="90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26012143" y="3733800"/>
            <a:ext cx="24036550" cy="3582667"/>
          </a:xfrm>
        </p:spPr>
        <p:txBody>
          <a:bodyPr anchor="ctr"/>
          <a:lstStyle>
            <a:lvl1pPr marL="0" indent="0">
              <a:buNone/>
              <a:defRPr sz="101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200" b="1"/>
            </a:lvl2pPr>
            <a:lvl3pPr>
              <a:buNone/>
              <a:defRPr sz="10100" b="1"/>
            </a:lvl3pPr>
            <a:lvl4pPr>
              <a:buNone/>
              <a:defRPr sz="9000" b="1"/>
            </a:lvl4pPr>
            <a:lvl5pPr>
              <a:buNone/>
              <a:defRPr sz="90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76086" y="7369810"/>
            <a:ext cx="24027114" cy="2207387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26032888" y="7369810"/>
            <a:ext cx="24015802" cy="2207387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D488-B03E-4EB2-B1B9-FED17FC82DF6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2DD310C5-60C2-4678-A1A8-9B0E3CD01B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689811" y="2560320"/>
            <a:ext cx="48646080" cy="4710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29DAA-E80D-4610-AE20-F3C41331EF8B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4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A8FD9-BD85-4C97-BD4F-7B5279D52A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82EE3-3B1C-465A-9568-AE92A49CB85D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79D82-8A2C-4B1D-90BE-B0F76599FC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traight Connector 12"/>
          <p:cNvGrpSpPr>
            <a:grpSpLocks/>
          </p:cNvGrpSpPr>
          <p:nvPr/>
        </p:nvGrpSpPr>
        <p:grpSpPr bwMode="auto">
          <a:xfrm>
            <a:off x="514350" y="5846763"/>
            <a:ext cx="8631238" cy="6350"/>
            <a:chOff x="1812" y="20625"/>
            <a:chExt cx="30448" cy="23"/>
          </a:xfrm>
        </p:grpSpPr>
        <p:pic>
          <p:nvPicPr>
            <p:cNvPr id="6" name="Straight Connector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2" y="20625"/>
              <a:ext cx="30448" cy="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"/>
            <p:cNvSpPr txBox="1">
              <a:spLocks noChangeArrowheads="1" noChangeShapeType="1"/>
            </p:cNvSpPr>
            <p:nvPr/>
          </p:nvSpPr>
          <p:spPr bwMode="auto">
            <a:xfrm>
              <a:off x="1812" y="20631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0320" y="30723840"/>
            <a:ext cx="47365920" cy="2915920"/>
          </a:xfrm>
        </p:spPr>
        <p:txBody>
          <a:bodyPr/>
          <a:lstStyle>
            <a:lvl1pPr algn="l">
              <a:buNone/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2560323" y="3413760"/>
            <a:ext cx="16846553" cy="26883360"/>
          </a:xfrm>
        </p:spPr>
        <p:txBody>
          <a:bodyPr/>
          <a:lstStyle>
            <a:lvl1pPr marL="0" indent="0">
              <a:buNone/>
              <a:defRPr sz="7800"/>
            </a:lvl1pPr>
            <a:lvl2pPr>
              <a:buNone/>
              <a:defRPr sz="6700"/>
            </a:lvl2pPr>
            <a:lvl3pPr>
              <a:buNone/>
              <a:defRPr sz="5600"/>
            </a:lvl3pPr>
            <a:lvl4pPr>
              <a:buNone/>
              <a:defRPr sz="5000"/>
            </a:lvl4pPr>
            <a:lvl5pPr>
              <a:buNone/>
              <a:defRPr sz="5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0020280" y="3413760"/>
            <a:ext cx="29905960" cy="26883360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B05DE0-501A-4484-B96E-DF8D4938B68B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E27A1-9131-4A73-B93F-1F4395740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19629120" y="3453150"/>
            <a:ext cx="28163520" cy="2048256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 lIns="512064" tIns="256032" rIns="512064" bIns="256032">
            <a:normAutofit/>
          </a:bodyPr>
          <a:lstStyle>
            <a:lvl1pPr marL="0" indent="0">
              <a:buNone/>
              <a:defRPr sz="17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133600" y="27965056"/>
            <a:ext cx="32857440" cy="2924813"/>
          </a:xfrm>
        </p:spPr>
        <p:txBody>
          <a:bodyPr/>
          <a:lstStyle>
            <a:lvl1pPr algn="l">
              <a:buNone/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2133600" y="30986021"/>
            <a:ext cx="32857440" cy="4302760"/>
          </a:xfrm>
        </p:spPr>
        <p:txBody>
          <a:bodyPr lIns="614477" tIns="0"/>
          <a:lstStyle>
            <a:lvl1pPr marL="0" indent="0">
              <a:buNone/>
              <a:defRPr sz="7800"/>
            </a:lvl1pPr>
            <a:lvl2pPr>
              <a:defRPr sz="67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8549BB-DF8A-416F-B8EC-F0B5B63060F6}" type="datetimeFigureOut">
              <a:rPr lang="en-US"/>
              <a:pPr/>
              <a:t>3/15/2011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A3E1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2D868-0C88-4BC1-B705-6DA7B73DF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Straight Connector 6"/>
          <p:cNvGrpSpPr>
            <a:grpSpLocks/>
          </p:cNvGrpSpPr>
          <p:nvPr/>
        </p:nvGrpSpPr>
        <p:grpSpPr bwMode="auto">
          <a:xfrm>
            <a:off x="514350" y="1047750"/>
            <a:ext cx="8631238" cy="7938"/>
            <a:chOff x="1812" y="3698"/>
            <a:chExt cx="30448" cy="27"/>
          </a:xfrm>
        </p:grpSpPr>
        <p:pic>
          <p:nvPicPr>
            <p:cNvPr id="2" name="Straight Connector 6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812" y="3698"/>
              <a:ext cx="30448" cy="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3"/>
            <p:cNvSpPr txBox="1">
              <a:spLocks noChangeArrowheads="1" noChangeShapeType="1"/>
            </p:cNvSpPr>
            <p:nvPr/>
          </p:nvSpPr>
          <p:spPr bwMode="auto">
            <a:xfrm>
              <a:off x="1812" y="3709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  <p:sp>
        <p:nvSpPr>
          <p:cNvPr id="1027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 bwMode="auto"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BA3E13"/>
                </a:solidFill>
              </a:defRPr>
            </a:lvl1pPr>
          </a:lstStyle>
          <a:p>
            <a:fld id="{13549E68-5571-4EF2-B0E4-E65625E1E8D9}" type="datetimeFigureOut">
              <a:rPr lang="en-US"/>
              <a:pPr/>
              <a:t>3/15/2011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A3E13"/>
                </a:solidFill>
              </a:defRPr>
            </a:lvl1pPr>
          </a:lstStyle>
          <a:p>
            <a:fld id="{2B9510B9-3860-47BD-AAC1-5CB7D634F518}" type="slidenum">
              <a:rPr lang="en-US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3" tIns="45702" rIns="91403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2" name="Straight Connector 8"/>
          <p:cNvGrpSpPr>
            <a:grpSpLocks/>
          </p:cNvGrpSpPr>
          <p:nvPr/>
        </p:nvGrpSpPr>
        <p:grpSpPr bwMode="auto">
          <a:xfrm>
            <a:off x="514350" y="1047750"/>
            <a:ext cx="8631238" cy="7938"/>
            <a:chOff x="1812" y="3698"/>
            <a:chExt cx="30448" cy="27"/>
          </a:xfrm>
        </p:grpSpPr>
        <p:pic>
          <p:nvPicPr>
            <p:cNvPr id="1036" name="Straight Connector 8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812" y="3698"/>
              <a:ext cx="30448" cy="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5" name="Text Box 11"/>
            <p:cNvSpPr txBox="1">
              <a:spLocks noChangeArrowheads="1" noChangeShapeType="1"/>
            </p:cNvSpPr>
            <p:nvPr/>
          </p:nvSpPr>
          <p:spPr bwMode="auto">
            <a:xfrm>
              <a:off x="1812" y="3709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  <p:grpSp>
        <p:nvGrpSpPr>
          <p:cNvPr id="1033" name="Straight Connector 11"/>
          <p:cNvGrpSpPr>
            <a:grpSpLocks/>
          </p:cNvGrpSpPr>
          <p:nvPr/>
        </p:nvGrpSpPr>
        <p:grpSpPr bwMode="auto">
          <a:xfrm>
            <a:off x="514350" y="1055688"/>
            <a:ext cx="8631238" cy="6350"/>
            <a:chOff x="1812" y="3725"/>
            <a:chExt cx="30448" cy="23"/>
          </a:xfrm>
        </p:grpSpPr>
        <p:pic>
          <p:nvPicPr>
            <p:cNvPr id="1034" name="Straight Connector 11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812" y="3725"/>
              <a:ext cx="30448" cy="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8" name="Text Box 14"/>
            <p:cNvSpPr txBox="1">
              <a:spLocks noChangeArrowheads="1" noChangeShapeType="1"/>
            </p:cNvSpPr>
            <p:nvPr/>
          </p:nvSpPr>
          <p:spPr bwMode="auto">
            <a:xfrm>
              <a:off x="1812" y="3731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03" tIns="45702" rIns="91403" bIns="45702"/>
            <a:lstStyle/>
            <a:p>
              <a:pPr defTabSz="163513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163513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defTabSz="16351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defTabSz="16351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defTabSz="16351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defTabSz="16351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defTabSz="163513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defTabSz="163513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defTabSz="163513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defTabSz="163513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defTabSz="1635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1635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1635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98613" indent="-227013" algn="l" defTabSz="1635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5813" indent="-227013" algn="l" defTabSz="1635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4081760" indent="-128016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0100" kern="1200">
          <a:solidFill>
            <a:schemeClr val="tx2"/>
          </a:solidFill>
          <a:latin typeface="+mn-lt"/>
          <a:ea typeface="+mn-ea"/>
          <a:cs typeface="+mn-cs"/>
        </a:defRPr>
      </a:lvl6pPr>
      <a:lvl7pPr marL="16642080" indent="-128016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90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0" indent="-128016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90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762720" indent="-128016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7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29"/>
          <p:cNvSpPr>
            <a:spLocks noChangeArrowheads="1"/>
          </p:cNvSpPr>
          <p:nvPr/>
        </p:nvSpPr>
        <p:spPr bwMode="auto">
          <a:xfrm>
            <a:off x="184150" y="1514475"/>
            <a:ext cx="1925638" cy="5143500"/>
          </a:xfrm>
          <a:prstGeom prst="rect">
            <a:avLst/>
          </a:prstGeom>
          <a:noFill/>
          <a:ln w="38100">
            <a:solidFill>
              <a:srgbClr val="855445"/>
            </a:solidFill>
            <a:miter lim="800000"/>
            <a:headEnd/>
            <a:tailEnd/>
          </a:ln>
        </p:spPr>
        <p:txBody>
          <a:bodyPr wrap="none" lIns="16315" tIns="8158" rIns="16315" bIns="8158" anchor="ctr"/>
          <a:lstStyle/>
          <a:p>
            <a:pPr defTabSz="163513"/>
            <a:endParaRPr lang="en-US"/>
          </a:p>
        </p:txBody>
      </p:sp>
      <p:sp>
        <p:nvSpPr>
          <p:cNvPr id="13315" name="Rectangle 1526"/>
          <p:cNvSpPr>
            <a:spLocks noChangeArrowheads="1"/>
          </p:cNvSpPr>
          <p:nvPr/>
        </p:nvSpPr>
        <p:spPr bwMode="auto">
          <a:xfrm>
            <a:off x="2422525" y="1447800"/>
            <a:ext cx="3768725" cy="2620963"/>
          </a:xfrm>
          <a:prstGeom prst="rect">
            <a:avLst/>
          </a:prstGeom>
          <a:noFill/>
          <a:ln w="38100">
            <a:solidFill>
              <a:srgbClr val="855445"/>
            </a:solidFill>
            <a:miter lim="800000"/>
            <a:headEnd/>
            <a:tailEnd/>
          </a:ln>
        </p:spPr>
        <p:txBody>
          <a:bodyPr wrap="none" lIns="16315" tIns="8158" rIns="16315" bIns="8158" anchor="ctr"/>
          <a:lstStyle/>
          <a:p>
            <a:pPr defTabSz="163513"/>
            <a:endParaRPr lang="en-US"/>
          </a:p>
        </p:txBody>
      </p:sp>
      <p:sp>
        <p:nvSpPr>
          <p:cNvPr id="2248" name="Text Box 200"/>
          <p:cNvSpPr txBox="1">
            <a:spLocks noChangeArrowheads="1"/>
          </p:cNvSpPr>
          <p:nvPr/>
        </p:nvSpPr>
        <p:spPr bwMode="auto">
          <a:xfrm>
            <a:off x="303213" y="1628775"/>
            <a:ext cx="7096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374" tIns="9687" rIns="19374" bIns="9687">
            <a:spAutoFit/>
          </a:bodyPr>
          <a:lstStyle/>
          <a:p>
            <a:pPr defTabSz="193675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Abstract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319213" y="190500"/>
            <a:ext cx="72675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92" tIns="13746" rIns="27492" bIns="13746" anchor="ctr"/>
          <a:lstStyle/>
          <a:p>
            <a:pPr algn="ctr" defTabSz="193675">
              <a:defRPr/>
            </a:pPr>
            <a:endParaRPr lang="en-US" sz="1700" dirty="0">
              <a:ea typeface="Calibri" pitchFamily="34" charset="0"/>
              <a:cs typeface="Times New Roman" pitchFamily="18" charset="0"/>
            </a:endParaRPr>
          </a:p>
          <a:p>
            <a:pPr algn="ctr" defTabSz="193675">
              <a:defRPr/>
            </a:pPr>
            <a:r>
              <a:rPr lang="en-US" sz="1700" dirty="0" smtClean="0">
                <a:ea typeface="Calibri" pitchFamily="34" charset="0"/>
                <a:cs typeface="Times New Roman" pitchFamily="18" charset="0"/>
              </a:rPr>
              <a:t>Title</a:t>
            </a:r>
            <a:endParaRPr lang="en-US" sz="1700" dirty="0">
              <a:ea typeface="Calibri" pitchFamily="34" charset="0"/>
              <a:cs typeface="Times New Roman" pitchFamily="18" charset="0"/>
            </a:endParaRPr>
          </a:p>
          <a:p>
            <a:pPr algn="ctr" defTabSz="193675">
              <a:defRPr/>
            </a:pPr>
            <a:endParaRPr lang="en-US" sz="18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3225" y="850900"/>
            <a:ext cx="680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92" tIns="13746" rIns="27492" bIns="13746" anchor="ctr"/>
          <a:lstStyle/>
          <a:p>
            <a:pPr algn="ctr" defTabSz="193675">
              <a:defRPr/>
            </a:pPr>
            <a:r>
              <a:rPr lang="en-US" sz="13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3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3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Presenter</a:t>
            </a:r>
            <a:endParaRPr lang="en-US" sz="13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defTabSz="193675">
              <a:defRPr/>
            </a:pPr>
            <a:r>
              <a:rPr lang="en-US" sz="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Department of Psychology , Saint Cloud State University, Saint Cloud, MN</a:t>
            </a: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defTabSz="193675">
              <a:defRPr/>
            </a:pPr>
            <a:endParaRPr lang="en-US" sz="1300" b="1" i="1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719263" y="1200150"/>
            <a:ext cx="62150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92" tIns="13746" rIns="27492" bIns="13746" anchor="ctr"/>
          <a:lstStyle/>
          <a:p>
            <a:pPr algn="ctr" defTabSz="193675">
              <a:defRPr/>
            </a:pPr>
            <a:endParaRPr lang="en-US" sz="11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236" name="Text Box 188"/>
          <p:cNvSpPr txBox="1">
            <a:spLocks noChangeArrowheads="1"/>
          </p:cNvSpPr>
          <p:nvPr/>
        </p:nvSpPr>
        <p:spPr bwMode="auto">
          <a:xfrm>
            <a:off x="258763" y="3973513"/>
            <a:ext cx="1012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3008" tIns="11503" rIns="23008" bIns="11503">
            <a:spAutoFit/>
          </a:bodyPr>
          <a:lstStyle/>
          <a:p>
            <a:pPr defTabSz="193675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Introduction</a:t>
            </a:r>
          </a:p>
        </p:txBody>
      </p:sp>
      <p:sp>
        <p:nvSpPr>
          <p:cNvPr id="2308" name="Text Box 260"/>
          <p:cNvSpPr txBox="1">
            <a:spLocks noChangeArrowheads="1"/>
          </p:cNvSpPr>
          <p:nvPr/>
        </p:nvSpPr>
        <p:spPr bwMode="auto">
          <a:xfrm>
            <a:off x="6503988" y="3470275"/>
            <a:ext cx="642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3008" tIns="11503" rIns="23008" bIns="11503">
            <a:spAutoFit/>
          </a:bodyPr>
          <a:lstStyle/>
          <a:p>
            <a:pPr defTabSz="193675">
              <a:spcAft>
                <a:spcPct val="30000"/>
              </a:spcAft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Results</a:t>
            </a:r>
          </a:p>
        </p:txBody>
      </p:sp>
      <p:sp>
        <p:nvSpPr>
          <p:cNvPr id="3557" name="Text Box 1509"/>
          <p:cNvSpPr txBox="1">
            <a:spLocks noChangeArrowheads="1"/>
          </p:cNvSpPr>
          <p:nvPr/>
        </p:nvSpPr>
        <p:spPr bwMode="auto">
          <a:xfrm>
            <a:off x="6477000" y="3660775"/>
            <a:ext cx="2305050" cy="55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008" tIns="11503" rIns="23008" bIns="11503">
            <a:spAutoFit/>
          </a:bodyPr>
          <a:lstStyle/>
          <a:p>
            <a:pPr algn="just" defTabSz="193675">
              <a:lnSpc>
                <a:spcPct val="200000"/>
              </a:lnSpc>
              <a:spcAft>
                <a:spcPct val="30000"/>
              </a:spcAft>
              <a:buClr>
                <a:srgbClr val="FF0000"/>
              </a:buClr>
              <a:buSzPct val="150000"/>
              <a:defRPr/>
            </a:pPr>
            <a:r>
              <a:rPr lang="en-US" sz="1000" dirty="0" smtClean="0">
                <a:cs typeface="Times New Roman" pitchFamily="18" charset="0"/>
              </a:rPr>
              <a:t>What were the results?</a:t>
            </a:r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defTabSz="193675">
              <a:spcAft>
                <a:spcPct val="30000"/>
              </a:spcAft>
              <a:buClr>
                <a:srgbClr val="FF0000"/>
              </a:buClr>
              <a:buSzPct val="150000"/>
              <a:defRPr/>
            </a:pPr>
            <a:endParaRPr lang="en-US" sz="5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just" defTabSz="193675">
              <a:spcAft>
                <a:spcPct val="30000"/>
              </a:spcAft>
              <a:buClr>
                <a:srgbClr val="FF0000"/>
              </a:buClr>
              <a:buSzPct val="150000"/>
              <a:defRPr/>
            </a:pPr>
            <a:endParaRPr lang="en-US" sz="5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83" name="Text Box 1535"/>
          <p:cNvSpPr txBox="1">
            <a:spLocks noChangeArrowheads="1"/>
          </p:cNvSpPr>
          <p:nvPr/>
        </p:nvSpPr>
        <p:spPr bwMode="auto">
          <a:xfrm>
            <a:off x="2571750" y="1592263"/>
            <a:ext cx="720725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374" tIns="9687" rIns="19374" bIns="9687">
            <a:spAutoFit/>
          </a:bodyPr>
          <a:lstStyle/>
          <a:p>
            <a:pPr defTabSz="193675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Methods</a:t>
            </a:r>
          </a:p>
        </p:txBody>
      </p:sp>
      <p:sp>
        <p:nvSpPr>
          <p:cNvPr id="13324" name="Text Box 1536"/>
          <p:cNvSpPr txBox="1">
            <a:spLocks noChangeArrowheads="1"/>
          </p:cNvSpPr>
          <p:nvPr/>
        </p:nvSpPr>
        <p:spPr bwMode="auto">
          <a:xfrm>
            <a:off x="2530475" y="1836738"/>
            <a:ext cx="2436813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74" tIns="9687" rIns="19374" bIns="9687"/>
          <a:lstStyle/>
          <a:p>
            <a:pPr defTabSz="163513">
              <a:lnSpc>
                <a:spcPct val="200000"/>
              </a:lnSpc>
            </a:pPr>
            <a:r>
              <a:rPr lang="en-US" sz="600" dirty="0" smtClean="0">
                <a:ea typeface="Calibri" pitchFamily="34" charset="0"/>
                <a:cs typeface="Times New Roman" pitchFamily="18" charset="0"/>
              </a:rPr>
              <a:t>What was done</a:t>
            </a:r>
            <a:endParaRPr lang="en-US" sz="600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325" name="Rectangle 1651"/>
          <p:cNvSpPr>
            <a:spLocks noChangeArrowheads="1"/>
          </p:cNvSpPr>
          <p:nvPr/>
        </p:nvSpPr>
        <p:spPr bwMode="auto">
          <a:xfrm>
            <a:off x="6408738" y="1428750"/>
            <a:ext cx="2513012" cy="3660775"/>
          </a:xfrm>
          <a:prstGeom prst="rect">
            <a:avLst/>
          </a:prstGeom>
          <a:noFill/>
          <a:ln w="38100">
            <a:solidFill>
              <a:srgbClr val="855445"/>
            </a:solidFill>
            <a:miter lim="800000"/>
            <a:headEnd/>
            <a:tailEnd/>
          </a:ln>
        </p:spPr>
        <p:txBody>
          <a:bodyPr wrap="none" lIns="16315" tIns="8158" rIns="16315" bIns="8158" anchor="ctr"/>
          <a:lstStyle/>
          <a:p>
            <a:pPr defTabSz="163513"/>
            <a:endParaRPr lang="en-US"/>
          </a:p>
        </p:txBody>
      </p:sp>
      <p:sp>
        <p:nvSpPr>
          <p:cNvPr id="13326" name="Text Box 2011"/>
          <p:cNvSpPr txBox="1">
            <a:spLocks noChangeArrowheads="1"/>
          </p:cNvSpPr>
          <p:nvPr/>
        </p:nvSpPr>
        <p:spPr bwMode="auto">
          <a:xfrm>
            <a:off x="261938" y="1863725"/>
            <a:ext cx="16970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315" tIns="8158" rIns="16315" bIns="8158"/>
          <a:lstStyle/>
          <a:p>
            <a:pPr defTabSz="163513"/>
            <a:endParaRPr lang="en-US" sz="500" dirty="0">
              <a:latin typeface="Arial" charset="0"/>
            </a:endParaRPr>
          </a:p>
        </p:txBody>
      </p:sp>
      <p:sp>
        <p:nvSpPr>
          <p:cNvPr id="13327" name="Text Box 2012"/>
          <p:cNvSpPr txBox="1">
            <a:spLocks noChangeArrowheads="1"/>
          </p:cNvSpPr>
          <p:nvPr/>
        </p:nvSpPr>
        <p:spPr bwMode="auto">
          <a:xfrm>
            <a:off x="258763" y="4191000"/>
            <a:ext cx="1738312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315" tIns="8158" rIns="16315" bIns="8158"/>
          <a:lstStyle/>
          <a:p>
            <a:pPr defTabSz="163513"/>
            <a:r>
              <a:rPr lang="en-US" dirty="0"/>
              <a:t>	</a:t>
            </a:r>
            <a:r>
              <a:rPr lang="en-US" sz="1000" dirty="0" smtClean="0"/>
              <a:t>Background information.</a:t>
            </a:r>
            <a:endParaRPr lang="en-US" sz="1000" dirty="0"/>
          </a:p>
          <a:p>
            <a:pPr defTabSz="163513"/>
            <a:endParaRPr lang="en-US" sz="1000" dirty="0"/>
          </a:p>
          <a:p>
            <a:pPr defTabSz="163513"/>
            <a:endParaRPr lang="en-US" sz="10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13328" name="Rectangle 1527"/>
          <p:cNvSpPr>
            <a:spLocks noChangeArrowheads="1"/>
          </p:cNvSpPr>
          <p:nvPr/>
        </p:nvSpPr>
        <p:spPr bwMode="auto">
          <a:xfrm>
            <a:off x="6367463" y="5238750"/>
            <a:ext cx="2559050" cy="1401763"/>
          </a:xfrm>
          <a:prstGeom prst="rect">
            <a:avLst/>
          </a:prstGeom>
          <a:noFill/>
          <a:ln w="38100">
            <a:solidFill>
              <a:srgbClr val="855445"/>
            </a:solidFill>
            <a:miter lim="800000"/>
            <a:headEnd/>
            <a:tailEnd/>
          </a:ln>
        </p:spPr>
        <p:txBody>
          <a:bodyPr wrap="none" lIns="16315" tIns="8158" rIns="16315" bIns="8158" anchor="ctr"/>
          <a:lstStyle/>
          <a:p>
            <a:pPr defTabSz="163513"/>
            <a:endParaRPr lang="en-US"/>
          </a:p>
        </p:txBody>
      </p:sp>
      <p:sp>
        <p:nvSpPr>
          <p:cNvPr id="2324" name="Text Box 276"/>
          <p:cNvSpPr txBox="1">
            <a:spLocks noChangeArrowheads="1"/>
          </p:cNvSpPr>
          <p:nvPr/>
        </p:nvSpPr>
        <p:spPr bwMode="auto">
          <a:xfrm>
            <a:off x="6491288" y="5265738"/>
            <a:ext cx="9477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3008" tIns="11503" rIns="23008" bIns="11503">
            <a:spAutoFit/>
          </a:bodyPr>
          <a:lstStyle/>
          <a:p>
            <a:pPr defTabSz="193675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Conclusion</a:t>
            </a:r>
          </a:p>
        </p:txBody>
      </p:sp>
      <p:sp>
        <p:nvSpPr>
          <p:cNvPr id="13330" name="Text Box 2013"/>
          <p:cNvSpPr txBox="1">
            <a:spLocks noChangeArrowheads="1"/>
          </p:cNvSpPr>
          <p:nvPr/>
        </p:nvSpPr>
        <p:spPr bwMode="auto">
          <a:xfrm>
            <a:off x="6503988" y="5443538"/>
            <a:ext cx="23272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315" tIns="8158" rIns="16315" bIns="8158"/>
          <a:lstStyle/>
          <a:p>
            <a:pPr algn="just" defTabSz="163513">
              <a:lnSpc>
                <a:spcPct val="200000"/>
              </a:lnSpc>
            </a:pPr>
            <a:r>
              <a:rPr lang="en-US" sz="1000" dirty="0" smtClean="0"/>
              <a:t>What were the results?</a:t>
            </a:r>
            <a:endParaRPr lang="en-US" sz="1000" dirty="0"/>
          </a:p>
          <a:p>
            <a:pPr algn="just" defTabSz="163513">
              <a:lnSpc>
                <a:spcPct val="200000"/>
              </a:lnSpc>
            </a:pPr>
            <a:r>
              <a:rPr lang="en-US" sz="500" dirty="0">
                <a:latin typeface="Arial" charset="0"/>
              </a:rPr>
              <a:t> </a:t>
            </a:r>
          </a:p>
        </p:txBody>
      </p:sp>
      <p:pic>
        <p:nvPicPr>
          <p:cNvPr id="13331" name="Picture 2017" descr="fet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2538" y="1919288"/>
            <a:ext cx="952500" cy="1335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32" name="Picture 2018" descr="xra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5943600"/>
            <a:ext cx="439738" cy="66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33" name="Text Box 2020"/>
          <p:cNvSpPr txBox="1">
            <a:spLocks noChangeArrowheads="1"/>
          </p:cNvSpPr>
          <p:nvPr/>
        </p:nvSpPr>
        <p:spPr bwMode="auto">
          <a:xfrm>
            <a:off x="5048250" y="3414713"/>
            <a:ext cx="941388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315" tIns="8158" rIns="16315" bIns="8158">
            <a:spAutoFit/>
          </a:bodyPr>
          <a:lstStyle/>
          <a:p>
            <a:pPr defTabSz="163513"/>
            <a:r>
              <a:rPr lang="en-US" sz="300">
                <a:latin typeface="Arial" charset="0"/>
              </a:rPr>
              <a:t>Portrayal of a contagious behavior.</a:t>
            </a:r>
          </a:p>
        </p:txBody>
      </p:sp>
      <p:sp>
        <p:nvSpPr>
          <p:cNvPr id="13334" name="Text Box 2021"/>
          <p:cNvSpPr txBox="1">
            <a:spLocks noChangeArrowheads="1"/>
          </p:cNvSpPr>
          <p:nvPr/>
        </p:nvSpPr>
        <p:spPr bwMode="auto">
          <a:xfrm>
            <a:off x="1089025" y="6408738"/>
            <a:ext cx="5842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315" tIns="8158" rIns="16315" bIns="8158">
            <a:spAutoFit/>
          </a:bodyPr>
          <a:lstStyle/>
          <a:p>
            <a:pPr defTabSz="163513"/>
            <a:r>
              <a:rPr lang="en-US">
                <a:latin typeface="Arial" charset="0"/>
              </a:rPr>
              <a:t>Mirror neurons facilitate empathic development through communication.</a:t>
            </a:r>
          </a:p>
        </p:txBody>
      </p:sp>
      <p:sp>
        <p:nvSpPr>
          <p:cNvPr id="13335" name="Rectangle 2023"/>
          <p:cNvSpPr>
            <a:spLocks noChangeArrowheads="1"/>
          </p:cNvSpPr>
          <p:nvPr/>
        </p:nvSpPr>
        <p:spPr bwMode="auto">
          <a:xfrm>
            <a:off x="163513" y="171450"/>
            <a:ext cx="8763000" cy="1171575"/>
          </a:xfrm>
          <a:prstGeom prst="rect">
            <a:avLst/>
          </a:prstGeom>
          <a:noFill/>
          <a:ln w="38100">
            <a:solidFill>
              <a:srgbClr val="855445"/>
            </a:solidFill>
            <a:miter lim="800000"/>
            <a:headEnd/>
            <a:tailEnd/>
          </a:ln>
        </p:spPr>
        <p:txBody>
          <a:bodyPr wrap="none" lIns="16315" tIns="8158" rIns="16315" bIns="8158" anchor="ctr"/>
          <a:lstStyle/>
          <a:p>
            <a:pPr defTabSz="163513"/>
            <a:endParaRPr lang="en-US"/>
          </a:p>
        </p:txBody>
      </p:sp>
      <p:pic>
        <p:nvPicPr>
          <p:cNvPr id="13336" name="Picture 2027" descr="ucd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775" y="301625"/>
            <a:ext cx="11033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7" name="Rectangle 2034"/>
          <p:cNvSpPr>
            <a:spLocks noChangeArrowheads="1"/>
          </p:cNvSpPr>
          <p:nvPr/>
        </p:nvSpPr>
        <p:spPr bwMode="auto">
          <a:xfrm>
            <a:off x="2422525" y="4191000"/>
            <a:ext cx="3768725" cy="2449513"/>
          </a:xfrm>
          <a:prstGeom prst="rect">
            <a:avLst/>
          </a:prstGeom>
          <a:noFill/>
          <a:ln w="38100">
            <a:solidFill>
              <a:srgbClr val="855445"/>
            </a:solidFill>
            <a:miter lim="800000"/>
            <a:headEnd/>
            <a:tailEnd/>
          </a:ln>
        </p:spPr>
        <p:txBody>
          <a:bodyPr wrap="none" lIns="16315" tIns="8158" rIns="16315" bIns="8158" anchor="ctr"/>
          <a:lstStyle/>
          <a:p>
            <a:pPr defTabSz="163513"/>
            <a:endParaRPr lang="en-US"/>
          </a:p>
        </p:txBody>
      </p:sp>
      <p:sp>
        <p:nvSpPr>
          <p:cNvPr id="4083" name="Text Box 2035"/>
          <p:cNvSpPr txBox="1">
            <a:spLocks noChangeArrowheads="1"/>
          </p:cNvSpPr>
          <p:nvPr/>
        </p:nvSpPr>
        <p:spPr bwMode="auto">
          <a:xfrm>
            <a:off x="2747963" y="5688013"/>
            <a:ext cx="6429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3008" tIns="11503" rIns="23008" bIns="11503">
            <a:spAutoFit/>
          </a:bodyPr>
          <a:lstStyle/>
          <a:p>
            <a:pPr defTabSz="193675">
              <a:spcAft>
                <a:spcPct val="30000"/>
              </a:spcAft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Results</a:t>
            </a:r>
          </a:p>
        </p:txBody>
      </p:sp>
      <p:sp>
        <p:nvSpPr>
          <p:cNvPr id="4084" name="Text Box 2036"/>
          <p:cNvSpPr txBox="1">
            <a:spLocks noChangeArrowheads="1"/>
          </p:cNvSpPr>
          <p:nvPr/>
        </p:nvSpPr>
        <p:spPr bwMode="auto">
          <a:xfrm>
            <a:off x="2747963" y="5891213"/>
            <a:ext cx="3103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008" tIns="11503" rIns="23008" bIns="11503">
            <a:spAutoFit/>
          </a:bodyPr>
          <a:lstStyle/>
          <a:p>
            <a:pPr algn="just" defTabSz="193675">
              <a:lnSpc>
                <a:spcPct val="200000"/>
              </a:lnSpc>
              <a:spcAft>
                <a:spcPct val="30000"/>
              </a:spcAft>
              <a:buClr>
                <a:srgbClr val="FF0000"/>
              </a:buClr>
              <a:buSzPct val="150000"/>
              <a:defRPr/>
            </a:pPr>
            <a:r>
              <a:rPr lang="en-US" sz="500" i="1" dirty="0"/>
              <a:t>Figure 1</a:t>
            </a:r>
            <a:r>
              <a:rPr lang="en-US" sz="500" dirty="0"/>
              <a:t>.  Bars represent mean scores each group mimicked the actor smiling and face touching behavior based on high (n=2) or low (n=3) scores Secondary factor LSRP. Total mimicry type as a function of LSRP antisocial secondary type revealed no significant mean differences between high and low group (1.50 and 1.2, respectively). </a:t>
            </a:r>
          </a:p>
          <a:p>
            <a:pPr algn="just" defTabSz="193675">
              <a:spcAft>
                <a:spcPct val="30000"/>
              </a:spcAft>
              <a:buClr>
                <a:srgbClr val="FF0000"/>
              </a:buClr>
              <a:buSzPct val="150000"/>
              <a:defRPr/>
            </a:pPr>
            <a:endParaRPr lang="en-US" sz="5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340" name="Rectangle 405"/>
          <p:cNvSpPr>
            <a:spLocks noChangeArrowheads="1"/>
          </p:cNvSpPr>
          <p:nvPr/>
        </p:nvSpPr>
        <p:spPr bwMode="auto">
          <a:xfrm>
            <a:off x="258763" y="1809750"/>
            <a:ext cx="17684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315" tIns="8158" rIns="16315" bIns="8158"/>
          <a:lstStyle/>
          <a:p>
            <a:pPr algn="just" defTabSz="163513">
              <a:lnSpc>
                <a:spcPct val="200000"/>
              </a:lnSpc>
            </a:pPr>
            <a:r>
              <a:rPr lang="en-US" sz="1000" dirty="0" smtClean="0">
                <a:ea typeface="Calibri" pitchFamily="34" charset="0"/>
                <a:cs typeface="Times New Roman" pitchFamily="18" charset="0"/>
              </a:rPr>
              <a:t>Summary of the project</a:t>
            </a:r>
            <a:endParaRPr lang="en-US" sz="1000" dirty="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408" name="Chart 407"/>
          <p:cNvGraphicFramePr/>
          <p:nvPr/>
        </p:nvGraphicFramePr>
        <p:xfrm>
          <a:off x="2776084" y="4340792"/>
          <a:ext cx="3264807" cy="137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363" name="Group 51"/>
          <p:cNvGraphicFramePr>
            <a:graphicFrameLocks noGrp="1"/>
          </p:cNvGraphicFramePr>
          <p:nvPr/>
        </p:nvGraphicFramePr>
        <p:xfrm>
          <a:off x="6557963" y="1550988"/>
          <a:ext cx="2232025" cy="1768476"/>
        </p:xfrm>
        <a:graphic>
          <a:graphicData uri="http://schemas.openxmlformats.org/drawingml/2006/table">
            <a:tbl>
              <a:tblPr/>
              <a:tblGrid>
                <a:gridCol w="452437"/>
                <a:gridCol w="841375"/>
                <a:gridCol w="938213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LSRP 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Mimicry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Mean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1.33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1.25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0.58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1.26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SEM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0.33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0.63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163513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2242" marR="1224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1759</TotalTime>
  <Words>122</Words>
  <Application>Microsoft Office PowerPoint</Application>
  <PresentationFormat>Letter Paper (8.5x11 in)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Slide 1</vt:lpstr>
    </vt:vector>
  </TitlesOfParts>
  <Company>University of California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L.Valdes</dc:creator>
  <cp:lastModifiedBy>lavaldes</cp:lastModifiedBy>
  <cp:revision>121</cp:revision>
  <cp:lastPrinted>1998-09-03T21:09:00Z</cp:lastPrinted>
  <dcterms:created xsi:type="dcterms:W3CDTF">1998-08-31T18:15:40Z</dcterms:created>
  <dcterms:modified xsi:type="dcterms:W3CDTF">2011-03-15T20:06:55Z</dcterms:modified>
</cp:coreProperties>
</file>