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4"/>
  </p:sldMasterIdLst>
  <p:notesMasterIdLst>
    <p:notesMasterId r:id="rId6"/>
  </p:notesMasterIdLst>
  <p:handoutMasterIdLst>
    <p:handoutMasterId r:id="rId7"/>
  </p:handoutMasterIdLst>
  <p:sldIdLst>
    <p:sldId id="257" r:id="rId5"/>
  </p:sldIdLst>
  <p:sldSz cx="36576000" cy="27432000"/>
  <p:notesSz cx="37585650" cy="5120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3657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5486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7315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9144000" algn="l" defTabSz="3657600" rtl="0" eaLnBrk="1" latinLnBrk="0" hangingPunct="1">
      <a:defRPr sz="16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10972800" algn="l" defTabSz="3657600" rtl="0" eaLnBrk="1" latinLnBrk="0" hangingPunct="1">
      <a:defRPr sz="16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12801600" algn="l" defTabSz="3657600" rtl="0" eaLnBrk="1" latinLnBrk="0" hangingPunct="1">
      <a:defRPr sz="16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14630400" algn="l" defTabSz="3657600" rtl="0" eaLnBrk="1" latinLnBrk="0" hangingPunct="1">
      <a:defRPr sz="16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640" userDrawn="1">
          <p15:clr>
            <a:srgbClr val="A4A3A4"/>
          </p15:clr>
        </p15:guide>
        <p15:guide id="2" pos="115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3366"/>
    <a:srgbClr val="C5B7FF"/>
    <a:srgbClr val="FF9933"/>
    <a:srgbClr val="FF0000"/>
    <a:srgbClr val="009999"/>
    <a:srgbClr val="A6BAD8"/>
    <a:srgbClr val="326598"/>
    <a:srgbClr val="00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FDAAFE-E6AB-0DD3-2AC1-485D2F8DE3BE}" v="1843" dt="2023-04-27T00:16:49.738"/>
    <p1510:client id="{5B56453E-3330-4869-8716-E956A2BB8752}" v="25" dt="2023-04-27T02:57:39.658"/>
    <p1510:client id="{BC011CDA-5974-DEB8-2A74-139C252ECD4D}" v="62" dt="2023-04-27T03:47:37.77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203" autoAdjust="0"/>
    <p:restoredTop sz="94660"/>
  </p:normalViewPr>
  <p:slideViewPr>
    <p:cSldViewPr>
      <p:cViewPr varScale="1">
        <p:scale>
          <a:sx n="24" d="100"/>
          <a:sy n="24" d="100"/>
        </p:scale>
        <p:origin x="804" y="24"/>
      </p:cViewPr>
      <p:guideLst>
        <p:guide orient="horz" pos="8640"/>
        <p:guide pos="115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>
            <a:extLst>
              <a:ext uri="{FF2B5EF4-FFF2-40B4-BE49-F238E27FC236}">
                <a16:creationId xmlns:a16="http://schemas.microsoft.com/office/drawing/2014/main" id="{6C302E0E-17B1-409A-5721-26FEEA294B9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16287750" cy="2659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518666" tIns="259333" rIns="518666" bIns="259333" numCol="1" anchor="t" anchorCtr="0" compatLnSpc="1">
            <a:prstTxWarp prst="textNoShape">
              <a:avLst/>
            </a:prstTxWarp>
          </a:bodyPr>
          <a:lstStyle>
            <a:lvl1pPr defTabSz="5186363">
              <a:defRPr sz="6800"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5123" name="Rectangle 1027">
            <a:extLst>
              <a:ext uri="{FF2B5EF4-FFF2-40B4-BE49-F238E27FC236}">
                <a16:creationId xmlns:a16="http://schemas.microsoft.com/office/drawing/2014/main" id="{657AD631-7984-346F-4365-8685F0A173B4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21297900" y="0"/>
            <a:ext cx="16287750" cy="2659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518666" tIns="259333" rIns="518666" bIns="259333" numCol="1" anchor="t" anchorCtr="0" compatLnSpc="1">
            <a:prstTxWarp prst="textNoShape">
              <a:avLst/>
            </a:prstTxWarp>
          </a:bodyPr>
          <a:lstStyle>
            <a:lvl1pPr algn="r" defTabSz="5186363">
              <a:defRPr sz="6800"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5124" name="Rectangle 1028">
            <a:extLst>
              <a:ext uri="{FF2B5EF4-FFF2-40B4-BE49-F238E27FC236}">
                <a16:creationId xmlns:a16="http://schemas.microsoft.com/office/drawing/2014/main" id="{DD302DBD-77CC-C662-DC56-59DE306E5AB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50522188"/>
            <a:ext cx="16287750" cy="2659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518666" tIns="259333" rIns="518666" bIns="259333" numCol="1" anchor="b" anchorCtr="0" compatLnSpc="1">
            <a:prstTxWarp prst="textNoShape">
              <a:avLst/>
            </a:prstTxWarp>
          </a:bodyPr>
          <a:lstStyle>
            <a:lvl1pPr defTabSz="5186363">
              <a:defRPr sz="6800"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5125" name="Rectangle 1029">
            <a:extLst>
              <a:ext uri="{FF2B5EF4-FFF2-40B4-BE49-F238E27FC236}">
                <a16:creationId xmlns:a16="http://schemas.microsoft.com/office/drawing/2014/main" id="{25A1D24E-C6DA-85AB-52D5-B42BAB8A972F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21297900" y="50522188"/>
            <a:ext cx="16287750" cy="2659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518666" tIns="259333" rIns="518666" bIns="259333" numCol="1" anchor="b" anchorCtr="0" compatLnSpc="1">
            <a:prstTxWarp prst="textNoShape">
              <a:avLst/>
            </a:prstTxWarp>
          </a:bodyPr>
          <a:lstStyle>
            <a:lvl1pPr algn="r" defTabSz="5186363">
              <a:defRPr sz="6800"/>
            </a:lvl1pPr>
          </a:lstStyle>
          <a:p>
            <a:fld id="{030E7392-CC09-49E0-BE16-8C3037144AF2}" type="slidenum">
              <a:rPr lang="ja-JP" altLang="en-US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70F8F82C-24C6-2AE9-7D5E-E206328B863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16287750" cy="2659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471131A7-9CC5-CBBA-304F-6FBDAB0216FB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21289963" y="0"/>
            <a:ext cx="16287750" cy="2659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AB9BBF25-89A3-412B-A96C-F673CC8E96B6}" type="datetimeFigureOut">
              <a:rPr lang="en-US"/>
              <a:pPr>
                <a:defRPr/>
              </a:pPr>
              <a:t>4/26/2023</a:t>
            </a:fld>
            <a:endParaRPr lang="en-US" dirty="0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4E261120-DCA2-6C74-D293-B4B3342864FE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5499100" y="3989388"/>
            <a:ext cx="26587450" cy="19942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9" name="Rectangle 5">
            <a:extLst>
              <a:ext uri="{FF2B5EF4-FFF2-40B4-BE49-F238E27FC236}">
                <a16:creationId xmlns:a16="http://schemas.microsoft.com/office/drawing/2014/main" id="{33344832-E04E-A565-4A8C-8588C2E127A5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59200" y="25261888"/>
            <a:ext cx="30067250" cy="23931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6390" name="Rectangle 6">
            <a:extLst>
              <a:ext uri="{FF2B5EF4-FFF2-40B4-BE49-F238E27FC236}">
                <a16:creationId xmlns:a16="http://schemas.microsoft.com/office/drawing/2014/main" id="{5D2AC1F1-7943-9FD6-F11B-F5BB93D5BFF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50512663"/>
            <a:ext cx="16287750" cy="2659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91" name="Rectangle 7">
            <a:extLst>
              <a:ext uri="{FF2B5EF4-FFF2-40B4-BE49-F238E27FC236}">
                <a16:creationId xmlns:a16="http://schemas.microsoft.com/office/drawing/2014/main" id="{54934090-15BE-D064-A923-3A91B7F1FBA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21289963" y="50512663"/>
            <a:ext cx="16287750" cy="2659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562ECE1-1505-4F83-9933-7A15E86DB92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48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1828800" algn="l" rtl="0" eaLnBrk="0" fontAlgn="base" hangingPunct="0">
      <a:spcBef>
        <a:spcPct val="30000"/>
      </a:spcBef>
      <a:spcAft>
        <a:spcPct val="0"/>
      </a:spcAft>
      <a:defRPr sz="48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3657600" algn="l" rtl="0" eaLnBrk="0" fontAlgn="base" hangingPunct="0">
      <a:spcBef>
        <a:spcPct val="30000"/>
      </a:spcBef>
      <a:spcAft>
        <a:spcPct val="0"/>
      </a:spcAft>
      <a:defRPr sz="48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5486400" algn="l" rtl="0" eaLnBrk="0" fontAlgn="base" hangingPunct="0">
      <a:spcBef>
        <a:spcPct val="30000"/>
      </a:spcBef>
      <a:spcAft>
        <a:spcPct val="0"/>
      </a:spcAft>
      <a:defRPr sz="48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7315200" algn="l" rtl="0" eaLnBrk="0" fontAlgn="base" hangingPunct="0">
      <a:spcBef>
        <a:spcPct val="30000"/>
      </a:spcBef>
      <a:spcAft>
        <a:spcPct val="0"/>
      </a:spcAft>
      <a:defRPr sz="48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9144000" algn="l" defTabSz="3657600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6pPr>
    <a:lvl7pPr marL="10972800" algn="l" defTabSz="3657600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7pPr>
    <a:lvl8pPr marL="12801600" algn="l" defTabSz="3657600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8pPr>
    <a:lvl9pPr marL="14630400" algn="l" defTabSz="3657600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46F52F89-DB2A-9A0C-6BA9-CD23A0B6B47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F184013F-E950-97C8-73D4-271A4E3C72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502288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60654" y="47720254"/>
            <a:ext cx="174104300" cy="329311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721300" y="87052154"/>
            <a:ext cx="143383000" cy="39255700"/>
          </a:xfrm>
        </p:spPr>
        <p:txBody>
          <a:bodyPr/>
          <a:lstStyle>
            <a:lvl1pPr marL="0" indent="0" algn="ctr">
              <a:buNone/>
              <a:defRPr/>
            </a:lvl1pPr>
            <a:lvl2pPr marL="1828800" indent="0" algn="ctr">
              <a:buNone/>
              <a:defRPr/>
            </a:lvl2pPr>
            <a:lvl3pPr marL="3657600" indent="0" algn="ctr">
              <a:buNone/>
              <a:defRPr/>
            </a:lvl3pPr>
            <a:lvl4pPr marL="5486400" indent="0" algn="ctr">
              <a:buNone/>
              <a:defRPr/>
            </a:lvl4pPr>
            <a:lvl5pPr marL="7315200" indent="0" algn="ctr">
              <a:buNone/>
              <a:defRPr/>
            </a:lvl5pPr>
            <a:lvl6pPr marL="9144000" indent="0" algn="ctr">
              <a:buNone/>
              <a:defRPr/>
            </a:lvl6pPr>
            <a:lvl7pPr marL="10972800" indent="0" algn="ctr">
              <a:buNone/>
              <a:defRPr/>
            </a:lvl7pPr>
            <a:lvl8pPr marL="12801600" indent="0" algn="ctr">
              <a:buNone/>
              <a:defRPr/>
            </a:lvl8pPr>
            <a:lvl9pPr marL="146304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9651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2554" y="6153152"/>
            <a:ext cx="184340500" cy="256032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63708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619200" y="0"/>
            <a:ext cx="51206400" cy="153619200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153009600" cy="153619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25221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2554" y="6153152"/>
            <a:ext cx="184340500" cy="256032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576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79802" y="98717100"/>
            <a:ext cx="174104300" cy="30505400"/>
          </a:xfrm>
          <a:prstGeom prst="rect">
            <a:avLst/>
          </a:prstGeom>
        </p:spPr>
        <p:txBody>
          <a:bodyPr anchor="t"/>
          <a:lstStyle>
            <a:lvl1pPr algn="l">
              <a:defRPr sz="16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79802" y="65112900"/>
            <a:ext cx="174104300" cy="33604200"/>
          </a:xfrm>
        </p:spPr>
        <p:txBody>
          <a:bodyPr anchor="b"/>
          <a:lstStyle>
            <a:lvl1pPr marL="0" indent="0">
              <a:buNone/>
              <a:defRPr sz="8000"/>
            </a:lvl1pPr>
            <a:lvl2pPr marL="1828800" indent="0">
              <a:buNone/>
              <a:defRPr sz="7200"/>
            </a:lvl2pPr>
            <a:lvl3pPr marL="3657600" indent="0">
              <a:buNone/>
              <a:defRPr sz="6400"/>
            </a:lvl3pPr>
            <a:lvl4pPr marL="5486400" indent="0">
              <a:buNone/>
              <a:defRPr sz="5600"/>
            </a:lvl4pPr>
            <a:lvl5pPr marL="7315200" indent="0">
              <a:buNone/>
              <a:defRPr sz="5600"/>
            </a:lvl5pPr>
            <a:lvl6pPr marL="9144000" indent="0">
              <a:buNone/>
              <a:defRPr sz="5600"/>
            </a:lvl6pPr>
            <a:lvl7pPr marL="10972800" indent="0">
              <a:buNone/>
              <a:defRPr sz="5600"/>
            </a:lvl7pPr>
            <a:lvl8pPr marL="12801600" indent="0">
              <a:buNone/>
              <a:defRPr sz="5600"/>
            </a:lvl8pPr>
            <a:lvl9pPr marL="14630400" indent="0">
              <a:buNone/>
              <a:defRPr sz="5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32292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2554" y="6153152"/>
            <a:ext cx="184340500" cy="256032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0"/>
            <a:ext cx="102108000" cy="153619200"/>
          </a:xfrm>
        </p:spPr>
        <p:txBody>
          <a:bodyPr/>
          <a:lstStyle>
            <a:lvl1pPr>
              <a:defRPr sz="11200"/>
            </a:lvl1pPr>
            <a:lvl2pPr>
              <a:defRPr sz="9600"/>
            </a:lvl2pPr>
            <a:lvl3pPr>
              <a:defRPr sz="8000"/>
            </a:lvl3pPr>
            <a:lvl4pPr>
              <a:defRPr sz="7200"/>
            </a:lvl4pPr>
            <a:lvl5pPr>
              <a:defRPr sz="7200"/>
            </a:lvl5pPr>
            <a:lvl6pPr>
              <a:defRPr sz="7200"/>
            </a:lvl6pPr>
            <a:lvl7pPr>
              <a:defRPr sz="7200"/>
            </a:lvl7pPr>
            <a:lvl8pPr>
              <a:defRPr sz="7200"/>
            </a:lvl8pPr>
            <a:lvl9pPr>
              <a:defRPr sz="7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717600" y="0"/>
            <a:ext cx="102108000" cy="153619200"/>
          </a:xfrm>
        </p:spPr>
        <p:txBody>
          <a:bodyPr/>
          <a:lstStyle>
            <a:lvl1pPr>
              <a:defRPr sz="11200"/>
            </a:lvl1pPr>
            <a:lvl2pPr>
              <a:defRPr sz="9600"/>
            </a:lvl2pPr>
            <a:lvl3pPr>
              <a:defRPr sz="8000"/>
            </a:lvl3pPr>
            <a:lvl4pPr>
              <a:defRPr sz="7200"/>
            </a:lvl4pPr>
            <a:lvl5pPr>
              <a:defRPr sz="7200"/>
            </a:lvl5pPr>
            <a:lvl6pPr>
              <a:defRPr sz="7200"/>
            </a:lvl6pPr>
            <a:lvl7pPr>
              <a:defRPr sz="7200"/>
            </a:lvl7pPr>
            <a:lvl8pPr>
              <a:defRPr sz="7200"/>
            </a:lvl8pPr>
            <a:lvl9pPr>
              <a:defRPr sz="7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37199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2554" y="6153152"/>
            <a:ext cx="184340500" cy="25603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2552" y="34385254"/>
            <a:ext cx="90500200" cy="14331948"/>
          </a:xfrm>
        </p:spPr>
        <p:txBody>
          <a:bodyPr anchor="b"/>
          <a:lstStyle>
            <a:lvl1pPr marL="0" indent="0">
              <a:buNone/>
              <a:defRPr sz="9600" b="1"/>
            </a:lvl1pPr>
            <a:lvl2pPr marL="1828800" indent="0">
              <a:buNone/>
              <a:defRPr sz="8000" b="1"/>
            </a:lvl2pPr>
            <a:lvl3pPr marL="3657600" indent="0">
              <a:buNone/>
              <a:defRPr sz="7200" b="1"/>
            </a:lvl3pPr>
            <a:lvl4pPr marL="5486400" indent="0">
              <a:buNone/>
              <a:defRPr sz="6400" b="1"/>
            </a:lvl4pPr>
            <a:lvl5pPr marL="7315200" indent="0">
              <a:buNone/>
              <a:defRPr sz="6400" b="1"/>
            </a:lvl5pPr>
            <a:lvl6pPr marL="9144000" indent="0">
              <a:buNone/>
              <a:defRPr sz="6400" b="1"/>
            </a:lvl6pPr>
            <a:lvl7pPr marL="10972800" indent="0">
              <a:buNone/>
              <a:defRPr sz="6400" b="1"/>
            </a:lvl7pPr>
            <a:lvl8pPr marL="12801600" indent="0">
              <a:buNone/>
              <a:defRPr sz="6400" b="1"/>
            </a:lvl8pPr>
            <a:lvl9pPr marL="14630400" indent="0">
              <a:buNone/>
              <a:defRPr sz="6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2552" y="48717202"/>
            <a:ext cx="90500200" cy="88506300"/>
          </a:xfrm>
        </p:spPr>
        <p:txBody>
          <a:bodyPr/>
          <a:lstStyle>
            <a:lvl1pPr>
              <a:defRPr sz="9600"/>
            </a:lvl1pPr>
            <a:lvl2pPr>
              <a:defRPr sz="8000"/>
            </a:lvl2pPr>
            <a:lvl3pPr>
              <a:defRPr sz="7200"/>
            </a:lvl3pPr>
            <a:lvl4pPr>
              <a:defRPr sz="6400"/>
            </a:lvl4pPr>
            <a:lvl5pPr>
              <a:defRPr sz="6400"/>
            </a:lvl5pPr>
            <a:lvl6pPr>
              <a:defRPr sz="6400"/>
            </a:lvl6pPr>
            <a:lvl7pPr>
              <a:defRPr sz="6400"/>
            </a:lvl7pPr>
            <a:lvl8pPr>
              <a:defRPr sz="6400"/>
            </a:lvl8pPr>
            <a:lvl9pPr>
              <a:defRPr sz="6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4051100" y="34385254"/>
            <a:ext cx="90531952" cy="14331948"/>
          </a:xfrm>
        </p:spPr>
        <p:txBody>
          <a:bodyPr anchor="b"/>
          <a:lstStyle>
            <a:lvl1pPr marL="0" indent="0">
              <a:buNone/>
              <a:defRPr sz="9600" b="1"/>
            </a:lvl1pPr>
            <a:lvl2pPr marL="1828800" indent="0">
              <a:buNone/>
              <a:defRPr sz="8000" b="1"/>
            </a:lvl2pPr>
            <a:lvl3pPr marL="3657600" indent="0">
              <a:buNone/>
              <a:defRPr sz="7200" b="1"/>
            </a:lvl3pPr>
            <a:lvl4pPr marL="5486400" indent="0">
              <a:buNone/>
              <a:defRPr sz="6400" b="1"/>
            </a:lvl4pPr>
            <a:lvl5pPr marL="7315200" indent="0">
              <a:buNone/>
              <a:defRPr sz="6400" b="1"/>
            </a:lvl5pPr>
            <a:lvl6pPr marL="9144000" indent="0">
              <a:buNone/>
              <a:defRPr sz="6400" b="1"/>
            </a:lvl6pPr>
            <a:lvl7pPr marL="10972800" indent="0">
              <a:buNone/>
              <a:defRPr sz="6400" b="1"/>
            </a:lvl7pPr>
            <a:lvl8pPr marL="12801600" indent="0">
              <a:buNone/>
              <a:defRPr sz="6400" b="1"/>
            </a:lvl8pPr>
            <a:lvl9pPr marL="14630400" indent="0">
              <a:buNone/>
              <a:defRPr sz="6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4051100" y="48717202"/>
            <a:ext cx="90531952" cy="88506300"/>
          </a:xfrm>
        </p:spPr>
        <p:txBody>
          <a:bodyPr/>
          <a:lstStyle>
            <a:lvl1pPr>
              <a:defRPr sz="9600"/>
            </a:lvl1pPr>
            <a:lvl2pPr>
              <a:defRPr sz="8000"/>
            </a:lvl2pPr>
            <a:lvl3pPr>
              <a:defRPr sz="7200"/>
            </a:lvl3pPr>
            <a:lvl4pPr>
              <a:defRPr sz="6400"/>
            </a:lvl4pPr>
            <a:lvl5pPr>
              <a:defRPr sz="6400"/>
            </a:lvl5pPr>
            <a:lvl6pPr>
              <a:defRPr sz="6400"/>
            </a:lvl6pPr>
            <a:lvl7pPr>
              <a:defRPr sz="6400"/>
            </a:lvl7pPr>
            <a:lvl8pPr>
              <a:defRPr sz="6400"/>
            </a:lvl8pPr>
            <a:lvl9pPr>
              <a:defRPr sz="6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48411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2554" y="6153152"/>
            <a:ext cx="184340500" cy="256032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95187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56232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2552" y="6115052"/>
            <a:ext cx="67386200" cy="26028648"/>
          </a:xfrm>
          <a:prstGeom prst="rect">
            <a:avLst/>
          </a:prstGeom>
        </p:spPr>
        <p:txBody>
          <a:bodyPr anchor="b"/>
          <a:lstStyle>
            <a:lvl1pPr algn="l">
              <a:defRPr sz="8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079852" y="6115052"/>
            <a:ext cx="114503200" cy="131108448"/>
          </a:xfrm>
        </p:spPr>
        <p:txBody>
          <a:bodyPr/>
          <a:lstStyle>
            <a:lvl1pPr>
              <a:defRPr sz="12800"/>
            </a:lvl1pPr>
            <a:lvl2pPr>
              <a:defRPr sz="11200"/>
            </a:lvl2pPr>
            <a:lvl3pPr>
              <a:defRPr sz="9600"/>
            </a:lvl3pPr>
            <a:lvl4pPr>
              <a:defRPr sz="8000"/>
            </a:lvl4pPr>
            <a:lvl5pPr>
              <a:defRPr sz="8000"/>
            </a:lvl5pPr>
            <a:lvl6pPr>
              <a:defRPr sz="8000"/>
            </a:lvl6pPr>
            <a:lvl7pPr>
              <a:defRPr sz="8000"/>
            </a:lvl7pPr>
            <a:lvl8pPr>
              <a:defRPr sz="8000"/>
            </a:lvl8pPr>
            <a:lvl9pPr>
              <a:defRPr sz="8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2552" y="32143700"/>
            <a:ext cx="67386200" cy="105079800"/>
          </a:xfrm>
        </p:spPr>
        <p:txBody>
          <a:bodyPr/>
          <a:lstStyle>
            <a:lvl1pPr marL="0" indent="0">
              <a:buNone/>
              <a:defRPr sz="5600"/>
            </a:lvl1pPr>
            <a:lvl2pPr marL="1828800" indent="0">
              <a:buNone/>
              <a:defRPr sz="4800"/>
            </a:lvl2pPr>
            <a:lvl3pPr marL="3657600" indent="0">
              <a:buNone/>
              <a:defRPr sz="4000"/>
            </a:lvl3pPr>
            <a:lvl4pPr marL="5486400" indent="0">
              <a:buNone/>
              <a:defRPr sz="3600"/>
            </a:lvl4pPr>
            <a:lvl5pPr marL="7315200" indent="0">
              <a:buNone/>
              <a:defRPr sz="3600"/>
            </a:lvl5pPr>
            <a:lvl6pPr marL="9144000" indent="0">
              <a:buNone/>
              <a:defRPr sz="3600"/>
            </a:lvl6pPr>
            <a:lvl7pPr marL="10972800" indent="0">
              <a:buNone/>
              <a:defRPr sz="3600"/>
            </a:lvl7pPr>
            <a:lvl8pPr marL="12801600" indent="0">
              <a:buNone/>
              <a:defRPr sz="3600"/>
            </a:lvl8pPr>
            <a:lvl9pPr marL="14630400" indent="0">
              <a:buNone/>
              <a:defRPr sz="3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69353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44702" y="107530900"/>
            <a:ext cx="122897900" cy="12700000"/>
          </a:xfrm>
          <a:prstGeom prst="rect">
            <a:avLst/>
          </a:prstGeom>
        </p:spPr>
        <p:txBody>
          <a:bodyPr anchor="b"/>
          <a:lstStyle>
            <a:lvl1pPr algn="l">
              <a:defRPr sz="8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144702" y="13728702"/>
            <a:ext cx="122897900" cy="92170252"/>
          </a:xfrm>
        </p:spPr>
        <p:txBody>
          <a:bodyPr lIns="496386" tIns="248192" rIns="496386" bIns="248192"/>
          <a:lstStyle>
            <a:lvl1pPr marL="0" indent="0">
              <a:buNone/>
              <a:defRPr sz="12800"/>
            </a:lvl1pPr>
            <a:lvl2pPr marL="1828800" indent="0">
              <a:buNone/>
              <a:defRPr sz="11200"/>
            </a:lvl2pPr>
            <a:lvl3pPr marL="3657600" indent="0">
              <a:buNone/>
              <a:defRPr sz="9600"/>
            </a:lvl3pPr>
            <a:lvl4pPr marL="5486400" indent="0">
              <a:buNone/>
              <a:defRPr sz="8000"/>
            </a:lvl4pPr>
            <a:lvl5pPr marL="7315200" indent="0">
              <a:buNone/>
              <a:defRPr sz="8000"/>
            </a:lvl5pPr>
            <a:lvl6pPr marL="9144000" indent="0">
              <a:buNone/>
              <a:defRPr sz="8000"/>
            </a:lvl6pPr>
            <a:lvl7pPr marL="10972800" indent="0">
              <a:buNone/>
              <a:defRPr sz="8000"/>
            </a:lvl7pPr>
            <a:lvl8pPr marL="12801600" indent="0">
              <a:buNone/>
              <a:defRPr sz="8000"/>
            </a:lvl8pPr>
            <a:lvl9pPr marL="14630400" indent="0">
              <a:buNone/>
              <a:defRPr sz="8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144702" y="120230902"/>
            <a:ext cx="122897900" cy="18027652"/>
          </a:xfrm>
        </p:spPr>
        <p:txBody>
          <a:bodyPr/>
          <a:lstStyle>
            <a:lvl1pPr marL="0" indent="0">
              <a:buNone/>
              <a:defRPr sz="5600"/>
            </a:lvl1pPr>
            <a:lvl2pPr marL="1828800" indent="0">
              <a:buNone/>
              <a:defRPr sz="4800"/>
            </a:lvl2pPr>
            <a:lvl3pPr marL="3657600" indent="0">
              <a:buNone/>
              <a:defRPr sz="4000"/>
            </a:lvl3pPr>
            <a:lvl4pPr marL="5486400" indent="0">
              <a:buNone/>
              <a:defRPr sz="3600"/>
            </a:lvl4pPr>
            <a:lvl5pPr marL="7315200" indent="0">
              <a:buNone/>
              <a:defRPr sz="3600"/>
            </a:lvl5pPr>
            <a:lvl6pPr marL="9144000" indent="0">
              <a:buNone/>
              <a:defRPr sz="3600"/>
            </a:lvl6pPr>
            <a:lvl7pPr marL="10972800" indent="0">
              <a:buNone/>
              <a:defRPr sz="3600"/>
            </a:lvl7pPr>
            <a:lvl8pPr marL="12801600" indent="0">
              <a:buNone/>
              <a:defRPr sz="3600"/>
            </a:lvl8pPr>
            <a:lvl9pPr marL="14630400" indent="0">
              <a:buNone/>
              <a:defRPr sz="3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65723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33CCCC"/>
            </a:gs>
            <a:gs pos="100000">
              <a:srgbClr val="C7F1F1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>
            <a:extLst>
              <a:ext uri="{FF2B5EF4-FFF2-40B4-BE49-F238E27FC236}">
                <a16:creationId xmlns:a16="http://schemas.microsoft.com/office/drawing/2014/main" id="{C506DF10-802A-F1B5-12D5-83B2AA48EA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0"/>
            <a:ext cx="36576000" cy="274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605" tIns="44302" rIns="88605" bIns="4430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543300" rtl="0" eaLnBrk="0" fontAlgn="base" hangingPunct="0">
        <a:spcBef>
          <a:spcPct val="0"/>
        </a:spcBef>
        <a:spcAft>
          <a:spcPct val="0"/>
        </a:spcAft>
        <a:defRPr sz="17200">
          <a:solidFill>
            <a:schemeClr val="tx2"/>
          </a:solidFill>
          <a:latin typeface="+mj-lt"/>
          <a:ea typeface="+mj-ea"/>
          <a:cs typeface="+mj-cs"/>
        </a:defRPr>
      </a:lvl1pPr>
      <a:lvl2pPr algn="ctr" defTabSz="3543300" rtl="0" eaLnBrk="0" fontAlgn="base" hangingPunct="0">
        <a:spcBef>
          <a:spcPct val="0"/>
        </a:spcBef>
        <a:spcAft>
          <a:spcPct val="0"/>
        </a:spcAft>
        <a:defRPr sz="17200">
          <a:solidFill>
            <a:schemeClr val="tx2"/>
          </a:solidFill>
          <a:latin typeface="Times New Roman" pitchFamily="18" charset="0"/>
        </a:defRPr>
      </a:lvl2pPr>
      <a:lvl3pPr algn="ctr" defTabSz="3543300" rtl="0" eaLnBrk="0" fontAlgn="base" hangingPunct="0">
        <a:spcBef>
          <a:spcPct val="0"/>
        </a:spcBef>
        <a:spcAft>
          <a:spcPct val="0"/>
        </a:spcAft>
        <a:defRPr sz="17200">
          <a:solidFill>
            <a:schemeClr val="tx2"/>
          </a:solidFill>
          <a:latin typeface="Times New Roman" pitchFamily="18" charset="0"/>
        </a:defRPr>
      </a:lvl3pPr>
      <a:lvl4pPr algn="ctr" defTabSz="3543300" rtl="0" eaLnBrk="0" fontAlgn="base" hangingPunct="0">
        <a:spcBef>
          <a:spcPct val="0"/>
        </a:spcBef>
        <a:spcAft>
          <a:spcPct val="0"/>
        </a:spcAft>
        <a:defRPr sz="17200">
          <a:solidFill>
            <a:schemeClr val="tx2"/>
          </a:solidFill>
          <a:latin typeface="Times New Roman" pitchFamily="18" charset="0"/>
        </a:defRPr>
      </a:lvl4pPr>
      <a:lvl5pPr algn="ctr" defTabSz="3543300" rtl="0" eaLnBrk="0" fontAlgn="base" hangingPunct="0">
        <a:spcBef>
          <a:spcPct val="0"/>
        </a:spcBef>
        <a:spcAft>
          <a:spcPct val="0"/>
        </a:spcAft>
        <a:defRPr sz="17200">
          <a:solidFill>
            <a:schemeClr val="tx2"/>
          </a:solidFill>
          <a:latin typeface="Times New Roman" pitchFamily="18" charset="0"/>
        </a:defRPr>
      </a:lvl5pPr>
      <a:lvl6pPr marL="1828800" algn="ctr" defTabSz="19856452" rtl="0" eaLnBrk="0" fontAlgn="base" hangingPunct="0">
        <a:spcBef>
          <a:spcPct val="0"/>
        </a:spcBef>
        <a:spcAft>
          <a:spcPct val="0"/>
        </a:spcAft>
        <a:defRPr sz="95600">
          <a:solidFill>
            <a:schemeClr val="tx2"/>
          </a:solidFill>
          <a:latin typeface="Times New Roman" pitchFamily="18" charset="0"/>
        </a:defRPr>
      </a:lvl6pPr>
      <a:lvl7pPr marL="3657600" algn="ctr" defTabSz="19856452" rtl="0" eaLnBrk="0" fontAlgn="base" hangingPunct="0">
        <a:spcBef>
          <a:spcPct val="0"/>
        </a:spcBef>
        <a:spcAft>
          <a:spcPct val="0"/>
        </a:spcAft>
        <a:defRPr sz="95600">
          <a:solidFill>
            <a:schemeClr val="tx2"/>
          </a:solidFill>
          <a:latin typeface="Times New Roman" pitchFamily="18" charset="0"/>
        </a:defRPr>
      </a:lvl7pPr>
      <a:lvl8pPr marL="5486400" algn="ctr" defTabSz="19856452" rtl="0" eaLnBrk="0" fontAlgn="base" hangingPunct="0">
        <a:spcBef>
          <a:spcPct val="0"/>
        </a:spcBef>
        <a:spcAft>
          <a:spcPct val="0"/>
        </a:spcAft>
        <a:defRPr sz="95600">
          <a:solidFill>
            <a:schemeClr val="tx2"/>
          </a:solidFill>
          <a:latin typeface="Times New Roman" pitchFamily="18" charset="0"/>
        </a:defRPr>
      </a:lvl8pPr>
      <a:lvl9pPr marL="7315200" algn="ctr" defTabSz="19856452" rtl="0" eaLnBrk="0" fontAlgn="base" hangingPunct="0">
        <a:spcBef>
          <a:spcPct val="0"/>
        </a:spcBef>
        <a:spcAft>
          <a:spcPct val="0"/>
        </a:spcAft>
        <a:defRPr sz="95600">
          <a:solidFill>
            <a:schemeClr val="tx2"/>
          </a:solidFill>
          <a:latin typeface="Times New Roman" pitchFamily="18" charset="0"/>
        </a:defRPr>
      </a:lvl9pPr>
    </p:titleStyle>
    <p:bodyStyle>
      <a:lvl1pPr marL="1327152" indent="-1327152" algn="l" defTabSz="3543300" rtl="0" eaLnBrk="0" fontAlgn="base" hangingPunct="0">
        <a:spcBef>
          <a:spcPct val="20000"/>
        </a:spcBef>
        <a:spcAft>
          <a:spcPct val="0"/>
        </a:spcAft>
        <a:buChar char="•"/>
        <a:defRPr sz="12400">
          <a:solidFill>
            <a:schemeClr val="tx1"/>
          </a:solidFill>
          <a:latin typeface="+mn-lt"/>
          <a:ea typeface="+mn-ea"/>
          <a:cs typeface="+mn-cs"/>
        </a:defRPr>
      </a:lvl1pPr>
      <a:lvl2pPr marL="2876552" indent="-1104900" algn="l" defTabSz="3543300" rtl="0" eaLnBrk="0" fontAlgn="base" hangingPunct="0">
        <a:spcBef>
          <a:spcPct val="20000"/>
        </a:spcBef>
        <a:spcAft>
          <a:spcPct val="0"/>
        </a:spcAft>
        <a:buChar char="–"/>
        <a:defRPr sz="10800">
          <a:solidFill>
            <a:schemeClr val="tx1"/>
          </a:solidFill>
          <a:latin typeface="+mn-lt"/>
        </a:defRPr>
      </a:lvl2pPr>
      <a:lvl3pPr marL="4432300" indent="-889000" algn="l" defTabSz="3543300" rtl="0" eaLnBrk="0" fontAlgn="base" hangingPunct="0">
        <a:spcBef>
          <a:spcPct val="20000"/>
        </a:spcBef>
        <a:spcAft>
          <a:spcPct val="0"/>
        </a:spcAft>
        <a:buChar char="•"/>
        <a:defRPr sz="9200">
          <a:solidFill>
            <a:schemeClr val="tx1"/>
          </a:solidFill>
          <a:latin typeface="+mn-lt"/>
        </a:defRPr>
      </a:lvl3pPr>
      <a:lvl4pPr marL="6203952" indent="-889000" algn="l" defTabSz="3543300" rtl="0" eaLnBrk="0" fontAlgn="base" hangingPunct="0">
        <a:spcBef>
          <a:spcPct val="20000"/>
        </a:spcBef>
        <a:spcAft>
          <a:spcPct val="0"/>
        </a:spcAft>
        <a:buChar char="–"/>
        <a:defRPr sz="7600">
          <a:solidFill>
            <a:schemeClr val="tx1"/>
          </a:solidFill>
          <a:latin typeface="+mn-lt"/>
        </a:defRPr>
      </a:lvl4pPr>
      <a:lvl5pPr marL="7975600" indent="-889000" algn="l" defTabSz="3543300" rtl="0" eaLnBrk="0" fontAlgn="base" hangingPunct="0">
        <a:spcBef>
          <a:spcPct val="20000"/>
        </a:spcBef>
        <a:spcAft>
          <a:spcPct val="0"/>
        </a:spcAft>
        <a:buChar char="»"/>
        <a:defRPr sz="7600">
          <a:solidFill>
            <a:schemeClr val="tx1"/>
          </a:solidFill>
          <a:latin typeface="+mn-lt"/>
        </a:defRPr>
      </a:lvl5pPr>
      <a:lvl6pPr marL="46507400" indent="-4972052" algn="l" defTabSz="19856452" rtl="0" eaLnBrk="0" fontAlgn="base" hangingPunct="0">
        <a:spcBef>
          <a:spcPct val="20000"/>
        </a:spcBef>
        <a:spcAft>
          <a:spcPct val="0"/>
        </a:spcAft>
        <a:buChar char="»"/>
        <a:defRPr sz="43200">
          <a:solidFill>
            <a:schemeClr val="tx1"/>
          </a:solidFill>
          <a:latin typeface="+mn-lt"/>
        </a:defRPr>
      </a:lvl6pPr>
      <a:lvl7pPr marL="48336200" indent="-4972052" algn="l" defTabSz="19856452" rtl="0" eaLnBrk="0" fontAlgn="base" hangingPunct="0">
        <a:spcBef>
          <a:spcPct val="20000"/>
        </a:spcBef>
        <a:spcAft>
          <a:spcPct val="0"/>
        </a:spcAft>
        <a:buChar char="»"/>
        <a:defRPr sz="43200">
          <a:solidFill>
            <a:schemeClr val="tx1"/>
          </a:solidFill>
          <a:latin typeface="+mn-lt"/>
        </a:defRPr>
      </a:lvl7pPr>
      <a:lvl8pPr marL="50165000" indent="-4972052" algn="l" defTabSz="19856452" rtl="0" eaLnBrk="0" fontAlgn="base" hangingPunct="0">
        <a:spcBef>
          <a:spcPct val="20000"/>
        </a:spcBef>
        <a:spcAft>
          <a:spcPct val="0"/>
        </a:spcAft>
        <a:buChar char="»"/>
        <a:defRPr sz="43200">
          <a:solidFill>
            <a:schemeClr val="tx1"/>
          </a:solidFill>
          <a:latin typeface="+mn-lt"/>
        </a:defRPr>
      </a:lvl8pPr>
      <a:lvl9pPr marL="51206400" indent="-4972052" algn="l" defTabSz="19856452" rtl="0" eaLnBrk="0" fontAlgn="base" hangingPunct="0">
        <a:spcBef>
          <a:spcPct val="20000"/>
        </a:spcBef>
        <a:spcAft>
          <a:spcPct val="0"/>
        </a:spcAft>
        <a:buChar char="»"/>
        <a:defRPr sz="43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1pPr>
      <a:lvl2pPr marL="18288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7pPr>
      <a:lvl8pPr marL="128016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8pPr>
      <a:lvl9pPr marL="146304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1" name="Rectangle 2033">
            <a:extLst>
              <a:ext uri="{FF2B5EF4-FFF2-40B4-BE49-F238E27FC236}">
                <a16:creationId xmlns:a16="http://schemas.microsoft.com/office/drawing/2014/main" id="{799143C1-7A18-D0FA-1DC6-DC57D74F62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2" y="914400"/>
            <a:ext cx="290703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10012" tIns="55008" rIns="110012" bIns="55008" anchor="ctr"/>
          <a:lstStyle/>
          <a:p>
            <a:pPr algn="ctr" defTabSz="774700">
              <a:defRPr/>
            </a:pPr>
            <a:r>
              <a:rPr lang="en-US" altLang="ja-JP" sz="6600" b="1" dirty="0">
                <a:ea typeface="ＭＳ Ｐゴシック" pitchFamily="34" charset="-128"/>
              </a:rPr>
              <a:t>Reconstructing Speech from Pitch, Formant, and Intensity Data</a:t>
            </a:r>
          </a:p>
        </p:txBody>
      </p:sp>
      <p:sp>
        <p:nvSpPr>
          <p:cNvPr id="4082" name="Rectangle 2034">
            <a:extLst>
              <a:ext uri="{FF2B5EF4-FFF2-40B4-BE49-F238E27FC236}">
                <a16:creationId xmlns:a16="http://schemas.microsoft.com/office/drawing/2014/main" id="{3D02436F-F18B-5716-FF3A-55A76DF39D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2" y="2133600"/>
            <a:ext cx="272161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10012" tIns="55008" rIns="110012" bIns="55008" anchor="ctr"/>
          <a:lstStyle/>
          <a:p>
            <a:pPr algn="ctr" defTabSz="654052">
              <a:defRPr/>
            </a:pPr>
            <a:r>
              <a:rPr lang="en-US" altLang="ja-JP" sz="4800" b="1" dirty="0">
                <a:ea typeface="ＭＳ Ｐゴシック" pitchFamily="34" charset="-128"/>
              </a:rPr>
              <a:t>Jake Haapoja and Hannah Loukusa, St. Cloud State University</a:t>
            </a:r>
          </a:p>
          <a:p>
            <a:pPr algn="ctr" defTabSz="654052">
              <a:defRPr/>
            </a:pPr>
            <a:r>
              <a:rPr lang="en-US" altLang="ja-JP" sz="4800" i="1" dirty="0">
                <a:ea typeface="ＭＳ Ｐゴシック" pitchFamily="34" charset="-128"/>
              </a:rPr>
              <a:t>Faculty</a:t>
            </a:r>
            <a:r>
              <a:rPr lang="en-US" altLang="ja-JP" sz="4800" i="1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 Sponsors</a:t>
            </a:r>
            <a:r>
              <a:rPr lang="en-US" altLang="ja-JP" sz="48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: Dr. Ettien Koffi and Dr. Mark Petzold</a:t>
            </a:r>
          </a:p>
        </p:txBody>
      </p:sp>
      <p:sp>
        <p:nvSpPr>
          <p:cNvPr id="4087" name="Text Box 2039">
            <a:extLst>
              <a:ext uri="{FF2B5EF4-FFF2-40B4-BE49-F238E27FC236}">
                <a16:creationId xmlns:a16="http://schemas.microsoft.com/office/drawing/2014/main" id="{076CBA29-9040-B739-FD04-BCD34B0AD9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82400" y="4267200"/>
            <a:ext cx="13411200" cy="693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7528" tIns="38764" rIns="77528" bIns="38764">
            <a:spAutoFit/>
          </a:bodyPr>
          <a:lstStyle/>
          <a:p>
            <a:pPr marL="228600" indent="-228600" algn="ctr" defTabSz="774700">
              <a:defRPr/>
            </a:pPr>
            <a:r>
              <a:rPr lang="en-US" altLang="ja-JP" sz="4000" dirty="0">
                <a:ea typeface="ＭＳ Ｐゴシック" pitchFamily="34" charset="-128"/>
              </a:rPr>
              <a:t>. </a:t>
            </a:r>
            <a:endParaRPr lang="en-US" altLang="ja-JP" sz="4000" b="1" dirty="0">
              <a:effectLst>
                <a:outerShdw blurRad="38100" dist="38100" dir="2700000" algn="tl">
                  <a:srgbClr val="C0C0C0"/>
                </a:outerShdw>
              </a:effectLst>
              <a:ea typeface="ＭＳ Ｐゴシック" pitchFamily="34" charset="-128"/>
            </a:endParaRPr>
          </a:p>
        </p:txBody>
      </p:sp>
      <p:sp>
        <p:nvSpPr>
          <p:cNvPr id="7283" name="Text Box 2163">
            <a:extLst>
              <a:ext uri="{FF2B5EF4-FFF2-40B4-BE49-F238E27FC236}">
                <a16:creationId xmlns:a16="http://schemas.microsoft.com/office/drawing/2014/main" id="{F65F5BF7-C5DB-87D2-8D62-80569DF0E2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46334" y="23480786"/>
            <a:ext cx="10972802" cy="34169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2068" tIns="46032" rIns="92068" bIns="46032">
            <a:spAutoFit/>
          </a:bodyPr>
          <a:lstStyle/>
          <a:p>
            <a:pPr algn="ctr" defTabSz="774700">
              <a:defRPr/>
            </a:pPr>
            <a:r>
              <a:rPr lang="en-US" altLang="ja-JP" sz="1800" b="1" dirty="0">
                <a:ea typeface="ＭＳ Ｐゴシック" pitchFamily="34" charset="-128"/>
              </a:rPr>
              <a:t>References</a:t>
            </a:r>
          </a:p>
          <a:p>
            <a:pPr marL="901700" indent="-679452" defTabSz="774700">
              <a:defRPr/>
            </a:pPr>
            <a:r>
              <a:rPr lang="en-US" altLang="ja-JP" sz="1800" dirty="0">
                <a:ea typeface="ＭＳ Ｐゴシック" pitchFamily="34" charset="-128"/>
              </a:rPr>
              <a:t>[1] Dennis H. Klatt &amp; L C Klatt. 1990. Analysis, synthesis, and perception of voice quality variations among female and male talkers. The Journal of the Acoustical Society of America. Vol. 87, 2, 820-57, 1990</a:t>
            </a:r>
          </a:p>
          <a:p>
            <a:pPr marL="901700" indent="-679452" defTabSz="774700">
              <a:defRPr/>
            </a:pPr>
            <a:endParaRPr lang="en-US" altLang="ja-JP" sz="1800" dirty="0">
              <a:ea typeface="ＭＳ Ｐゴシック" pitchFamily="34" charset="-128"/>
            </a:endParaRPr>
          </a:p>
          <a:p>
            <a:pPr marL="901700" indent="-679452" defTabSz="774700">
              <a:defRPr/>
            </a:pPr>
            <a:r>
              <a:rPr lang="en-US" altLang="ja-JP" sz="1800" dirty="0">
                <a:ea typeface="ＭＳ Ｐゴシック" pitchFamily="34" charset="-128"/>
              </a:rPr>
              <a:t>[2] Hale, Krauss. 1992. Language Endangerment and the Human Value of Linguistic Diversity. Language 68 (1) 35-42.</a:t>
            </a:r>
          </a:p>
          <a:p>
            <a:pPr marL="901700" indent="-679452" defTabSz="774700">
              <a:defRPr/>
            </a:pPr>
            <a:endParaRPr lang="en-US" altLang="ja-JP" sz="1800" dirty="0">
              <a:ea typeface="ＭＳ Ｐゴシック" pitchFamily="34" charset="-128"/>
            </a:endParaRPr>
          </a:p>
          <a:p>
            <a:pPr marL="901700" indent="-679452" defTabSz="774700">
              <a:defRPr/>
            </a:pPr>
            <a:r>
              <a:rPr lang="en-US" altLang="ja-JP" sz="1800" dirty="0">
                <a:ea typeface="ＭＳ Ｐゴシック" pitchFamily="34" charset="-128"/>
              </a:rPr>
              <a:t>[3] Koffi, Ettien &amp; Petzold, Mark. (2022). A Tutorial on Formant-Based Speech Synthesis for the Documentation of Critically Endangered Languages. Volume 11. 26-55.</a:t>
            </a:r>
          </a:p>
          <a:p>
            <a:pPr marL="901700" indent="-679452" defTabSz="774700">
              <a:defRPr/>
            </a:pPr>
            <a:endParaRPr lang="en-US" altLang="ja-JP" sz="1800" dirty="0">
              <a:ea typeface="ＭＳ Ｐゴシック" pitchFamily="34" charset="-128"/>
            </a:endParaRPr>
          </a:p>
          <a:p>
            <a:pPr marL="901700" indent="-679452" defTabSz="774700">
              <a:defRPr/>
            </a:pPr>
            <a:r>
              <a:rPr lang="en-US" altLang="ja-JP" sz="1800" dirty="0">
                <a:ea typeface="ＭＳ Ｐゴシック" pitchFamily="34" charset="-128"/>
              </a:rPr>
              <a:t>[4] “Ivory Coast Country Profile.” BBC. https://www.bbc.com/news/world-africa-13287216</a:t>
            </a:r>
          </a:p>
          <a:p>
            <a:pPr marL="901700" indent="-679452" defTabSz="774700">
              <a:defRPr/>
            </a:pPr>
            <a:endParaRPr lang="en-US" altLang="ja-JP" sz="1800" dirty="0">
              <a:ea typeface="ＭＳ Ｐゴシック" pitchFamily="34" charset="-128"/>
            </a:endParaRPr>
          </a:p>
        </p:txBody>
      </p:sp>
      <p:sp>
        <p:nvSpPr>
          <p:cNvPr id="2054" name="Text Box 2168">
            <a:extLst>
              <a:ext uri="{FF2B5EF4-FFF2-40B4-BE49-F238E27FC236}">
                <a16:creationId xmlns:a16="http://schemas.microsoft.com/office/drawing/2014/main" id="{D56F9E98-D838-51C2-0A1B-84907FFD17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7100" y="21215354"/>
            <a:ext cx="2336800" cy="49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5288" tIns="32644" rIns="65288" bIns="32644">
            <a:spAutoFit/>
          </a:bodyPr>
          <a:lstStyle>
            <a:lvl1pPr defTabSz="163513">
              <a:defRPr sz="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163513">
              <a:defRPr sz="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163513">
              <a:defRPr sz="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163513">
              <a:defRPr sz="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163513">
              <a:defRPr sz="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163513" eaLnBrk="0" fontAlgn="base" hangingPunct="0">
              <a:spcBef>
                <a:spcPct val="0"/>
              </a:spcBef>
              <a:spcAft>
                <a:spcPct val="0"/>
              </a:spcAft>
              <a:defRPr sz="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163513" eaLnBrk="0" fontAlgn="base" hangingPunct="0">
              <a:spcBef>
                <a:spcPct val="0"/>
              </a:spcBef>
              <a:spcAft>
                <a:spcPct val="0"/>
              </a:spcAft>
              <a:defRPr sz="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163513" eaLnBrk="0" fontAlgn="base" hangingPunct="0">
              <a:spcBef>
                <a:spcPct val="0"/>
              </a:spcBef>
              <a:spcAft>
                <a:spcPct val="0"/>
              </a:spcAft>
              <a:defRPr sz="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163513" eaLnBrk="0" fontAlgn="base" hangingPunct="0">
              <a:spcBef>
                <a:spcPct val="0"/>
              </a:spcBef>
              <a:spcAft>
                <a:spcPct val="0"/>
              </a:spcAft>
              <a:defRPr sz="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ja-JP" altLang="en-US" sz="2800">
              <a:ea typeface="ＭＳ Ｐゴシック" panose="020B0600070205080204" pitchFamily="34" charset="-128"/>
            </a:endParaRPr>
          </a:p>
        </p:txBody>
      </p:sp>
      <p:sp>
        <p:nvSpPr>
          <p:cNvPr id="2055" name="Rectangle 2169">
            <a:extLst>
              <a:ext uri="{FF2B5EF4-FFF2-40B4-BE49-F238E27FC236}">
                <a16:creationId xmlns:a16="http://schemas.microsoft.com/office/drawing/2014/main" id="{642A2CAD-F444-6F98-E02E-4A2CFF596B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7102" y="654054"/>
            <a:ext cx="34734500" cy="3003548"/>
          </a:xfrm>
          <a:prstGeom prst="rect">
            <a:avLst/>
          </a:prstGeom>
          <a:noFill/>
          <a:ln w="1905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65288" tIns="32644" rIns="65288" bIns="32644" anchor="ctr"/>
          <a:lstStyle>
            <a:lvl1pPr defTabSz="163513">
              <a:defRPr sz="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163513">
              <a:defRPr sz="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163513">
              <a:defRPr sz="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163513">
              <a:defRPr sz="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163513">
              <a:defRPr sz="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163513" eaLnBrk="0" fontAlgn="base" hangingPunct="0">
              <a:spcBef>
                <a:spcPct val="0"/>
              </a:spcBef>
              <a:spcAft>
                <a:spcPct val="0"/>
              </a:spcAft>
              <a:defRPr sz="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163513" eaLnBrk="0" fontAlgn="base" hangingPunct="0">
              <a:spcBef>
                <a:spcPct val="0"/>
              </a:spcBef>
              <a:spcAft>
                <a:spcPct val="0"/>
              </a:spcAft>
              <a:defRPr sz="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163513" eaLnBrk="0" fontAlgn="base" hangingPunct="0">
              <a:spcBef>
                <a:spcPct val="0"/>
              </a:spcBef>
              <a:spcAft>
                <a:spcPct val="0"/>
              </a:spcAft>
              <a:defRPr sz="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163513" eaLnBrk="0" fontAlgn="base" hangingPunct="0">
              <a:spcBef>
                <a:spcPct val="0"/>
              </a:spcBef>
              <a:spcAft>
                <a:spcPct val="0"/>
              </a:spcAft>
              <a:defRPr sz="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ja-JP" altLang="en-US" sz="2800">
              <a:ea typeface="ＭＳ Ｐゴシック" panose="020B0600070205080204" pitchFamily="34" charset="-128"/>
            </a:endParaRPr>
          </a:p>
        </p:txBody>
      </p:sp>
      <p:sp>
        <p:nvSpPr>
          <p:cNvPr id="7292" name="Text Box 2172">
            <a:extLst>
              <a:ext uri="{FF2B5EF4-FFF2-40B4-BE49-F238E27FC236}">
                <a16:creationId xmlns:a16="http://schemas.microsoft.com/office/drawing/2014/main" id="{9323268A-B18C-1F28-9AAE-62FE1ACA73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50852" y="9626600"/>
            <a:ext cx="185999" cy="5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68" tIns="46032" rIns="92068" bIns="46032">
            <a:spAutoFit/>
          </a:bodyPr>
          <a:lstStyle/>
          <a:p>
            <a:pPr defTabSz="774700">
              <a:spcAft>
                <a:spcPct val="30000"/>
              </a:spcAft>
              <a:defRPr/>
            </a:pPr>
            <a:endParaRPr lang="ja-JP" altLang="en-US" sz="2800" b="1">
              <a:effectLst>
                <a:outerShdw blurRad="38100" dist="38100" dir="2700000" algn="tl">
                  <a:srgbClr val="C0C0C0"/>
                </a:outerShdw>
              </a:effectLst>
              <a:ea typeface="ＭＳ Ｐゴシック" pitchFamily="34" charset="-128"/>
            </a:endParaRPr>
          </a:p>
        </p:txBody>
      </p:sp>
      <p:sp>
        <p:nvSpPr>
          <p:cNvPr id="2057" name="TextBox 406">
            <a:extLst>
              <a:ext uri="{FF2B5EF4-FFF2-40B4-BE49-F238E27FC236}">
                <a16:creationId xmlns:a16="http://schemas.microsoft.com/office/drawing/2014/main" id="{7CCDEDAC-F7BA-FF6B-457E-B039F35460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08054" y="8597902"/>
            <a:ext cx="131916" cy="49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5288" tIns="32644" rIns="65288" bIns="32644">
            <a:spAutoFit/>
          </a:bodyPr>
          <a:lstStyle>
            <a:lvl1pPr defTabSz="163513">
              <a:defRPr sz="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163513">
              <a:defRPr sz="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163513">
              <a:defRPr sz="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163513">
              <a:defRPr sz="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163513">
              <a:defRPr sz="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163513" eaLnBrk="0" fontAlgn="base" hangingPunct="0">
              <a:spcBef>
                <a:spcPct val="0"/>
              </a:spcBef>
              <a:spcAft>
                <a:spcPct val="0"/>
              </a:spcAft>
              <a:defRPr sz="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163513" eaLnBrk="0" fontAlgn="base" hangingPunct="0">
              <a:spcBef>
                <a:spcPct val="0"/>
              </a:spcBef>
              <a:spcAft>
                <a:spcPct val="0"/>
              </a:spcAft>
              <a:defRPr sz="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163513" eaLnBrk="0" fontAlgn="base" hangingPunct="0">
              <a:spcBef>
                <a:spcPct val="0"/>
              </a:spcBef>
              <a:spcAft>
                <a:spcPct val="0"/>
              </a:spcAft>
              <a:defRPr sz="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163513" eaLnBrk="0" fontAlgn="base" hangingPunct="0">
              <a:spcBef>
                <a:spcPct val="0"/>
              </a:spcBef>
              <a:spcAft>
                <a:spcPct val="0"/>
              </a:spcAft>
              <a:defRPr sz="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ja-JP" altLang="en-US" sz="2800">
              <a:ea typeface="ＭＳ Ｐゴシック" panose="020B0600070205080204" pitchFamily="34" charset="-128"/>
            </a:endParaRPr>
          </a:p>
        </p:txBody>
      </p:sp>
      <p:sp>
        <p:nvSpPr>
          <p:cNvPr id="2074" name="Rectangle 2174">
            <a:extLst>
              <a:ext uri="{FF2B5EF4-FFF2-40B4-BE49-F238E27FC236}">
                <a16:creationId xmlns:a16="http://schemas.microsoft.com/office/drawing/2014/main" id="{355B300D-91BB-3D30-40AF-37B40706A1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398" y="22139668"/>
            <a:ext cx="23164801" cy="478841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65288" tIns="32644" rIns="65288" bIns="32644" anchor="t" anchorCtr="1"/>
          <a:lstStyle/>
          <a:p>
            <a:pPr algn="ctr" defTabSz="654052">
              <a:spcBef>
                <a:spcPts val="2400"/>
              </a:spcBef>
              <a:defRPr/>
            </a:pPr>
            <a:r>
              <a:rPr lang="en-US" altLang="ja-JP" sz="4800" b="1" dirty="0">
                <a:latin typeface="+mj-lt"/>
                <a:ea typeface="ＭＳ Ｐゴシック" pitchFamily="34" charset="-128"/>
              </a:rPr>
              <a:t>Conclusion</a:t>
            </a:r>
          </a:p>
          <a:p>
            <a:pPr marL="228600" defTabSz="654052">
              <a:spcBef>
                <a:spcPts val="2400"/>
              </a:spcBef>
              <a:tabLst>
                <a:tab pos="11658600" algn="l"/>
              </a:tabLst>
              <a:defRPr/>
            </a:pPr>
            <a:r>
              <a:rPr lang="en-US" altLang="ja-JP" sz="4800" dirty="0">
                <a:latin typeface="+mj-lt"/>
                <a:ea typeface="ＭＳ Ｐゴシック"/>
                <a:cs typeface="Times New Roman"/>
              </a:rPr>
              <a:t>- Language reproduction systems </a:t>
            </a:r>
            <a:r>
              <a:rPr lang="en-US" altLang="ja-JP" sz="4800" b="1" dirty="0">
                <a:latin typeface="+mj-lt"/>
                <a:ea typeface="ＭＳ Ｐゴシック"/>
                <a:cs typeface="Times New Roman"/>
              </a:rPr>
              <a:t>can be constructed from minimal recorded data </a:t>
            </a:r>
            <a:r>
              <a:rPr lang="en-US" altLang="ja-JP" sz="4800" dirty="0">
                <a:latin typeface="+mj-lt"/>
                <a:ea typeface="ＭＳ Ｐゴシック"/>
                <a:cs typeface="Times New Roman"/>
              </a:rPr>
              <a:t>automatically and efficiently with minimal annotation from the researcher.</a:t>
            </a:r>
          </a:p>
          <a:p>
            <a:pPr marL="228600" defTabSz="654052">
              <a:spcBef>
                <a:spcPts val="2400"/>
              </a:spcBef>
              <a:tabLst>
                <a:tab pos="11658600" algn="l"/>
              </a:tabLst>
              <a:defRPr/>
            </a:pPr>
            <a:r>
              <a:rPr kumimoji="0" lang="en-US" altLang="ja-JP" sz="4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/>
                <a:cs typeface="Times New Roman"/>
              </a:rPr>
              <a:t>- Future research may focus on automatic interval alignment and building a repository of Betine Phonemes for arbitrary word generation</a:t>
            </a:r>
            <a:endParaRPr kumimoji="0" lang="en-US" altLang="ja-JP" sz="4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itchFamily="34" charset="-128"/>
              <a:cs typeface="Times New Roman"/>
            </a:endParaRPr>
          </a:p>
          <a:p>
            <a:pPr marL="228600" defTabSz="654052">
              <a:spcBef>
                <a:spcPts val="2400"/>
              </a:spcBef>
              <a:tabLst>
                <a:tab pos="11658600" algn="l"/>
              </a:tabLst>
              <a:defRPr/>
            </a:pPr>
            <a:endParaRPr lang="en-US" altLang="ja-JP" sz="4800" dirty="0">
              <a:latin typeface="+mj-lt"/>
              <a:ea typeface="ＭＳ Ｐゴシック"/>
              <a:cs typeface="Times New Roman"/>
            </a:endParaRPr>
          </a:p>
          <a:p>
            <a:pPr marL="228600" defTabSz="654052">
              <a:spcBef>
                <a:spcPts val="2400"/>
              </a:spcBef>
              <a:tabLst>
                <a:tab pos="11658600" algn="l"/>
              </a:tabLst>
              <a:defRPr/>
            </a:pPr>
            <a:endParaRPr lang="en-US" altLang="ja-JP" sz="4800" dirty="0">
              <a:latin typeface="+mj-lt"/>
              <a:ea typeface="ＭＳ Ｐゴシック" pitchFamily="34" charset="-128"/>
              <a:cs typeface="Times New Roman"/>
            </a:endParaRPr>
          </a:p>
        </p:txBody>
      </p:sp>
      <p:pic>
        <p:nvPicPr>
          <p:cNvPr id="2059" name="Picture 24" descr="http://www.stcloudstate.edu/ucomm/images/styleguide/stclogo.gif">
            <a:extLst>
              <a:ext uri="{FF2B5EF4-FFF2-40B4-BE49-F238E27FC236}">
                <a16:creationId xmlns:a16="http://schemas.microsoft.com/office/drawing/2014/main" id="{F60EEE34-6DCC-76B4-50B8-079D36ADFA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174752"/>
            <a:ext cx="3048000" cy="2178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CB0DCD65-4E54-D35B-790E-7B04C6AE1038}"/>
              </a:ext>
            </a:extLst>
          </p:cNvPr>
          <p:cNvSpPr/>
          <p:nvPr/>
        </p:nvSpPr>
        <p:spPr>
          <a:xfrm>
            <a:off x="914400" y="3962402"/>
            <a:ext cx="23164800" cy="4401205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 lIns="91440" tIns="45720" rIns="91440" bIns="45720" anchor="t">
            <a:spAutoFit/>
          </a:bodyPr>
          <a:lstStyle/>
          <a:p>
            <a:pPr algn="ctr" defTabSz="774700">
              <a:defRPr/>
            </a:pPr>
            <a:r>
              <a:rPr lang="en-US" altLang="ja-JP" sz="4800" b="1" dirty="0">
                <a:ea typeface="ＭＳ Ｐゴシック" pitchFamily="34" charset="-128"/>
              </a:rPr>
              <a:t>Background Information</a:t>
            </a:r>
          </a:p>
          <a:p>
            <a:pPr algn="ctr" defTabSz="774700">
              <a:defRPr/>
            </a:pPr>
            <a:endParaRPr lang="en-US" altLang="ja-JP" sz="4000" dirty="0">
              <a:ea typeface="ＭＳ Ｐゴシック" pitchFamily="34" charset="-128"/>
            </a:endParaRPr>
          </a:p>
          <a:p>
            <a:pPr defTabSz="774700">
              <a:defRPr/>
            </a:pPr>
            <a:r>
              <a:rPr lang="en-US" altLang="ja-JP" sz="4800" dirty="0">
                <a:ea typeface="ＭＳ Ｐゴシック" pitchFamily="34" charset="-128"/>
              </a:rPr>
              <a:t>	- Betine language of Ivory Coast (Fig. 1) is endangered</a:t>
            </a:r>
          </a:p>
          <a:p>
            <a:pPr defTabSz="774700">
              <a:defRPr/>
            </a:pPr>
            <a:r>
              <a:rPr lang="en-US" altLang="ja-JP" sz="4800" dirty="0">
                <a:latin typeface="Times New Roman"/>
                <a:ea typeface="ＭＳ Ｐゴシック" pitchFamily="34" charset="-128"/>
                <a:cs typeface="Times New Roman"/>
              </a:rPr>
              <a:t>	- </a:t>
            </a:r>
            <a:r>
              <a:rPr lang="en-US" altLang="ja-JP" sz="4800" dirty="0">
                <a:latin typeface="Times New Roman"/>
                <a:ea typeface="ＭＳ Ｐゴシック"/>
                <a:cs typeface="Times New Roman"/>
              </a:rPr>
              <a:t>Goal of project of Dr. Koffi and Dr. Petzold:</a:t>
            </a:r>
          </a:p>
          <a:p>
            <a:pPr defTabSz="774700">
              <a:defRPr/>
            </a:pPr>
            <a:r>
              <a:rPr lang="en-US" altLang="ja-JP" sz="4800" dirty="0">
                <a:latin typeface="Times New Roman"/>
                <a:ea typeface="ＭＳ Ｐゴシック"/>
                <a:cs typeface="Times New Roman"/>
              </a:rPr>
              <a:t>     Create a Siri-like system for Betine to preserve as much</a:t>
            </a:r>
          </a:p>
          <a:p>
            <a:pPr defTabSz="774700">
              <a:defRPr/>
            </a:pPr>
            <a:r>
              <a:rPr lang="en-US" altLang="ja-JP" sz="4800" dirty="0">
                <a:latin typeface="Times New Roman"/>
                <a:ea typeface="ＭＳ Ｐゴシック"/>
                <a:cs typeface="Times New Roman"/>
              </a:rPr>
              <a:t>     of the language as possible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B6BDBDC-266E-60CA-15C2-8F8B63E30A67}"/>
              </a:ext>
            </a:extLst>
          </p:cNvPr>
          <p:cNvSpPr/>
          <p:nvPr/>
        </p:nvSpPr>
        <p:spPr>
          <a:xfrm>
            <a:off x="24646334" y="3962402"/>
            <a:ext cx="10972802" cy="19297590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 lIns="91440" tIns="45720" rIns="91440" bIns="45720" anchor="t">
            <a:spAutoFit/>
          </a:bodyPr>
          <a:lstStyle/>
          <a:p>
            <a:pPr marL="679450" indent="-679450" algn="ctr" defTabSz="774700">
              <a:defRPr/>
            </a:pPr>
            <a:r>
              <a:rPr lang="en-US" altLang="ja-JP" sz="4800" b="1" dirty="0">
                <a:ea typeface="ＭＳ Ｐゴシック" pitchFamily="34" charset="-128"/>
              </a:rPr>
              <a:t>Methods</a:t>
            </a:r>
          </a:p>
          <a:p>
            <a:pPr marL="679450" indent="-679450" defTabSz="774700">
              <a:defRPr/>
            </a:pPr>
            <a:r>
              <a:rPr lang="en-US" altLang="ja-JP" sz="4800" b="1" dirty="0">
                <a:ea typeface="ＭＳ Ｐゴシック" pitchFamily="34" charset="-128"/>
              </a:rPr>
              <a:t>	Manual Phoneme Separation</a:t>
            </a:r>
            <a:endParaRPr lang="en-US" altLang="ja-JP" sz="4800" b="1" dirty="0">
              <a:ea typeface="ＭＳ Ｐゴシック" pitchFamily="34" charset="-128"/>
              <a:cs typeface="Times New Roman" panose="02020603050405020304" pitchFamily="18" charset="0"/>
            </a:endParaRPr>
          </a:p>
          <a:p>
            <a:pPr marL="679450" indent="-679450" defTabSz="774700">
              <a:defRPr/>
            </a:pPr>
            <a:r>
              <a:rPr lang="en-US" altLang="ja-JP" sz="4800" dirty="0">
                <a:latin typeface="Times New Roman"/>
                <a:ea typeface="ＭＳ Ｐゴシック"/>
                <a:cs typeface="Times New Roman"/>
              </a:rPr>
              <a:t>	- PRAAT </a:t>
            </a:r>
            <a:r>
              <a:rPr lang="en-US" altLang="ja-JP" sz="4800" dirty="0" err="1">
                <a:latin typeface="Times New Roman"/>
                <a:ea typeface="ＭＳ Ｐゴシック"/>
                <a:cs typeface="Times New Roman"/>
              </a:rPr>
              <a:t>TextGrid</a:t>
            </a:r>
            <a:r>
              <a:rPr lang="en-US" altLang="ja-JP" sz="4800" dirty="0">
                <a:latin typeface="Times New Roman"/>
                <a:ea typeface="ＭＳ Ｐゴシック"/>
                <a:cs typeface="Times New Roman"/>
              </a:rPr>
              <a:t> was created, and boundaries were placed manually between phonemes.</a:t>
            </a:r>
          </a:p>
          <a:p>
            <a:pPr marL="679450" indent="-679450" defTabSz="774700">
              <a:defRPr/>
            </a:pPr>
            <a:endParaRPr lang="en-US" altLang="ja-JP" sz="4800" b="1" dirty="0">
              <a:ea typeface="ＭＳ Ｐゴシック" pitchFamily="34" charset="-128"/>
              <a:cs typeface="Times New Roman" panose="02020603050405020304" pitchFamily="18" charset="0"/>
            </a:endParaRPr>
          </a:p>
          <a:p>
            <a:pPr marL="679450" indent="-679450" defTabSz="774700">
              <a:defRPr/>
            </a:pPr>
            <a:r>
              <a:rPr lang="en-US" altLang="ja-JP" sz="4800" b="1" dirty="0">
                <a:latin typeface="Times New Roman"/>
                <a:ea typeface="ＭＳ Ｐゴシック"/>
                <a:cs typeface="Times New Roman"/>
              </a:rPr>
              <a:t>	Automated Feature Extraction</a:t>
            </a:r>
          </a:p>
          <a:p>
            <a:pPr defTabSz="774700">
              <a:defRPr/>
            </a:pPr>
            <a:r>
              <a:rPr lang="en-US" altLang="ja-JP" sz="4800" dirty="0">
                <a:latin typeface="Times New Roman"/>
                <a:ea typeface="ＭＳ Ｐゴシック"/>
                <a:cs typeface="Times New Roman"/>
              </a:rPr>
              <a:t>	- PRAAT scripts were used to extract 	pitch, formant, and intensity averages 	for each phoneme.</a:t>
            </a:r>
            <a:endParaRPr lang="en-US" altLang="ja-JP" sz="4800" dirty="0">
              <a:ea typeface="ＭＳ Ｐゴシック" pitchFamily="34" charset="-128"/>
              <a:cs typeface="Times New Roman"/>
            </a:endParaRPr>
          </a:p>
          <a:p>
            <a:pPr defTabSz="774700">
              <a:defRPr/>
            </a:pPr>
            <a:endParaRPr lang="en-US" altLang="ja-JP" sz="4800" dirty="0">
              <a:ea typeface="ＭＳ Ｐゴシック" pitchFamily="34" charset="-128"/>
              <a:cs typeface="Times New Roman"/>
            </a:endParaRPr>
          </a:p>
          <a:p>
            <a:pPr defTabSz="774700">
              <a:defRPr/>
            </a:pPr>
            <a:r>
              <a:rPr lang="en-US" altLang="ja-JP" sz="4800" b="1" dirty="0">
                <a:ea typeface="ＭＳ Ｐゴシック" pitchFamily="34" charset="-128"/>
              </a:rPr>
              <a:t>	</a:t>
            </a:r>
            <a:r>
              <a:rPr lang="en-US" altLang="ja-JP" sz="4800" b="1" dirty="0" err="1">
                <a:ea typeface="ＭＳ Ｐゴシック" pitchFamily="34" charset="-128"/>
              </a:rPr>
              <a:t>KlattGrid</a:t>
            </a:r>
            <a:r>
              <a:rPr lang="en-US" altLang="ja-JP" sz="4800" b="1" dirty="0">
                <a:ea typeface="ＭＳ Ｐゴシック" pitchFamily="34" charset="-128"/>
              </a:rPr>
              <a:t> Construction</a:t>
            </a:r>
          </a:p>
          <a:p>
            <a:pPr defTabSz="774700">
              <a:defRPr/>
            </a:pPr>
            <a:r>
              <a:rPr lang="en-US" altLang="ja-JP" sz="4800" dirty="0">
                <a:latin typeface="Times New Roman"/>
                <a:ea typeface="ＭＳ Ｐゴシック"/>
                <a:cs typeface="Times New Roman"/>
              </a:rPr>
              <a:t>	- The averages for each phoneme were 	used to create points in the </a:t>
            </a:r>
            <a:r>
              <a:rPr lang="en-US" altLang="ja-JP" sz="4800" dirty="0" err="1">
                <a:latin typeface="Times New Roman"/>
                <a:ea typeface="ＭＳ Ｐゴシック"/>
                <a:cs typeface="Times New Roman"/>
              </a:rPr>
              <a:t>KlattGrid</a:t>
            </a:r>
            <a:r>
              <a:rPr lang="en-US" altLang="ja-JP" sz="4800" dirty="0">
                <a:latin typeface="Times New Roman"/>
                <a:ea typeface="ＭＳ Ｐゴシック"/>
                <a:cs typeface="Times New Roman"/>
              </a:rPr>
              <a:t> 	object (Fig. 4).</a:t>
            </a:r>
          </a:p>
          <a:p>
            <a:pPr defTabSz="774700">
              <a:defRPr/>
            </a:pPr>
            <a:endParaRPr lang="en-US" altLang="ja-JP" sz="4800" dirty="0">
              <a:latin typeface="Times New Roman"/>
              <a:ea typeface="ＭＳ Ｐゴシック"/>
              <a:cs typeface="Times New Roman"/>
            </a:endParaRPr>
          </a:p>
          <a:p>
            <a:pPr defTabSz="774700">
              <a:defRPr/>
            </a:pPr>
            <a:endParaRPr lang="en-US" altLang="ja-JP" sz="4800" dirty="0">
              <a:latin typeface="Times New Roman"/>
              <a:ea typeface="ＭＳ Ｐゴシック"/>
              <a:cs typeface="Times New Roman"/>
            </a:endParaRPr>
          </a:p>
          <a:p>
            <a:pPr defTabSz="774700">
              <a:defRPr/>
            </a:pPr>
            <a:endParaRPr lang="en-US" altLang="ja-JP" sz="4800" dirty="0">
              <a:latin typeface="Times New Roman"/>
              <a:ea typeface="ＭＳ Ｐゴシック"/>
              <a:cs typeface="Times New Roman"/>
            </a:endParaRPr>
          </a:p>
          <a:p>
            <a:pPr defTabSz="774700">
              <a:defRPr/>
            </a:pPr>
            <a:endParaRPr lang="en-US" altLang="ja-JP" sz="4800" dirty="0">
              <a:latin typeface="Times New Roman"/>
              <a:ea typeface="ＭＳ Ｐゴシック"/>
              <a:cs typeface="Times New Roman"/>
            </a:endParaRPr>
          </a:p>
          <a:p>
            <a:pPr defTabSz="774700">
              <a:defRPr/>
            </a:pPr>
            <a:endParaRPr lang="en-US" altLang="ja-JP" sz="4800" dirty="0">
              <a:latin typeface="Times New Roman"/>
              <a:ea typeface="ＭＳ Ｐゴシック"/>
              <a:cs typeface="Times New Roman"/>
            </a:endParaRPr>
          </a:p>
          <a:p>
            <a:pPr defTabSz="774700">
              <a:defRPr/>
            </a:pPr>
            <a:endParaRPr lang="en-US" altLang="ja-JP" sz="4800" dirty="0">
              <a:latin typeface="Times New Roman"/>
              <a:ea typeface="ＭＳ Ｐゴシック"/>
              <a:cs typeface="Times New Roman"/>
            </a:endParaRPr>
          </a:p>
          <a:p>
            <a:pPr defTabSz="774700">
              <a:defRPr/>
            </a:pPr>
            <a:endParaRPr lang="en-US" altLang="ja-JP" sz="4800" dirty="0">
              <a:latin typeface="Times New Roman"/>
              <a:ea typeface="ＭＳ Ｐゴシック"/>
              <a:cs typeface="Times New Roman"/>
            </a:endParaRPr>
          </a:p>
          <a:p>
            <a:pPr defTabSz="774700">
              <a:defRPr/>
            </a:pPr>
            <a:endParaRPr lang="en-US" altLang="ja-JP" sz="4800" dirty="0">
              <a:latin typeface="Times New Roman"/>
              <a:ea typeface="ＭＳ Ｐゴシック"/>
              <a:cs typeface="Times New Roman"/>
            </a:endParaRPr>
          </a:p>
          <a:p>
            <a:pPr defTabSz="774700">
              <a:defRPr/>
            </a:pPr>
            <a:endParaRPr lang="en-US" altLang="ja-JP" sz="4800" dirty="0">
              <a:latin typeface="Times New Roman"/>
              <a:ea typeface="ＭＳ Ｐゴシック"/>
              <a:cs typeface="Times New Roman"/>
            </a:endParaRPr>
          </a:p>
          <a:p>
            <a:pPr defTabSz="774700">
              <a:defRPr/>
            </a:pPr>
            <a:endParaRPr lang="en-US" altLang="ja-JP" sz="4800" dirty="0">
              <a:latin typeface="Times New Roman"/>
              <a:ea typeface="ＭＳ Ｐゴシック"/>
              <a:cs typeface="Times New Roman"/>
            </a:endParaRPr>
          </a:p>
          <a:p>
            <a:pPr defTabSz="774700">
              <a:defRPr/>
            </a:pPr>
            <a:endParaRPr lang="en-US" altLang="ja-JP" sz="4800" dirty="0">
              <a:latin typeface="Times New Roman"/>
              <a:ea typeface="ＭＳ Ｐゴシック"/>
              <a:cs typeface="Times New Roman"/>
            </a:endParaRPr>
          </a:p>
        </p:txBody>
      </p:sp>
      <p:sp>
        <p:nvSpPr>
          <p:cNvPr id="26" name="Text Box 2175">
            <a:extLst>
              <a:ext uri="{FF2B5EF4-FFF2-40B4-BE49-F238E27FC236}">
                <a16:creationId xmlns:a16="http://schemas.microsoft.com/office/drawing/2014/main" id="{EA715B48-94C4-28C6-6776-03F48112D5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7102" y="11531884"/>
            <a:ext cx="23152098" cy="1021265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2068" tIns="46032" rIns="92068" bIns="46032" anchor="t">
            <a:spAutoFit/>
          </a:bodyPr>
          <a:lstStyle/>
          <a:p>
            <a:pPr algn="ctr" defTabSz="774700">
              <a:spcAft>
                <a:spcPct val="30000"/>
              </a:spcAft>
              <a:defRPr/>
            </a:pPr>
            <a:r>
              <a:rPr lang="en-US" altLang="ja-JP" sz="4800" b="1" dirty="0">
                <a:ea typeface="ＭＳ Ｐゴシック" pitchFamily="34" charset="-128"/>
              </a:rPr>
              <a:t>Results</a:t>
            </a:r>
          </a:p>
          <a:p>
            <a:pPr defTabSz="774700">
              <a:spcAft>
                <a:spcPct val="30000"/>
              </a:spcAft>
              <a:defRPr/>
            </a:pPr>
            <a:r>
              <a:rPr lang="en-US" altLang="ja-JP" sz="4800" b="1" dirty="0">
                <a:latin typeface="Times New Roman"/>
                <a:ea typeface="ＭＳ Ｐゴシック" pitchFamily="34" charset="-128"/>
                <a:cs typeface="Times New Roman"/>
              </a:rPr>
              <a:t>	- </a:t>
            </a:r>
            <a:r>
              <a:rPr lang="en-US" altLang="ja-JP" sz="4800" dirty="0">
                <a:latin typeface="Times New Roman"/>
                <a:ea typeface="ＭＳ Ｐゴシック"/>
                <a:cs typeface="Times New Roman"/>
              </a:rPr>
              <a:t>The audio was successfully approximated, and the produced audio was understandable, 	despite being stiff and robotic (Fig. 2 and 3).</a:t>
            </a:r>
          </a:p>
          <a:p>
            <a:pPr marL="450850" defTabSz="774700">
              <a:spcAft>
                <a:spcPct val="30000"/>
              </a:spcAft>
              <a:defRPr/>
            </a:pPr>
            <a:endParaRPr lang="en-US" altLang="ja-JP" sz="4800" dirty="0">
              <a:latin typeface="Times New Roman"/>
              <a:ea typeface="ＭＳ Ｐゴシック" pitchFamily="34" charset="-128"/>
              <a:cs typeface="Times New Roman"/>
            </a:endParaRPr>
          </a:p>
          <a:p>
            <a:pPr marL="450850" defTabSz="774700">
              <a:spcAft>
                <a:spcPct val="30000"/>
              </a:spcAft>
              <a:defRPr/>
            </a:pPr>
            <a:endParaRPr lang="en-US" altLang="ja-JP" sz="4800" dirty="0">
              <a:latin typeface="Times New Roman"/>
              <a:ea typeface="ＭＳ Ｐゴシック" pitchFamily="34" charset="-128"/>
              <a:cs typeface="Times New Roman"/>
            </a:endParaRPr>
          </a:p>
          <a:p>
            <a:pPr marL="450850" defTabSz="774700">
              <a:spcAft>
                <a:spcPct val="30000"/>
              </a:spcAft>
              <a:defRPr/>
            </a:pPr>
            <a:endParaRPr lang="en-US" altLang="ja-JP" sz="4800" dirty="0">
              <a:latin typeface="Times New Roman"/>
              <a:ea typeface="ＭＳ Ｐゴシック" pitchFamily="34" charset="-128"/>
              <a:cs typeface="Times New Roman"/>
            </a:endParaRPr>
          </a:p>
          <a:p>
            <a:pPr marL="450850" defTabSz="774700">
              <a:spcAft>
                <a:spcPct val="30000"/>
              </a:spcAft>
              <a:defRPr/>
            </a:pPr>
            <a:endParaRPr lang="en-US" altLang="ja-JP" sz="4800" dirty="0">
              <a:latin typeface="Times New Roman"/>
              <a:ea typeface="ＭＳ Ｐゴシック" pitchFamily="34" charset="-128"/>
              <a:cs typeface="Times New Roman"/>
            </a:endParaRPr>
          </a:p>
          <a:p>
            <a:pPr marL="450850" defTabSz="774700">
              <a:spcAft>
                <a:spcPct val="30000"/>
              </a:spcAft>
              <a:defRPr/>
            </a:pPr>
            <a:endParaRPr lang="en-US" altLang="ja-JP" sz="4800" dirty="0">
              <a:latin typeface="Times New Roman"/>
              <a:ea typeface="ＭＳ Ｐゴシック" pitchFamily="34" charset="-128"/>
              <a:cs typeface="Times New Roman"/>
            </a:endParaRPr>
          </a:p>
          <a:p>
            <a:pPr marL="450850" defTabSz="774700">
              <a:spcAft>
                <a:spcPct val="30000"/>
              </a:spcAft>
              <a:defRPr/>
            </a:pPr>
            <a:endParaRPr lang="en-US" altLang="ja-JP" sz="4800" dirty="0">
              <a:latin typeface="Times New Roman"/>
              <a:ea typeface="ＭＳ Ｐゴシック" pitchFamily="34" charset="-128"/>
              <a:cs typeface="Times New Roman"/>
            </a:endParaRPr>
          </a:p>
          <a:p>
            <a:pPr marL="450850" defTabSz="774700">
              <a:spcAft>
                <a:spcPct val="30000"/>
              </a:spcAft>
              <a:defRPr/>
            </a:pPr>
            <a:endParaRPr lang="en-US" altLang="ja-JP" sz="4800" dirty="0">
              <a:latin typeface="Times New Roman"/>
              <a:ea typeface="ＭＳ Ｐゴシック" pitchFamily="34" charset="-128"/>
              <a:cs typeface="Times New Roman"/>
            </a:endParaRPr>
          </a:p>
          <a:p>
            <a:pPr marL="450850" defTabSz="774700">
              <a:spcAft>
                <a:spcPct val="30000"/>
              </a:spcAft>
              <a:defRPr/>
            </a:pPr>
            <a:endParaRPr lang="en-US" altLang="ja-JP" sz="4800" dirty="0">
              <a:latin typeface="Times New Roman"/>
              <a:ea typeface="ＭＳ Ｐゴシック" pitchFamily="34" charset="-128"/>
              <a:cs typeface="Times New Roman"/>
            </a:endParaRPr>
          </a:p>
        </p:txBody>
      </p:sp>
      <p:sp>
        <p:nvSpPr>
          <p:cNvPr id="2063" name="TextBox 20">
            <a:extLst>
              <a:ext uri="{FF2B5EF4-FFF2-40B4-BE49-F238E27FC236}">
                <a16:creationId xmlns:a16="http://schemas.microsoft.com/office/drawing/2014/main" id="{AAE80FC9-FE5D-E128-C098-FB4897B56D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96149" y="19928191"/>
            <a:ext cx="10987177" cy="13521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>
            <a:spAutoFit/>
          </a:bodyPr>
          <a:lstStyle>
            <a:lvl1pPr>
              <a:defRPr sz="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4000" b="1" dirty="0">
                <a:latin typeface="Times New Roman"/>
                <a:cs typeface="Times New Roman"/>
              </a:rPr>
              <a:t>Figure 3. </a:t>
            </a:r>
            <a:r>
              <a:rPr lang="en-US" altLang="en-US" sz="4000" dirty="0">
                <a:latin typeface="Times New Roman"/>
                <a:cs typeface="Times New Roman"/>
              </a:rPr>
              <a:t>comparison of spectrograms between the original (top) and synthesized (bottom) audio</a:t>
            </a:r>
            <a:endParaRPr lang="en-US" dirty="0"/>
          </a:p>
        </p:txBody>
      </p:sp>
      <p:pic>
        <p:nvPicPr>
          <p:cNvPr id="2065" name="Picture 24" descr="http://www.stcloudstate.edu/ucomm/images/styleguide/stclogo.gif">
            <a:extLst>
              <a:ext uri="{FF2B5EF4-FFF2-40B4-BE49-F238E27FC236}">
                <a16:creationId xmlns:a16="http://schemas.microsoft.com/office/drawing/2014/main" id="{4FA2FB2A-DCF3-5DF6-CA4C-AD102420D0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0" y="1219202"/>
            <a:ext cx="3048000" cy="2178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D7104AAE-F54B-4999-DB08-338206ECBB95}"/>
              </a:ext>
            </a:extLst>
          </p:cNvPr>
          <p:cNvSpPr/>
          <p:nvPr/>
        </p:nvSpPr>
        <p:spPr>
          <a:xfrm>
            <a:off x="914400" y="8828432"/>
            <a:ext cx="23164800" cy="2308324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679452" indent="-679452" algn="ctr" defTabSz="774700">
              <a:defRPr/>
            </a:pPr>
            <a:r>
              <a:rPr lang="en-US" altLang="ja-JP" sz="4800" b="1" dirty="0">
                <a:ea typeface="ＭＳ Ｐゴシック" pitchFamily="34" charset="-128"/>
              </a:rPr>
              <a:t>Class Project Definition</a:t>
            </a:r>
          </a:p>
          <a:p>
            <a:pPr defTabSz="774700">
              <a:defRPr/>
            </a:pPr>
            <a:r>
              <a:rPr lang="en-US" altLang="ja-JP" sz="4800" dirty="0">
                <a:ea typeface="ＭＳ Ｐゴシック" pitchFamily="34" charset="-128"/>
              </a:rPr>
              <a:t>	- Extract pitch, formant, and intensity data from sound file of the name /asamala/ in Betine</a:t>
            </a:r>
          </a:p>
          <a:p>
            <a:pPr defTabSz="774700">
              <a:defRPr/>
            </a:pPr>
            <a:r>
              <a:rPr lang="en-US" altLang="ja-JP" sz="4800" dirty="0">
                <a:ea typeface="ＭＳ Ｐゴシック" pitchFamily="34" charset="-128"/>
              </a:rPr>
              <a:t>	- Produce a </a:t>
            </a:r>
            <a:r>
              <a:rPr lang="en-US" altLang="ja-JP" sz="4800" dirty="0" err="1">
                <a:ea typeface="ＭＳ Ｐゴシック" pitchFamily="34" charset="-128"/>
              </a:rPr>
              <a:t>KlattGrid</a:t>
            </a:r>
            <a:r>
              <a:rPr lang="en-US" altLang="ja-JP" sz="4800" dirty="0">
                <a:ea typeface="ＭＳ Ｐゴシック" pitchFamily="34" charset="-128"/>
              </a:rPr>
              <a:t> to reconstruct the name in a sound file that sounds natural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39684F-8B12-22A1-C3A5-2A2BEB165A55}"/>
              </a:ext>
            </a:extLst>
          </p:cNvPr>
          <p:cNvSpPr txBox="1"/>
          <p:nvPr/>
        </p:nvSpPr>
        <p:spPr>
          <a:xfrm>
            <a:off x="1222806" y="19956946"/>
            <a:ext cx="11273860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000" b="1" dirty="0">
                <a:latin typeface="Times New Roman"/>
                <a:cs typeface="Times New Roman"/>
              </a:rPr>
              <a:t>Figure 2. </a:t>
            </a:r>
            <a:r>
              <a:rPr lang="en-US" sz="4000" dirty="0">
                <a:latin typeface="Times New Roman"/>
                <a:cs typeface="Times New Roman"/>
              </a:rPr>
              <a:t>comparison of waveforms between the original (top) and the synthesized (bottom) audio</a:t>
            </a:r>
            <a:endParaRPr lang="en-US" sz="4000" b="1" dirty="0">
              <a:cs typeface="Times New Roman"/>
            </a:endParaRPr>
          </a:p>
        </p:txBody>
      </p:sp>
      <p:pic>
        <p:nvPicPr>
          <p:cNvPr id="6" name="Picture 5" descr="Map&#10;&#10;Description automatically generated">
            <a:extLst>
              <a:ext uri="{FF2B5EF4-FFF2-40B4-BE49-F238E27FC236}">
                <a16:creationId xmlns:a16="http://schemas.microsoft.com/office/drawing/2014/main" id="{D8F84A2F-778A-ABE6-30B7-6A54CDD6E5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8971" y="4406078"/>
            <a:ext cx="5575561" cy="313625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48151C6-AEAE-3DCF-FB67-73863C25107F}"/>
              </a:ext>
            </a:extLst>
          </p:cNvPr>
          <p:cNvSpPr txBox="1"/>
          <p:nvPr/>
        </p:nvSpPr>
        <p:spPr>
          <a:xfrm>
            <a:off x="16191774" y="7824720"/>
            <a:ext cx="7049954" cy="4924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600" b="1" dirty="0">
                <a:latin typeface="Times New Roman"/>
                <a:cs typeface="Times New Roman"/>
              </a:rPr>
              <a:t>Figure 1. Betine is spoken in the Ivory Coast</a:t>
            </a:r>
            <a:endParaRPr lang="en-US" sz="2600" b="1" dirty="0">
              <a:cs typeface="Times New Roman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5429C12-85A4-FBE0-B662-D49B1EFD16FF}"/>
              </a:ext>
            </a:extLst>
          </p:cNvPr>
          <p:cNvSpPr txBox="1"/>
          <p:nvPr/>
        </p:nvSpPr>
        <p:spPr>
          <a:xfrm>
            <a:off x="24664416" y="22139668"/>
            <a:ext cx="1097280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Figure 4. </a:t>
            </a:r>
            <a:r>
              <a:rPr kumimoji="0" lang="en-US" sz="400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KlattGrid</a:t>
            </a:r>
            <a:r>
              <a:rPr kumimoji="0" lang="en-US" sz="40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synthesizer</a:t>
            </a:r>
            <a:endParaRPr kumimoji="0" lang="en-US" sz="40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/>
            </a:endParaRPr>
          </a:p>
        </p:txBody>
      </p:sp>
      <p:pic>
        <p:nvPicPr>
          <p:cNvPr id="19" name="Picture 18" descr="Diagram&#10;&#10;Description automatically generated">
            <a:extLst>
              <a:ext uri="{FF2B5EF4-FFF2-40B4-BE49-F238E27FC236}">
                <a16:creationId xmlns:a16="http://schemas.microsoft.com/office/drawing/2014/main" id="{A9AEF2D3-E0FF-47B8-A839-5B4D11F936D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83362" y="15248904"/>
            <a:ext cx="7086600" cy="6580414"/>
          </a:xfrm>
          <a:prstGeom prst="rect">
            <a:avLst/>
          </a:prstGeom>
        </p:spPr>
      </p:pic>
      <p:pic>
        <p:nvPicPr>
          <p:cNvPr id="10" name="Picture 10" descr="Chart&#10;&#10;Description automatically generated">
            <a:extLst>
              <a:ext uri="{FF2B5EF4-FFF2-40B4-BE49-F238E27FC236}">
                <a16:creationId xmlns:a16="http://schemas.microsoft.com/office/drawing/2014/main" id="{3964C3B6-1306-F19C-3BE8-EDCCD048CF5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807994" y="14170311"/>
            <a:ext cx="10975996" cy="5773531"/>
          </a:xfrm>
          <a:prstGeom prst="rect">
            <a:avLst/>
          </a:prstGeom>
        </p:spPr>
      </p:pic>
      <p:pic>
        <p:nvPicPr>
          <p:cNvPr id="11" name="Picture 11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1501A15F-36CA-F193-63B0-AFCD1424048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18135" y="14170172"/>
            <a:ext cx="11295716" cy="5773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461297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73d2e4b4-7682-40b3-b02d-c3de48d961ba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66910CA9DCE3F4585CAFB79E0C5DE02" ma:contentTypeVersion="13" ma:contentTypeDescription="Create a new document." ma:contentTypeScope="" ma:versionID="51bca573b1b402d47900ff7fd30393ac">
  <xsd:schema xmlns:xsd="http://www.w3.org/2001/XMLSchema" xmlns:xs="http://www.w3.org/2001/XMLSchema" xmlns:p="http://schemas.microsoft.com/office/2006/metadata/properties" xmlns:ns3="73d2e4b4-7682-40b3-b02d-c3de48d961ba" xmlns:ns4="5e19d1b3-a339-4c91-bb63-ccf6ffb06de6" targetNamespace="http://schemas.microsoft.com/office/2006/metadata/properties" ma:root="true" ma:fieldsID="eb73c7858bb17a65eeae22fbf8e47c27" ns3:_="" ns4:_="">
    <xsd:import namespace="73d2e4b4-7682-40b3-b02d-c3de48d961ba"/>
    <xsd:import namespace="5e19d1b3-a339-4c91-bb63-ccf6ffb06de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3d2e4b4-7682-40b3-b02d-c3de48d961b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_activity" ma:index="20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19d1b3-a339-4c91-bb63-ccf6ffb06de6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A23B77E-11E5-45EA-AE9E-A9CDDBA62F5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D490EFA-A5AB-4A48-B349-7DAC9912C102}">
  <ds:schemaRefs>
    <ds:schemaRef ds:uri="http://purl.org/dc/dcmitype/"/>
    <ds:schemaRef ds:uri="http://purl.org/dc/elements/1.1/"/>
    <ds:schemaRef ds:uri="http://purl.org/dc/terms/"/>
    <ds:schemaRef ds:uri="http://schemas.openxmlformats.org/package/2006/metadata/core-properties"/>
    <ds:schemaRef ds:uri="5e19d1b3-a339-4c91-bb63-ccf6ffb06de6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73d2e4b4-7682-40b3-b02d-c3de48d961ba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2154B1A8-C099-4015-A93D-97FA2812704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3d2e4b4-7682-40b3-b02d-c3de48d961ba"/>
    <ds:schemaRef ds:uri="5e19d1b3-a339-4c91-bb63-ccf6ffb06de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Office\Templates\Blank Presentation.pot</Template>
  <TotalTime>2073</TotalTime>
  <Words>445</Words>
  <Application>Microsoft Office PowerPoint</Application>
  <PresentationFormat>Custom</PresentationFormat>
  <Paragraphs>54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Times New Roman</vt:lpstr>
      <vt:lpstr>Blank Presentation</vt:lpstr>
      <vt:lpstr>PowerPoint Presentation</vt:lpstr>
    </vt:vector>
  </TitlesOfParts>
  <Company>University of California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Nutrition Department</dc:creator>
  <cp:lastModifiedBy>Jake</cp:lastModifiedBy>
  <cp:revision>337</cp:revision>
  <cp:lastPrinted>1998-09-03T21:09:00Z</cp:lastPrinted>
  <dcterms:created xsi:type="dcterms:W3CDTF">1998-08-31T18:15:40Z</dcterms:created>
  <dcterms:modified xsi:type="dcterms:W3CDTF">2023-04-27T03:51:08Z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0x010100166910CA9DCE3F4585CAFB79E0C5DE02</vt:lpwstr>
  </property>
</Properties>
</file>