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sldIdLst>
    <p:sldId id="325" r:id="rId2"/>
    <p:sldId id="257" r:id="rId3"/>
    <p:sldId id="291" r:id="rId4"/>
    <p:sldId id="292" r:id="rId5"/>
    <p:sldId id="293" r:id="rId6"/>
    <p:sldId id="297" r:id="rId7"/>
    <p:sldId id="298" r:id="rId8"/>
    <p:sldId id="299" r:id="rId9"/>
    <p:sldId id="300" r:id="rId10"/>
    <p:sldId id="303" r:id="rId11"/>
    <p:sldId id="304" r:id="rId12"/>
    <p:sldId id="305" r:id="rId13"/>
    <p:sldId id="306" r:id="rId14"/>
    <p:sldId id="307" r:id="rId15"/>
    <p:sldId id="308" r:id="rId16"/>
    <p:sldId id="309" r:id="rId17"/>
    <p:sldId id="311" r:id="rId18"/>
    <p:sldId id="310" r:id="rId19"/>
    <p:sldId id="312" r:id="rId20"/>
    <p:sldId id="313" r:id="rId21"/>
    <p:sldId id="315" r:id="rId22"/>
    <p:sldId id="317" r:id="rId23"/>
    <p:sldId id="316" r:id="rId24"/>
    <p:sldId id="318" r:id="rId25"/>
    <p:sldId id="319" r:id="rId26"/>
    <p:sldId id="320" r:id="rId27"/>
    <p:sldId id="321" r:id="rId28"/>
    <p:sldId id="322" r:id="rId29"/>
    <p:sldId id="323" r:id="rId30"/>
    <p:sldId id="324" r:id="rId31"/>
    <p:sldId id="302" r:id="rId32"/>
    <p:sldId id="331" r:id="rId33"/>
    <p:sldId id="301" r:id="rId34"/>
    <p:sldId id="294" r:id="rId35"/>
    <p:sldId id="296" r:id="rId36"/>
    <p:sldId id="326" r:id="rId37"/>
    <p:sldId id="327" r:id="rId38"/>
    <p:sldId id="328" r:id="rId39"/>
    <p:sldId id="329" r:id="rId40"/>
    <p:sldId id="33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snapToGrid="0">
      <p:cViewPr>
        <p:scale>
          <a:sx n="70" d="100"/>
          <a:sy n="70" d="100"/>
        </p:scale>
        <p:origin x="-139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32A5C-ABB2-4F29-A6AA-3B7C48EAF7D8}" type="datetimeFigureOut">
              <a:rPr lang="en-US" smtClean="0"/>
              <a:t>05/05/2019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1E068-00FB-4B5D-BEF8-F454171CF498}" type="slidenum">
              <a:rPr lang="en-US" smtClean="0"/>
              <a:t>‹#›</a:t>
            </a:fld>
            <a:endParaRPr lang="en-US"/>
          </a:p>
        </p:txBody>
      </p:sp>
    </p:spTree>
    <p:extLst>
      <p:ext uri="{BB962C8B-B14F-4D97-AF65-F5344CB8AC3E}">
        <p14:creationId xmlns:p14="http://schemas.microsoft.com/office/powerpoint/2010/main" val="350317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8"/>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C945D91A-54D4-4637-9CBF-358FF1BD72E9}" type="slidenum">
              <a:rPr lang="en-US" sz="1400" smtClean="0"/>
              <a:pPr>
                <a:spcBef>
                  <a:spcPct val="0"/>
                </a:spcBef>
                <a:buClrTx/>
                <a:buFontTx/>
                <a:buNone/>
              </a:pPr>
              <a:t>1</a:t>
            </a:fld>
            <a:endParaRPr lang="en-US" sz="1400" smtClean="0"/>
          </a:p>
        </p:txBody>
      </p:sp>
      <p:sp>
        <p:nvSpPr>
          <p:cNvPr id="4099"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5000"/>
              </a:lnSpc>
              <a:spcBef>
                <a:spcPct val="0"/>
              </a:spcBef>
              <a:buClrTx/>
              <a:buFontTx/>
              <a:buNone/>
            </a:pPr>
            <a:fld id="{E70AC5BD-D16B-4490-BF5B-85651D20C7A3}" type="slidenum">
              <a:rPr lang="en-US" sz="1400"/>
              <a:pPr algn="r" eaLnBrk="1">
                <a:lnSpc>
                  <a:spcPct val="95000"/>
                </a:lnSpc>
                <a:spcBef>
                  <a:spcPct val="0"/>
                </a:spcBef>
                <a:buClrTx/>
                <a:buFontTx/>
                <a:buNone/>
              </a:pPr>
              <a:t>1</a:t>
            </a:fld>
            <a:endParaRPr lang="en-US" sz="1400"/>
          </a:p>
        </p:txBody>
      </p:sp>
      <p:sp>
        <p:nvSpPr>
          <p:cNvPr id="4100"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1" name="Text Box 3"/>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nSpc>
                <a:spcPct val="93000"/>
              </a:lnSpc>
              <a:buClr>
                <a:srgbClr val="000000"/>
              </a:buClr>
              <a:buSzPct val="100000"/>
              <a:buFont typeface="Times New Roman" panose="02020603050405020304" pitchFamily="18" charset="0"/>
              <a:buNone/>
            </a:pPr>
            <a:endParaRPr lang="en-US"/>
          </a:p>
        </p:txBody>
      </p:sp>
      <p:sp>
        <p:nvSpPr>
          <p:cNvPr id="4102" name="Notes Placeholder 1"/>
          <p:cNvSpPr>
            <a:spLocks noGrp="1"/>
          </p:cNvSpPr>
          <p:nvPr>
            <p:ph type="body" idx="1"/>
          </p:nvPr>
        </p:nvSpPr>
        <p:spPr>
          <a:noFill/>
          <a:extLst>
            <a:ext uri="{91240B29-F687-4F45-9708-019B960494DF}">
              <a14:hiddenLine xmlns:a14="http://schemas.microsoft.com/office/drawing/2010/main" w="9525">
                <a:solidFill>
                  <a:srgbClr val="3465A4"/>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666866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875200"/>
            <a:ext cx="9144000" cy="5982800"/>
          </a:xfrm>
          <a:prstGeom prst="rect">
            <a:avLst/>
          </a:prstGeom>
          <a:solidFill>
            <a:schemeClr val="accent4"/>
          </a:solidFill>
          <a:ln>
            <a:noFill/>
          </a:ln>
        </p:spPr>
        <p:txBody>
          <a:bodyPr wrap="square" lIns="91423" tIns="91423" rIns="91423" bIns="91423" anchor="ctr" anchorCtr="0">
            <a:noAutofit/>
          </a:bodyPr>
          <a:lstStyle/>
          <a:p>
            <a:pPr lvl="0">
              <a:spcBef>
                <a:spcPts val="0"/>
              </a:spcBef>
              <a:buNone/>
            </a:pPr>
            <a:endParaRPr sz="1400"/>
          </a:p>
        </p:txBody>
      </p:sp>
      <p:sp>
        <p:nvSpPr>
          <p:cNvPr id="33" name="Shape 33"/>
          <p:cNvSpPr/>
          <p:nvPr/>
        </p:nvSpPr>
        <p:spPr>
          <a:xfrm>
            <a:off x="0" y="875133"/>
            <a:ext cx="9144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3" tIns="91423" rIns="91423" bIns="91423" anchor="ctr" anchorCtr="0">
            <a:noAutofit/>
          </a:bodyPr>
          <a:lstStyle/>
          <a:p>
            <a:pPr lvl="0">
              <a:spcBef>
                <a:spcPts val="0"/>
              </a:spcBef>
              <a:buNone/>
            </a:pPr>
            <a:endParaRPr sz="1400"/>
          </a:p>
        </p:txBody>
      </p:sp>
      <p:sp>
        <p:nvSpPr>
          <p:cNvPr id="34" name="Shape 34"/>
          <p:cNvSpPr txBox="1">
            <a:spLocks noGrp="1"/>
          </p:cNvSpPr>
          <p:nvPr>
            <p:ph type="title"/>
          </p:nvPr>
        </p:nvSpPr>
        <p:spPr>
          <a:xfrm>
            <a:off x="98251" y="21800"/>
            <a:ext cx="8826600" cy="803600"/>
          </a:xfrm>
          <a:prstGeom prst="rect">
            <a:avLst/>
          </a:prstGeom>
        </p:spPr>
        <p:txBody>
          <a:bodyPr wrap="square" lIns="121897" tIns="121897" rIns="121897" bIns="121897" anchor="ctr"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r>
              <a:rPr lang="en-US" smtClean="0"/>
              <a:t>Click to edit Master title style</a:t>
            </a:r>
            <a:endParaRPr/>
          </a:p>
        </p:txBody>
      </p:sp>
      <p:sp>
        <p:nvSpPr>
          <p:cNvPr id="35" name="Shape 35"/>
          <p:cNvSpPr txBox="1">
            <a:spLocks noGrp="1"/>
          </p:cNvSpPr>
          <p:nvPr>
            <p:ph type="sldNum" idx="12"/>
          </p:nvPr>
        </p:nvSpPr>
        <p:spPr>
          <a:xfrm>
            <a:off x="8523543" y="6260831"/>
            <a:ext cx="548700" cy="524800"/>
          </a:xfrm>
          <a:prstGeom prst="rect">
            <a:avLst/>
          </a:prstGeom>
        </p:spPr>
        <p:txBody>
          <a:bodyPr wrap="square" lIns="121897" tIns="121897" rIns="121897" bIns="121897" anchor="ctr" anchorCtr="0">
            <a:noAutofit/>
          </a:bodyPr>
          <a:lstStyle/>
          <a:p>
            <a:fld id="{8C0E7773-F07D-4E12-AE3D-5E83BC215C9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33"/>
            <a:ext cx="5867400" cy="6858000"/>
          </a:xfrm>
          <a:prstGeom prst="rect">
            <a:avLst/>
          </a:prstGeom>
          <a:solidFill>
            <a:schemeClr val="accent4"/>
          </a:solidFill>
          <a:ln>
            <a:noFill/>
          </a:ln>
        </p:spPr>
        <p:txBody>
          <a:bodyPr wrap="square" lIns="91423" tIns="91423" rIns="91423" bIns="91423" anchor="ctr" anchorCtr="0">
            <a:noAutofit/>
          </a:bodyPr>
          <a:lstStyle/>
          <a:p>
            <a:pPr lvl="0">
              <a:spcBef>
                <a:spcPts val="0"/>
              </a:spcBef>
              <a:buNone/>
            </a:pPr>
            <a:endParaRPr sz="1400"/>
          </a:p>
        </p:txBody>
      </p:sp>
      <p:sp>
        <p:nvSpPr>
          <p:cNvPr id="38" name="Shape 38"/>
          <p:cNvSpPr/>
          <p:nvPr/>
        </p:nvSpPr>
        <p:spPr>
          <a:xfrm rot="-5400000">
            <a:off x="-98100" y="3374700"/>
            <a:ext cx="6858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3" tIns="91423" rIns="91423" bIns="91423" anchor="ctr" anchorCtr="0">
            <a:noAutofit/>
          </a:bodyPr>
          <a:lstStyle/>
          <a:p>
            <a:pPr lvl="0">
              <a:spcBef>
                <a:spcPts val="0"/>
              </a:spcBef>
              <a:buNone/>
            </a:pPr>
            <a:endParaRPr sz="1400"/>
          </a:p>
        </p:txBody>
      </p:sp>
      <p:sp>
        <p:nvSpPr>
          <p:cNvPr id="39" name="Shape 39"/>
          <p:cNvSpPr txBox="1">
            <a:spLocks noGrp="1"/>
          </p:cNvSpPr>
          <p:nvPr>
            <p:ph type="title"/>
          </p:nvPr>
        </p:nvSpPr>
        <p:spPr>
          <a:xfrm>
            <a:off x="226077" y="477067"/>
            <a:ext cx="2808000" cy="1271200"/>
          </a:xfrm>
          <a:prstGeom prst="rect">
            <a:avLst/>
          </a:prstGeom>
        </p:spPr>
        <p:txBody>
          <a:bodyPr wrap="square" lIns="121897" tIns="121897" rIns="121897" bIns="121897"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r>
              <a:rPr lang="en-US" smtClean="0"/>
              <a:t>Click to edit Master title style</a:t>
            </a:r>
            <a:endParaRPr/>
          </a:p>
        </p:txBody>
      </p:sp>
      <p:sp>
        <p:nvSpPr>
          <p:cNvPr id="40" name="Shape 40"/>
          <p:cNvSpPr txBox="1">
            <a:spLocks noGrp="1"/>
          </p:cNvSpPr>
          <p:nvPr>
            <p:ph type="body" idx="1"/>
          </p:nvPr>
        </p:nvSpPr>
        <p:spPr>
          <a:xfrm>
            <a:off x="226075" y="1954400"/>
            <a:ext cx="2808000" cy="4218000"/>
          </a:xfrm>
          <a:prstGeom prst="rect">
            <a:avLst/>
          </a:prstGeom>
        </p:spPr>
        <p:txBody>
          <a:bodyPr wrap="square" lIns="121897" tIns="121897" rIns="121897" bIns="121897" anchor="t" anchorCtr="0"/>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a:pPr lvl="0"/>
            <a:r>
              <a:rPr lang="en-US" smtClean="0"/>
              <a:t>Click to edit Master text styles</a:t>
            </a:r>
          </a:p>
        </p:txBody>
      </p:sp>
      <p:sp>
        <p:nvSpPr>
          <p:cNvPr id="41" name="Shape 41"/>
          <p:cNvSpPr txBox="1">
            <a:spLocks noGrp="1"/>
          </p:cNvSpPr>
          <p:nvPr>
            <p:ph type="sldNum" idx="12"/>
          </p:nvPr>
        </p:nvSpPr>
        <p:spPr>
          <a:xfrm>
            <a:off x="8523543" y="6260831"/>
            <a:ext cx="548700" cy="524800"/>
          </a:xfrm>
          <a:prstGeom prst="rect">
            <a:avLst/>
          </a:prstGeom>
        </p:spPr>
        <p:txBody>
          <a:bodyPr wrap="square" lIns="121897" tIns="121897" rIns="121897" bIns="121897" anchor="ctr" anchorCtr="0">
            <a:noAutofit/>
          </a:bodyPr>
          <a:lstStyle/>
          <a:p>
            <a:fld id="{8C0E7773-F07D-4E12-AE3D-5E83BC215C9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1" y="651000"/>
            <a:ext cx="6227100" cy="5454400"/>
          </a:xfrm>
          <a:prstGeom prst="rect">
            <a:avLst/>
          </a:prstGeom>
        </p:spPr>
        <p:txBody>
          <a:bodyPr wrap="square" lIns="121897" tIns="121897" rIns="121897" bIns="121897" anchor="ctr"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r>
              <a:rPr lang="en-US" smtClean="0"/>
              <a:t>Click to edit Master title style</a:t>
            </a:r>
            <a:endParaRPr/>
          </a:p>
        </p:txBody>
      </p:sp>
      <p:sp>
        <p:nvSpPr>
          <p:cNvPr id="44" name="Shape 44"/>
          <p:cNvSpPr txBox="1">
            <a:spLocks noGrp="1"/>
          </p:cNvSpPr>
          <p:nvPr>
            <p:ph type="sldNum" idx="12"/>
          </p:nvPr>
        </p:nvSpPr>
        <p:spPr>
          <a:xfrm>
            <a:off x="8523543" y="6260831"/>
            <a:ext cx="548700" cy="524800"/>
          </a:xfrm>
          <a:prstGeom prst="rect">
            <a:avLst/>
          </a:prstGeom>
        </p:spPr>
        <p:txBody>
          <a:bodyPr wrap="square" lIns="121897" tIns="121897" rIns="121897" bIns="121897" anchor="ctr" anchorCtr="0">
            <a:noAutofit/>
          </a:bodyPr>
          <a:lstStyle/>
          <a:p>
            <a:fld id="{8C0E7773-F07D-4E12-AE3D-5E83BC215C9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6858000"/>
          </a:xfrm>
          <a:prstGeom prst="rect">
            <a:avLst/>
          </a:prstGeom>
          <a:solidFill>
            <a:schemeClr val="accent4"/>
          </a:solidFill>
          <a:ln>
            <a:noFill/>
          </a:ln>
        </p:spPr>
        <p:txBody>
          <a:bodyPr wrap="square" lIns="91423" tIns="91423" rIns="91423" bIns="91423" anchor="ctr" anchorCtr="0">
            <a:noAutofit/>
          </a:bodyPr>
          <a:lstStyle/>
          <a:p>
            <a:pPr lvl="0">
              <a:spcBef>
                <a:spcPts val="0"/>
              </a:spcBef>
              <a:buNone/>
            </a:pPr>
            <a:endParaRPr sz="1400"/>
          </a:p>
        </p:txBody>
      </p:sp>
      <p:sp>
        <p:nvSpPr>
          <p:cNvPr id="47" name="Shape 47"/>
          <p:cNvSpPr/>
          <p:nvPr/>
        </p:nvSpPr>
        <p:spPr>
          <a:xfrm rot="5400000">
            <a:off x="1089275" y="3375100"/>
            <a:ext cx="68572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3" tIns="91423" rIns="91423" bIns="91423" anchor="ctr" anchorCtr="0">
            <a:noAutofit/>
          </a:bodyPr>
          <a:lstStyle/>
          <a:p>
            <a:pPr lvl="0">
              <a:spcBef>
                <a:spcPts val="0"/>
              </a:spcBef>
              <a:buNone/>
            </a:pPr>
            <a:endParaRPr sz="1400"/>
          </a:p>
        </p:txBody>
      </p:sp>
      <p:sp>
        <p:nvSpPr>
          <p:cNvPr id="48" name="Shape 48"/>
          <p:cNvSpPr txBox="1">
            <a:spLocks noGrp="1"/>
          </p:cNvSpPr>
          <p:nvPr>
            <p:ph type="title"/>
          </p:nvPr>
        </p:nvSpPr>
        <p:spPr>
          <a:xfrm>
            <a:off x="265500" y="1644233"/>
            <a:ext cx="4045200" cy="1976400"/>
          </a:xfrm>
          <a:prstGeom prst="rect">
            <a:avLst/>
          </a:prstGeom>
        </p:spPr>
        <p:txBody>
          <a:bodyPr wrap="square" lIns="121897" tIns="121897" rIns="121897" bIns="121897" anchor="b" anchorCtr="0"/>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a:r>
              <a:rPr lang="en-US" smtClean="0"/>
              <a:t>Click to edit Master title style</a:t>
            </a:r>
            <a:endParaRPr/>
          </a:p>
        </p:txBody>
      </p:sp>
      <p:sp>
        <p:nvSpPr>
          <p:cNvPr id="49" name="Shape 49"/>
          <p:cNvSpPr txBox="1">
            <a:spLocks noGrp="1"/>
          </p:cNvSpPr>
          <p:nvPr>
            <p:ph type="subTitle" idx="1"/>
          </p:nvPr>
        </p:nvSpPr>
        <p:spPr>
          <a:xfrm>
            <a:off x="265500" y="3705962"/>
            <a:ext cx="4045200" cy="1646799"/>
          </a:xfrm>
          <a:prstGeom prst="rect">
            <a:avLst/>
          </a:prstGeom>
        </p:spPr>
        <p:txBody>
          <a:bodyPr wrap="square" lIns="121897" tIns="121897" rIns="121897" bIns="121897"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r>
              <a:rPr lang="en-US" smtClean="0"/>
              <a:t>Click to edit Master subtitle style</a:t>
            </a:r>
            <a:endParaRPr/>
          </a:p>
        </p:txBody>
      </p:sp>
      <p:sp>
        <p:nvSpPr>
          <p:cNvPr id="50" name="Shape 50"/>
          <p:cNvSpPr txBox="1">
            <a:spLocks noGrp="1"/>
          </p:cNvSpPr>
          <p:nvPr>
            <p:ph type="body" idx="2"/>
          </p:nvPr>
        </p:nvSpPr>
        <p:spPr>
          <a:xfrm>
            <a:off x="4939500" y="965600"/>
            <a:ext cx="3837000" cy="4926800"/>
          </a:xfrm>
          <a:prstGeom prst="rect">
            <a:avLst/>
          </a:prstGeom>
        </p:spPr>
        <p:txBody>
          <a:bodyPr wrap="square" lIns="121897" tIns="121897" rIns="121897" bIns="121897"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Click to edit Master text styles</a:t>
            </a:r>
          </a:p>
        </p:txBody>
      </p:sp>
      <p:sp>
        <p:nvSpPr>
          <p:cNvPr id="51" name="Shape 51"/>
          <p:cNvSpPr txBox="1">
            <a:spLocks noGrp="1"/>
          </p:cNvSpPr>
          <p:nvPr>
            <p:ph type="sldNum" idx="12"/>
          </p:nvPr>
        </p:nvSpPr>
        <p:spPr>
          <a:xfrm>
            <a:off x="8523543" y="6260831"/>
            <a:ext cx="548700" cy="524800"/>
          </a:xfrm>
          <a:prstGeom prst="rect">
            <a:avLst/>
          </a:prstGeom>
        </p:spPr>
        <p:txBody>
          <a:bodyPr wrap="square" lIns="121897" tIns="121897" rIns="121897" bIns="121897" anchor="ctr" anchorCtr="0">
            <a:noAutofit/>
          </a:bodyPr>
          <a:lstStyle/>
          <a:p>
            <a:fld id="{8C0E7773-F07D-4E12-AE3D-5E83BC215C9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6261200"/>
          </a:xfrm>
          <a:prstGeom prst="rect">
            <a:avLst/>
          </a:prstGeom>
          <a:solidFill>
            <a:schemeClr val="accent4"/>
          </a:solidFill>
          <a:ln>
            <a:noFill/>
          </a:ln>
        </p:spPr>
        <p:txBody>
          <a:bodyPr wrap="square" lIns="91423" tIns="91423" rIns="91423" bIns="91423" anchor="ctr" anchorCtr="0">
            <a:noAutofit/>
          </a:bodyPr>
          <a:lstStyle/>
          <a:p>
            <a:pPr lvl="0">
              <a:spcBef>
                <a:spcPts val="0"/>
              </a:spcBef>
              <a:buNone/>
            </a:pPr>
            <a:endParaRPr sz="1400"/>
          </a:p>
        </p:txBody>
      </p:sp>
      <p:sp>
        <p:nvSpPr>
          <p:cNvPr id="54" name="Shape 54"/>
          <p:cNvSpPr/>
          <p:nvPr/>
        </p:nvSpPr>
        <p:spPr>
          <a:xfrm rot="10800000" flipH="1">
            <a:off x="0" y="6163633"/>
            <a:ext cx="9144000" cy="9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3" tIns="91423" rIns="91423" bIns="91423" anchor="ctr" anchorCtr="0">
            <a:noAutofit/>
          </a:bodyPr>
          <a:lstStyle/>
          <a:p>
            <a:pPr lvl="0">
              <a:spcBef>
                <a:spcPts val="0"/>
              </a:spcBef>
              <a:buNone/>
            </a:pPr>
            <a:endParaRPr sz="1400"/>
          </a:p>
        </p:txBody>
      </p:sp>
      <p:sp>
        <p:nvSpPr>
          <p:cNvPr id="55" name="Shape 55"/>
          <p:cNvSpPr txBox="1">
            <a:spLocks noGrp="1"/>
          </p:cNvSpPr>
          <p:nvPr>
            <p:ph type="body" idx="1"/>
          </p:nvPr>
        </p:nvSpPr>
        <p:spPr>
          <a:xfrm>
            <a:off x="57151" y="6262433"/>
            <a:ext cx="8382000" cy="595600"/>
          </a:xfrm>
          <a:prstGeom prst="rect">
            <a:avLst/>
          </a:prstGeom>
        </p:spPr>
        <p:txBody>
          <a:bodyPr wrap="square" lIns="121897" tIns="121897" rIns="121897" bIns="121897" anchor="ctr" anchorCtr="0"/>
          <a:lstStyle>
            <a:lvl1pPr lvl="0">
              <a:lnSpc>
                <a:spcPct val="100000"/>
              </a:lnSpc>
              <a:spcBef>
                <a:spcPts val="0"/>
              </a:spcBef>
              <a:spcAft>
                <a:spcPts val="0"/>
              </a:spcAft>
              <a:buClr>
                <a:schemeClr val="lt1"/>
              </a:buClr>
              <a:buSzPct val="100000"/>
              <a:buNone/>
              <a:defRPr sz="1200">
                <a:solidFill>
                  <a:schemeClr val="lt1"/>
                </a:solidFill>
              </a:defRPr>
            </a:lvl1pPr>
          </a:lstStyle>
          <a:p>
            <a:pPr lvl="0"/>
            <a:r>
              <a:rPr lang="en-US" smtClean="0"/>
              <a:t>Click to edit Master text styles</a:t>
            </a:r>
          </a:p>
        </p:txBody>
      </p:sp>
      <p:sp>
        <p:nvSpPr>
          <p:cNvPr id="56" name="Shape 56"/>
          <p:cNvSpPr txBox="1">
            <a:spLocks noGrp="1"/>
          </p:cNvSpPr>
          <p:nvPr>
            <p:ph type="sldNum" idx="12"/>
          </p:nvPr>
        </p:nvSpPr>
        <p:spPr>
          <a:xfrm>
            <a:off x="8523543" y="6260831"/>
            <a:ext cx="548700" cy="524800"/>
          </a:xfrm>
          <a:prstGeom prst="rect">
            <a:avLst/>
          </a:prstGeom>
        </p:spPr>
        <p:txBody>
          <a:bodyPr wrap="square" lIns="121897" tIns="121897" rIns="121897" bIns="121897" anchor="ctr" anchorCtr="0">
            <a:noAutofit/>
          </a:bodyPr>
          <a:lstStyle/>
          <a:p>
            <a:fld id="{8C0E7773-F07D-4E12-AE3D-5E83BC215C9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3" y="1678033"/>
            <a:ext cx="8222100" cy="2618000"/>
          </a:xfrm>
          <a:prstGeom prst="rect">
            <a:avLst/>
          </a:prstGeom>
        </p:spPr>
        <p:txBody>
          <a:bodyPr wrap="square" lIns="121897" tIns="121897" rIns="121897" bIns="121897" anchor="b" anchorCtr="0"/>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a:r>
              <a:rPr lang="en-US" smtClean="0"/>
              <a:t>Click to edit Master title style</a:t>
            </a:r>
            <a:endParaRPr/>
          </a:p>
        </p:txBody>
      </p:sp>
      <p:sp>
        <p:nvSpPr>
          <p:cNvPr id="59" name="Shape 59"/>
          <p:cNvSpPr txBox="1">
            <a:spLocks noGrp="1"/>
          </p:cNvSpPr>
          <p:nvPr>
            <p:ph type="body" idx="1"/>
          </p:nvPr>
        </p:nvSpPr>
        <p:spPr>
          <a:xfrm>
            <a:off x="475503" y="4406167"/>
            <a:ext cx="8222100" cy="1734400"/>
          </a:xfrm>
          <a:prstGeom prst="rect">
            <a:avLst/>
          </a:prstGeom>
        </p:spPr>
        <p:txBody>
          <a:bodyPr wrap="square" lIns="121897" tIns="121897" rIns="121897" bIns="121897"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pPr lvl="0"/>
            <a:r>
              <a:rPr lang="en-US" smtClean="0"/>
              <a:t>Click to edit Master text styles</a:t>
            </a:r>
          </a:p>
        </p:txBody>
      </p:sp>
      <p:sp>
        <p:nvSpPr>
          <p:cNvPr id="60" name="Shape 60"/>
          <p:cNvSpPr txBox="1">
            <a:spLocks noGrp="1"/>
          </p:cNvSpPr>
          <p:nvPr>
            <p:ph type="sldNum" idx="12"/>
          </p:nvPr>
        </p:nvSpPr>
        <p:spPr>
          <a:xfrm>
            <a:off x="8523543" y="6260831"/>
            <a:ext cx="548700" cy="524800"/>
          </a:xfrm>
          <a:prstGeom prst="rect">
            <a:avLst/>
          </a:prstGeom>
        </p:spPr>
        <p:txBody>
          <a:bodyPr wrap="square" lIns="121897" tIns="121897" rIns="121897" bIns="121897" anchor="ctr" anchorCtr="0">
            <a:noAutofit/>
          </a:bodyPr>
          <a:lstStyle/>
          <a:p>
            <a:fld id="{8C0E7773-F07D-4E12-AE3D-5E83BC215C9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3" y="6260831"/>
            <a:ext cx="548700" cy="524800"/>
          </a:xfrm>
          <a:prstGeom prst="rect">
            <a:avLst/>
          </a:prstGeom>
        </p:spPr>
        <p:txBody>
          <a:bodyPr wrap="square" lIns="121897" tIns="121897" rIns="121897" bIns="121897" anchor="ctr" anchorCtr="0">
            <a:noAutofit/>
          </a:bodyPr>
          <a:lstStyle/>
          <a:p>
            <a:fld id="{8C0E7773-F07D-4E12-AE3D-5E83BC215C9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825ECD10-AE82-4E7D-AE36-ADCE6DC287EC}" type="datetimeFigureOut">
              <a:rPr lang="en-US" smtClean="0"/>
              <a:t>05/05/2019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C0E7773-F07D-4E12-AE3D-5E83BC215C91}" type="slidenum">
              <a:rPr lang="en-US" smtClean="0"/>
              <a:t>‹#›</a:t>
            </a:fld>
            <a:endParaRPr lang="en-US"/>
          </a:p>
        </p:txBody>
      </p:sp>
    </p:spTree>
    <p:extLst>
      <p:ext uri="{BB962C8B-B14F-4D97-AF65-F5344CB8AC3E}">
        <p14:creationId xmlns:p14="http://schemas.microsoft.com/office/powerpoint/2010/main" val="392221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3" y="984967"/>
            <a:ext cx="8222100" cy="1023600"/>
          </a:xfrm>
          <a:prstGeom prst="rect">
            <a:avLst/>
          </a:prstGeom>
          <a:noFill/>
          <a:ln>
            <a:noFill/>
          </a:ln>
        </p:spPr>
        <p:txBody>
          <a:bodyPr wrap="square" lIns="121897" tIns="121897" rIns="121897" bIns="121897" anchor="b" anchorCtr="0"/>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3" y="2558767"/>
            <a:ext cx="8222100" cy="3613600"/>
          </a:xfrm>
          <a:prstGeom prst="rect">
            <a:avLst/>
          </a:prstGeom>
          <a:noFill/>
          <a:ln>
            <a:noFill/>
          </a:ln>
        </p:spPr>
        <p:txBody>
          <a:bodyPr wrap="square" lIns="121897" tIns="121897" rIns="121897" bIns="121897" anchor="t" anchorCtr="0"/>
          <a:lstStyle>
            <a:lvl1pPr lvl="0">
              <a:lnSpc>
                <a:spcPct val="115000"/>
              </a:lnSpc>
              <a:spcBef>
                <a:spcPts val="0"/>
              </a:spcBef>
              <a:spcAft>
                <a:spcPts val="1600"/>
              </a:spcAft>
              <a:buClr>
                <a:schemeClr val="lt2"/>
              </a:buClr>
              <a:buSzPct val="100000"/>
              <a:buFont typeface="Roboto"/>
              <a:buChar char="●"/>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3" y="6260831"/>
            <a:ext cx="548700" cy="524800"/>
          </a:xfrm>
          <a:prstGeom prst="rect">
            <a:avLst/>
          </a:prstGeom>
          <a:noFill/>
          <a:ln>
            <a:noFill/>
          </a:ln>
        </p:spPr>
        <p:txBody>
          <a:bodyPr wrap="square" lIns="121897" tIns="121897" rIns="121897" bIns="121897" anchor="ctr" anchorCtr="0">
            <a:noAutofit/>
          </a:bodyPr>
          <a:lstStyle/>
          <a:p>
            <a:fld id="{8C0E7773-F07D-4E12-AE3D-5E83BC215C91}" type="slidenum">
              <a:rPr lang="en-US" smtClean="0"/>
              <a:t>‹#›</a:t>
            </a:fld>
            <a:endParaRPr lang="en-US"/>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1036580" y="2094121"/>
            <a:ext cx="7305562" cy="69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7676" rIns="81638" bIns="40819"/>
          <a:lstStyle>
            <a:lvl1pPr>
              <a:lnSpc>
                <a:spcPct val="93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panose="020B0604020202020204" pitchFamily="34"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panose="020B0604020202020204" pitchFamily="34"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panose="020B0604020202020204" pitchFamily="34"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panose="020B0604020202020204" pitchFamily="34"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Unicode MS" panose="020B0604020202020204" pitchFamily="34" charset="-128"/>
              </a:defRPr>
            </a:lvl9pPr>
          </a:lstStyle>
          <a:p>
            <a:pPr algn="ctr" eaLnBrk="1">
              <a:lnSpc>
                <a:spcPct val="98000"/>
              </a:lnSpc>
              <a:spcAft>
                <a:spcPct val="0"/>
              </a:spcAft>
              <a:buClrTx/>
              <a:buFontTx/>
              <a:buNone/>
            </a:pPr>
            <a:endParaRPr lang="en-US" sz="3991" b="1" dirty="0">
              <a:latin typeface="Consolas" panose="020B0609020204030204" pitchFamily="49" charset="0"/>
              <a:cs typeface="Consolas" panose="020B0609020204030204" pitchFamily="49" charset="0"/>
            </a:endParaRPr>
          </a:p>
        </p:txBody>
      </p:sp>
      <p:sp>
        <p:nvSpPr>
          <p:cNvPr id="8" name="Title 7"/>
          <p:cNvSpPr>
            <a:spLocks noGrp="1"/>
          </p:cNvSpPr>
          <p:nvPr>
            <p:ph type="title"/>
          </p:nvPr>
        </p:nvSpPr>
        <p:spPr/>
        <p:txBody>
          <a:bodyPr>
            <a:normAutofit fontScale="90000"/>
          </a:bodyPr>
          <a:lstStyle/>
          <a:p>
            <a:pPr algn="ctr"/>
            <a:r>
              <a:rPr lang="en-US" b="1" dirty="0">
                <a:latin typeface="Open Sans" panose="020B0606030504020204" pitchFamily="34" charset="0"/>
                <a:cs typeface="Open Sans" panose="020B0606030504020204" pitchFamily="34" charset="0"/>
              </a:rPr>
              <a:t>Dynamic Memory Allocation</a:t>
            </a:r>
            <a:r>
              <a:rPr lang="en-US" b="1" dirty="0">
                <a:latin typeface="Consolas" panose="020B0609020204030204" pitchFamily="49" charset="0"/>
                <a:cs typeface="Consolas" panose="020B0609020204030204" pitchFamily="49" charset="0"/>
              </a:rPr>
              <a:t/>
            </a:r>
            <a:br>
              <a:rPr lang="en-US" b="1" dirty="0">
                <a:latin typeface="Consolas" panose="020B0609020204030204" pitchFamily="49" charset="0"/>
                <a:cs typeface="Consolas" panose="020B0609020204030204" pitchFamily="49" charset="0"/>
              </a:rPr>
            </a:br>
            <a:endParaRPr lang="en-US" dirty="0"/>
          </a:p>
        </p:txBody>
      </p:sp>
      <p:sp>
        <p:nvSpPr>
          <p:cNvPr id="9" name="Text Placeholder 8"/>
          <p:cNvSpPr>
            <a:spLocks noGrp="1"/>
          </p:cNvSpPr>
          <p:nvPr>
            <p:ph type="body" idx="1"/>
          </p:nvPr>
        </p:nvSpPr>
        <p:spPr>
          <a:xfrm>
            <a:off x="109182" y="1798210"/>
            <a:ext cx="3649890" cy="4218000"/>
          </a:xfrm>
        </p:spPr>
        <p:txBody>
          <a:bodyPr/>
          <a:lstStyle/>
          <a:p>
            <a:r>
              <a:rPr lang="en-US" sz="1600" dirty="0" smtClean="0">
                <a:latin typeface="Ubuntu" charset="0"/>
              </a:rPr>
              <a:t> Scope</a:t>
            </a:r>
          </a:p>
          <a:p>
            <a:r>
              <a:rPr lang="en-US" sz="1600" dirty="0" smtClean="0">
                <a:latin typeface="Ubuntu" charset="0"/>
              </a:rPr>
              <a:t> Dynamic memory Allocation </a:t>
            </a:r>
          </a:p>
          <a:p>
            <a:r>
              <a:rPr lang="en-US" sz="1600" dirty="0">
                <a:latin typeface="Ubuntu" charset="0"/>
              </a:rPr>
              <a:t> </a:t>
            </a:r>
            <a:r>
              <a:rPr lang="en-US" sz="1600" dirty="0" err="1" smtClean="0">
                <a:latin typeface="Ubuntu" charset="0"/>
              </a:rPr>
              <a:t>Malloc</a:t>
            </a:r>
            <a:r>
              <a:rPr lang="en-US" sz="1600" dirty="0" smtClean="0">
                <a:latin typeface="Ubuntu" charset="0"/>
              </a:rPr>
              <a:t> </a:t>
            </a:r>
          </a:p>
          <a:p>
            <a:r>
              <a:rPr lang="en-US" sz="1600" dirty="0">
                <a:latin typeface="Ubuntu" charset="0"/>
              </a:rPr>
              <a:t> </a:t>
            </a:r>
            <a:r>
              <a:rPr lang="en-US" sz="1600" dirty="0" err="1" smtClean="0">
                <a:latin typeface="Ubuntu" charset="0"/>
              </a:rPr>
              <a:t>Calloc</a:t>
            </a:r>
            <a:r>
              <a:rPr lang="en-US" sz="1600" dirty="0" smtClean="0">
                <a:latin typeface="Ubuntu" charset="0"/>
              </a:rPr>
              <a:t> </a:t>
            </a:r>
          </a:p>
          <a:p>
            <a:r>
              <a:rPr lang="en-US" sz="1600" dirty="0">
                <a:latin typeface="Ubuntu" charset="0"/>
              </a:rPr>
              <a:t> </a:t>
            </a:r>
            <a:r>
              <a:rPr lang="en-US" sz="1600" dirty="0" err="1" smtClean="0">
                <a:latin typeface="Ubuntu" charset="0"/>
              </a:rPr>
              <a:t>Realloc</a:t>
            </a:r>
            <a:r>
              <a:rPr lang="en-US" sz="1600" dirty="0" smtClean="0">
                <a:latin typeface="Ubuntu" charset="0"/>
              </a:rPr>
              <a:t> </a:t>
            </a:r>
          </a:p>
          <a:p>
            <a:r>
              <a:rPr lang="en-US" sz="1600" dirty="0">
                <a:latin typeface="Ubuntu" charset="0"/>
              </a:rPr>
              <a:t> </a:t>
            </a:r>
            <a:r>
              <a:rPr lang="en-US" sz="1600" dirty="0" smtClean="0">
                <a:latin typeface="Ubuntu" charset="0"/>
              </a:rPr>
              <a:t>Alternative to Dynamic Memory </a:t>
            </a:r>
            <a:endParaRPr lang="en-US" sz="1600" dirty="0">
              <a:latin typeface="Ubuntu" charset="0"/>
            </a:endParaRPr>
          </a:p>
        </p:txBody>
      </p:sp>
      <p:sp>
        <p:nvSpPr>
          <p:cNvPr id="15" name="Shape 69"/>
          <p:cNvSpPr txBox="1"/>
          <p:nvPr/>
        </p:nvSpPr>
        <p:spPr>
          <a:xfrm>
            <a:off x="5914325" y="5562338"/>
            <a:ext cx="2790630" cy="907745"/>
          </a:xfrm>
          <a:prstGeom prst="rect">
            <a:avLst/>
          </a:prstGeom>
          <a:noFill/>
          <a:ln>
            <a:noFill/>
          </a:ln>
        </p:spPr>
        <p:txBody>
          <a:bodyPr wrap="square" lIns="68569" tIns="68569" rIns="68569" bIns="68569" anchor="t" anchorCtr="0">
            <a:noAutofit/>
          </a:bodyPr>
          <a:lstStyle/>
          <a:p>
            <a:pPr algn="r"/>
            <a:r>
              <a:rPr lang="en" dirty="0" smtClean="0">
                <a:latin typeface="Ubuntu" panose="020B0504030602030204" pitchFamily="34" charset="0"/>
                <a:ea typeface="Ubuntu"/>
                <a:cs typeface="Ubuntu"/>
                <a:sym typeface="Ubuntu"/>
              </a:rPr>
              <a:t>Md. Jakaria</a:t>
            </a:r>
          </a:p>
          <a:p>
            <a:pPr algn="r"/>
            <a:r>
              <a:rPr lang="en" dirty="0" smtClean="0">
                <a:latin typeface="Ubuntu" panose="020B0504030602030204" pitchFamily="34" charset="0"/>
                <a:ea typeface="Ubuntu"/>
                <a:cs typeface="Ubuntu"/>
                <a:sym typeface="Ubuntu"/>
              </a:rPr>
              <a:t>Lecturer</a:t>
            </a:r>
            <a:endParaRPr lang="en" dirty="0">
              <a:latin typeface="Ubuntu" panose="020B0504030602030204" pitchFamily="34" charset="0"/>
              <a:ea typeface="Ubuntu"/>
              <a:cs typeface="Ubuntu"/>
              <a:sym typeface="Ubuntu"/>
            </a:endParaRPr>
          </a:p>
          <a:p>
            <a:pPr algn="r"/>
            <a:r>
              <a:rPr lang="en" dirty="0" smtClean="0">
                <a:latin typeface="Ubuntu" panose="020B0504030602030204" pitchFamily="34" charset="0"/>
                <a:ea typeface="Ubuntu"/>
                <a:cs typeface="Ubuntu"/>
                <a:sym typeface="Ubuntu"/>
              </a:rPr>
              <a:t>Dept. of CSE, MIST</a:t>
            </a:r>
            <a:endParaRPr lang="en" dirty="0">
              <a:latin typeface="Ubuntu" panose="020B0504030602030204" pitchFamily="34" charset="0"/>
              <a:ea typeface="Ubuntu"/>
              <a:cs typeface="Ubuntu"/>
              <a:sym typeface="Ubuntu"/>
            </a:endParaRPr>
          </a:p>
        </p:txBody>
      </p:sp>
    </p:spTree>
    <p:extLst>
      <p:ext uri="{BB962C8B-B14F-4D97-AF65-F5344CB8AC3E}">
        <p14:creationId xmlns:p14="http://schemas.microsoft.com/office/powerpoint/2010/main" val="231444239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87199" y="975499"/>
            <a:ext cx="1468672" cy="369332"/>
          </a:xfrm>
          <a:prstGeom prst="rect">
            <a:avLst/>
          </a:prstGeom>
          <a:noFill/>
        </p:spPr>
        <p:txBody>
          <a:bodyPr wrap="none" rtlCol="0">
            <a:spAutoFit/>
          </a:bodyPr>
          <a:lstStyle/>
          <a:p>
            <a:r>
              <a:rPr lang="en-US" dirty="0" smtClean="0">
                <a:latin typeface="Ubuntu" panose="020B0504030602030204" pitchFamily="34" charset="0"/>
              </a:rPr>
              <a:t>The concept</a:t>
            </a:r>
            <a:endParaRPr lang="en-US" b="1" dirty="0">
              <a:latin typeface="Ubuntu" panose="020B0504030602030204" pitchFamily="34" charset="0"/>
            </a:endParaRPr>
          </a:p>
        </p:txBody>
      </p:sp>
      <p:sp>
        <p:nvSpPr>
          <p:cNvPr id="3" name="Rectangle 2"/>
          <p:cNvSpPr/>
          <p:nvPr/>
        </p:nvSpPr>
        <p:spPr>
          <a:xfrm>
            <a:off x="853084" y="1603717"/>
            <a:ext cx="1202788" cy="14911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1306767" y="3353778"/>
            <a:ext cx="295421" cy="9847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84738" y="1814732"/>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84738" y="2229729"/>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42865" y="3551697"/>
            <a:ext cx="1585690" cy="369332"/>
          </a:xfrm>
          <a:prstGeom prst="rect">
            <a:avLst/>
          </a:prstGeom>
          <a:noFill/>
        </p:spPr>
        <p:txBody>
          <a:bodyPr wrap="none" rtlCol="0">
            <a:spAutoFit/>
          </a:bodyPr>
          <a:lstStyle/>
          <a:p>
            <a:r>
              <a:rPr lang="en-US" dirty="0" smtClean="0">
                <a:latin typeface="Ubuntu" panose="020B0504030602030204" pitchFamily="34" charset="0"/>
              </a:rPr>
              <a:t>Out-of-Scope</a:t>
            </a:r>
            <a:endParaRPr lang="en-US" b="1" dirty="0">
              <a:latin typeface="Ubuntu" panose="020B0504030602030204" pitchFamily="34" charset="0"/>
            </a:endParaRPr>
          </a:p>
        </p:txBody>
      </p:sp>
      <p:sp>
        <p:nvSpPr>
          <p:cNvPr id="10" name="Rectangle 9"/>
          <p:cNvSpPr/>
          <p:nvPr/>
        </p:nvSpPr>
        <p:spPr>
          <a:xfrm>
            <a:off x="853083" y="4597403"/>
            <a:ext cx="1202788" cy="1491175"/>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4737" y="4808418"/>
            <a:ext cx="773724" cy="225083"/>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84737" y="5223415"/>
            <a:ext cx="773724" cy="225083"/>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57809" y="3305907"/>
            <a:ext cx="4017243" cy="3137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2400" b="1" dirty="0">
                <a:latin typeface="Ubuntu" panose="020B0504030602030204" pitchFamily="34" charset="0"/>
              </a:rPr>
              <a:t>Dynamic Memory Allocation</a:t>
            </a:r>
            <a:endParaRPr lang="en-US" sz="2400" b="1" dirty="0">
              <a:latin typeface="Ubuntu" panose="020B0504030602030204" pitchFamily="34" charset="0"/>
            </a:endParaRPr>
          </a:p>
        </p:txBody>
      </p:sp>
    </p:spTree>
    <p:extLst>
      <p:ext uri="{BB962C8B-B14F-4D97-AF65-F5344CB8AC3E}">
        <p14:creationId xmlns:p14="http://schemas.microsoft.com/office/powerpoint/2010/main" val="36484311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87199" y="975499"/>
            <a:ext cx="1468672" cy="369332"/>
          </a:xfrm>
          <a:prstGeom prst="rect">
            <a:avLst/>
          </a:prstGeom>
          <a:noFill/>
        </p:spPr>
        <p:txBody>
          <a:bodyPr wrap="none" rtlCol="0">
            <a:spAutoFit/>
          </a:bodyPr>
          <a:lstStyle/>
          <a:p>
            <a:r>
              <a:rPr lang="en-US" dirty="0" smtClean="0">
                <a:latin typeface="Ubuntu" panose="020B0504030602030204" pitchFamily="34" charset="0"/>
              </a:rPr>
              <a:t>The concept</a:t>
            </a:r>
            <a:endParaRPr lang="en-US" b="1" dirty="0">
              <a:latin typeface="Ubuntu" panose="020B0504030602030204" pitchFamily="34" charset="0"/>
            </a:endParaRPr>
          </a:p>
        </p:txBody>
      </p:sp>
      <p:sp>
        <p:nvSpPr>
          <p:cNvPr id="3" name="Rectangle 2"/>
          <p:cNvSpPr/>
          <p:nvPr/>
        </p:nvSpPr>
        <p:spPr>
          <a:xfrm>
            <a:off x="853084" y="1603717"/>
            <a:ext cx="1202788" cy="14911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1306767" y="3353778"/>
            <a:ext cx="295421" cy="9847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84738" y="1814732"/>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84738" y="2229729"/>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42865" y="3551697"/>
            <a:ext cx="1585690" cy="369332"/>
          </a:xfrm>
          <a:prstGeom prst="rect">
            <a:avLst/>
          </a:prstGeom>
          <a:noFill/>
        </p:spPr>
        <p:txBody>
          <a:bodyPr wrap="none" rtlCol="0">
            <a:spAutoFit/>
          </a:bodyPr>
          <a:lstStyle/>
          <a:p>
            <a:r>
              <a:rPr lang="en-US" dirty="0" smtClean="0">
                <a:latin typeface="Ubuntu" panose="020B0504030602030204" pitchFamily="34" charset="0"/>
              </a:rPr>
              <a:t>Out-of-Scope</a:t>
            </a:r>
            <a:endParaRPr lang="en-US" b="1" dirty="0">
              <a:latin typeface="Ubuntu" panose="020B0504030602030204" pitchFamily="34" charset="0"/>
            </a:endParaRPr>
          </a:p>
        </p:txBody>
      </p:sp>
      <p:sp>
        <p:nvSpPr>
          <p:cNvPr id="10" name="Rectangle 9"/>
          <p:cNvSpPr/>
          <p:nvPr/>
        </p:nvSpPr>
        <p:spPr>
          <a:xfrm>
            <a:off x="853083" y="4597403"/>
            <a:ext cx="1202788" cy="1491175"/>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4737" y="4808418"/>
            <a:ext cx="773724" cy="225083"/>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84737" y="5223415"/>
            <a:ext cx="773724" cy="225083"/>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title"/>
          </p:nvPr>
        </p:nvSpPr>
        <p:spPr/>
        <p:txBody>
          <a:bodyPr/>
          <a:lstStyle/>
          <a:p>
            <a:r>
              <a:rPr lang="en-US" sz="2400" b="1" dirty="0">
                <a:latin typeface="Ubuntu" panose="020B0504030602030204" pitchFamily="34" charset="0"/>
              </a:rPr>
              <a:t>Dynamic Memory Allocation</a:t>
            </a:r>
            <a:endParaRPr lang="en-US" sz="2400" b="1" dirty="0">
              <a:latin typeface="Ubuntu" panose="020B0504030602030204" pitchFamily="34" charset="0"/>
            </a:endParaRPr>
          </a:p>
        </p:txBody>
      </p:sp>
    </p:spTree>
    <p:extLst>
      <p:ext uri="{BB962C8B-B14F-4D97-AF65-F5344CB8AC3E}">
        <p14:creationId xmlns:p14="http://schemas.microsoft.com/office/powerpoint/2010/main" val="858069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87199" y="975499"/>
            <a:ext cx="1468672" cy="369332"/>
          </a:xfrm>
          <a:prstGeom prst="rect">
            <a:avLst/>
          </a:prstGeom>
          <a:noFill/>
        </p:spPr>
        <p:txBody>
          <a:bodyPr wrap="none" rtlCol="0">
            <a:spAutoFit/>
          </a:bodyPr>
          <a:lstStyle/>
          <a:p>
            <a:r>
              <a:rPr lang="en-US" dirty="0" smtClean="0">
                <a:latin typeface="Ubuntu" panose="020B0504030602030204" pitchFamily="34" charset="0"/>
              </a:rPr>
              <a:t>The concept</a:t>
            </a:r>
            <a:endParaRPr lang="en-US" b="1" dirty="0">
              <a:latin typeface="Ubuntu" panose="020B0504030602030204" pitchFamily="34" charset="0"/>
            </a:endParaRPr>
          </a:p>
        </p:txBody>
      </p:sp>
      <p:sp>
        <p:nvSpPr>
          <p:cNvPr id="3" name="Rectangle 2"/>
          <p:cNvSpPr/>
          <p:nvPr/>
        </p:nvSpPr>
        <p:spPr>
          <a:xfrm>
            <a:off x="853084" y="1603717"/>
            <a:ext cx="1202788" cy="14911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1306767" y="3353778"/>
            <a:ext cx="295421" cy="9847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84738" y="1814732"/>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84738" y="2229729"/>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42865" y="3551697"/>
            <a:ext cx="1585690" cy="369332"/>
          </a:xfrm>
          <a:prstGeom prst="rect">
            <a:avLst/>
          </a:prstGeom>
          <a:noFill/>
        </p:spPr>
        <p:txBody>
          <a:bodyPr wrap="none" rtlCol="0">
            <a:spAutoFit/>
          </a:bodyPr>
          <a:lstStyle/>
          <a:p>
            <a:r>
              <a:rPr lang="en-US" dirty="0" smtClean="0">
                <a:latin typeface="Ubuntu" panose="020B0504030602030204" pitchFamily="34" charset="0"/>
              </a:rPr>
              <a:t>Out-of-Scope</a:t>
            </a:r>
            <a:endParaRPr lang="en-US" b="1" dirty="0">
              <a:latin typeface="Ubuntu" panose="020B0504030602030204" pitchFamily="34" charset="0"/>
            </a:endParaRPr>
          </a:p>
        </p:txBody>
      </p:sp>
      <p:sp>
        <p:nvSpPr>
          <p:cNvPr id="10" name="Rectangle 9"/>
          <p:cNvSpPr/>
          <p:nvPr/>
        </p:nvSpPr>
        <p:spPr>
          <a:xfrm>
            <a:off x="853083" y="4597403"/>
            <a:ext cx="1202788" cy="1491175"/>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4737" y="4808418"/>
            <a:ext cx="773724" cy="225083"/>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84737" y="5223415"/>
            <a:ext cx="773724" cy="225083"/>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92746" y="1603717"/>
            <a:ext cx="1202788" cy="14911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5046429" y="3353778"/>
            <a:ext cx="295421" cy="9847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724400" y="1814732"/>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24400" y="2229729"/>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482527" y="3551697"/>
            <a:ext cx="1585690" cy="369332"/>
          </a:xfrm>
          <a:prstGeom prst="rect">
            <a:avLst/>
          </a:prstGeom>
          <a:noFill/>
        </p:spPr>
        <p:txBody>
          <a:bodyPr wrap="none" rtlCol="0">
            <a:spAutoFit/>
          </a:bodyPr>
          <a:lstStyle/>
          <a:p>
            <a:r>
              <a:rPr lang="en-US" dirty="0" smtClean="0">
                <a:latin typeface="Ubuntu" panose="020B0504030602030204" pitchFamily="34" charset="0"/>
              </a:rPr>
              <a:t>Out-of-Scope</a:t>
            </a:r>
            <a:endParaRPr lang="en-US" b="1" dirty="0">
              <a:latin typeface="Ubuntu" panose="020B0504030602030204" pitchFamily="34" charset="0"/>
            </a:endParaRPr>
          </a:p>
        </p:txBody>
      </p:sp>
      <p:sp>
        <p:nvSpPr>
          <p:cNvPr id="18" name="Rectangle 17"/>
          <p:cNvSpPr/>
          <p:nvPr/>
        </p:nvSpPr>
        <p:spPr>
          <a:xfrm>
            <a:off x="4592745" y="4597403"/>
            <a:ext cx="1202788" cy="1491175"/>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724399" y="4808418"/>
            <a:ext cx="773724" cy="225083"/>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724399" y="5223415"/>
            <a:ext cx="773724" cy="225083"/>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15" idx="3"/>
          </p:cNvCxnSpPr>
          <p:nvPr/>
        </p:nvCxnSpPr>
        <p:spPr>
          <a:xfrm>
            <a:off x="5498124" y="1927274"/>
            <a:ext cx="930811" cy="302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428935" y="2124221"/>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428935" y="5110873"/>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954907" y="3239870"/>
            <a:ext cx="4017243" cy="3137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p:cNvSpPr>
            <a:spLocks noGrp="1"/>
          </p:cNvSpPr>
          <p:nvPr>
            <p:ph type="title"/>
          </p:nvPr>
        </p:nvSpPr>
        <p:spPr/>
        <p:txBody>
          <a:bodyPr/>
          <a:lstStyle/>
          <a:p>
            <a:r>
              <a:rPr lang="en-US" sz="2400" b="1" dirty="0">
                <a:latin typeface="Ubuntu" panose="020B0504030602030204" pitchFamily="34" charset="0"/>
              </a:rPr>
              <a:t>Dynamic Memory Allocation</a:t>
            </a:r>
            <a:endParaRPr lang="en-US" sz="2400" b="1" dirty="0">
              <a:latin typeface="Ubuntu" panose="020B0504030602030204" pitchFamily="34" charset="0"/>
            </a:endParaRPr>
          </a:p>
        </p:txBody>
      </p:sp>
    </p:spTree>
    <p:extLst>
      <p:ext uri="{BB962C8B-B14F-4D97-AF65-F5344CB8AC3E}">
        <p14:creationId xmlns:p14="http://schemas.microsoft.com/office/powerpoint/2010/main" val="4218052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87199" y="975499"/>
            <a:ext cx="1468672" cy="369332"/>
          </a:xfrm>
          <a:prstGeom prst="rect">
            <a:avLst/>
          </a:prstGeom>
          <a:noFill/>
        </p:spPr>
        <p:txBody>
          <a:bodyPr wrap="none" rtlCol="0">
            <a:spAutoFit/>
          </a:bodyPr>
          <a:lstStyle/>
          <a:p>
            <a:r>
              <a:rPr lang="en-US" dirty="0" smtClean="0">
                <a:latin typeface="Ubuntu" panose="020B0504030602030204" pitchFamily="34" charset="0"/>
              </a:rPr>
              <a:t>The concept</a:t>
            </a:r>
            <a:endParaRPr lang="en-US" b="1" dirty="0">
              <a:latin typeface="Ubuntu" panose="020B0504030602030204" pitchFamily="34" charset="0"/>
            </a:endParaRPr>
          </a:p>
        </p:txBody>
      </p:sp>
      <p:sp>
        <p:nvSpPr>
          <p:cNvPr id="3" name="Rectangle 2"/>
          <p:cNvSpPr/>
          <p:nvPr/>
        </p:nvSpPr>
        <p:spPr>
          <a:xfrm>
            <a:off x="853084" y="1603717"/>
            <a:ext cx="1202788" cy="14911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1306767" y="3353778"/>
            <a:ext cx="295421" cy="9847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84738" y="1814732"/>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84738" y="2229729"/>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42865" y="3551697"/>
            <a:ext cx="1585690" cy="369332"/>
          </a:xfrm>
          <a:prstGeom prst="rect">
            <a:avLst/>
          </a:prstGeom>
          <a:noFill/>
        </p:spPr>
        <p:txBody>
          <a:bodyPr wrap="none" rtlCol="0">
            <a:spAutoFit/>
          </a:bodyPr>
          <a:lstStyle/>
          <a:p>
            <a:r>
              <a:rPr lang="en-US" dirty="0" smtClean="0">
                <a:latin typeface="Ubuntu" panose="020B0504030602030204" pitchFamily="34" charset="0"/>
              </a:rPr>
              <a:t>Out-of-Scope</a:t>
            </a:r>
            <a:endParaRPr lang="en-US" b="1" dirty="0">
              <a:latin typeface="Ubuntu" panose="020B0504030602030204" pitchFamily="34" charset="0"/>
            </a:endParaRPr>
          </a:p>
        </p:txBody>
      </p:sp>
      <p:sp>
        <p:nvSpPr>
          <p:cNvPr id="10" name="Rectangle 9"/>
          <p:cNvSpPr/>
          <p:nvPr/>
        </p:nvSpPr>
        <p:spPr>
          <a:xfrm>
            <a:off x="853083" y="4597403"/>
            <a:ext cx="1202788" cy="1491175"/>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4737" y="4808418"/>
            <a:ext cx="773724" cy="225083"/>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84737" y="5223415"/>
            <a:ext cx="773724" cy="225083"/>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92746" y="1603717"/>
            <a:ext cx="1202788" cy="14911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5046429" y="3353778"/>
            <a:ext cx="295421" cy="9847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724400" y="1814732"/>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24400" y="2229729"/>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482527" y="3551697"/>
            <a:ext cx="1585690" cy="369332"/>
          </a:xfrm>
          <a:prstGeom prst="rect">
            <a:avLst/>
          </a:prstGeom>
          <a:noFill/>
        </p:spPr>
        <p:txBody>
          <a:bodyPr wrap="none" rtlCol="0">
            <a:spAutoFit/>
          </a:bodyPr>
          <a:lstStyle/>
          <a:p>
            <a:r>
              <a:rPr lang="en-US" dirty="0" smtClean="0">
                <a:latin typeface="Ubuntu" panose="020B0504030602030204" pitchFamily="34" charset="0"/>
              </a:rPr>
              <a:t>Out-of-Scope</a:t>
            </a:r>
            <a:endParaRPr lang="en-US" b="1" dirty="0">
              <a:latin typeface="Ubuntu" panose="020B0504030602030204" pitchFamily="34" charset="0"/>
            </a:endParaRPr>
          </a:p>
        </p:txBody>
      </p:sp>
      <p:sp>
        <p:nvSpPr>
          <p:cNvPr id="18" name="Rectangle 17"/>
          <p:cNvSpPr/>
          <p:nvPr/>
        </p:nvSpPr>
        <p:spPr>
          <a:xfrm>
            <a:off x="4592745" y="4597403"/>
            <a:ext cx="1202788" cy="1491175"/>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724399" y="4808418"/>
            <a:ext cx="773724" cy="225083"/>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724399" y="5223415"/>
            <a:ext cx="773724" cy="225083"/>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15" idx="3"/>
          </p:cNvCxnSpPr>
          <p:nvPr/>
        </p:nvCxnSpPr>
        <p:spPr>
          <a:xfrm>
            <a:off x="5498124" y="1927274"/>
            <a:ext cx="930811" cy="302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428935" y="2124221"/>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428935" y="5110873"/>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a:spLocks noGrp="1"/>
          </p:cNvSpPr>
          <p:nvPr>
            <p:ph type="title"/>
          </p:nvPr>
        </p:nvSpPr>
        <p:spPr/>
        <p:txBody>
          <a:bodyPr/>
          <a:lstStyle/>
          <a:p>
            <a:r>
              <a:rPr lang="en-US" sz="2400" b="1" dirty="0">
                <a:latin typeface="Ubuntu" panose="020B0504030602030204" pitchFamily="34" charset="0"/>
              </a:rPr>
              <a:t>Dynamic Memory Allocation</a:t>
            </a:r>
            <a:endParaRPr lang="en-US" sz="2400" b="1" dirty="0">
              <a:latin typeface="Ubuntu" panose="020B0504030602030204" pitchFamily="34" charset="0"/>
            </a:endParaRPr>
          </a:p>
        </p:txBody>
      </p:sp>
    </p:spTree>
    <p:extLst>
      <p:ext uri="{BB962C8B-B14F-4D97-AF65-F5344CB8AC3E}">
        <p14:creationId xmlns:p14="http://schemas.microsoft.com/office/powerpoint/2010/main" val="4140504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87199" y="975499"/>
            <a:ext cx="1468672" cy="369332"/>
          </a:xfrm>
          <a:prstGeom prst="rect">
            <a:avLst/>
          </a:prstGeom>
          <a:noFill/>
        </p:spPr>
        <p:txBody>
          <a:bodyPr wrap="none" rtlCol="0">
            <a:spAutoFit/>
          </a:bodyPr>
          <a:lstStyle/>
          <a:p>
            <a:r>
              <a:rPr lang="en-US" dirty="0" smtClean="0">
                <a:latin typeface="Ubuntu" panose="020B0504030602030204" pitchFamily="34" charset="0"/>
              </a:rPr>
              <a:t>The concept</a:t>
            </a:r>
            <a:endParaRPr lang="en-US" b="1" dirty="0">
              <a:latin typeface="Ubuntu" panose="020B0504030602030204" pitchFamily="34" charset="0"/>
            </a:endParaRPr>
          </a:p>
        </p:txBody>
      </p:sp>
      <p:sp>
        <p:nvSpPr>
          <p:cNvPr id="3" name="Rectangle 2"/>
          <p:cNvSpPr/>
          <p:nvPr/>
        </p:nvSpPr>
        <p:spPr>
          <a:xfrm>
            <a:off x="853084" y="1603717"/>
            <a:ext cx="1202788" cy="14911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1306767" y="3353778"/>
            <a:ext cx="295421" cy="9847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84738" y="1814732"/>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84738" y="2229729"/>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42865" y="3551697"/>
            <a:ext cx="1585690" cy="369332"/>
          </a:xfrm>
          <a:prstGeom prst="rect">
            <a:avLst/>
          </a:prstGeom>
          <a:noFill/>
        </p:spPr>
        <p:txBody>
          <a:bodyPr wrap="none" rtlCol="0">
            <a:spAutoFit/>
          </a:bodyPr>
          <a:lstStyle/>
          <a:p>
            <a:r>
              <a:rPr lang="en-US" dirty="0" smtClean="0">
                <a:latin typeface="Ubuntu" panose="020B0504030602030204" pitchFamily="34" charset="0"/>
              </a:rPr>
              <a:t>Out-of-Scope</a:t>
            </a:r>
            <a:endParaRPr lang="en-US" b="1" dirty="0">
              <a:latin typeface="Ubuntu" panose="020B0504030602030204" pitchFamily="34" charset="0"/>
            </a:endParaRPr>
          </a:p>
        </p:txBody>
      </p:sp>
      <p:sp>
        <p:nvSpPr>
          <p:cNvPr id="10" name="Rectangle 9"/>
          <p:cNvSpPr/>
          <p:nvPr/>
        </p:nvSpPr>
        <p:spPr>
          <a:xfrm>
            <a:off x="853083" y="4597403"/>
            <a:ext cx="1202788" cy="1491175"/>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4737" y="4808418"/>
            <a:ext cx="773724" cy="225083"/>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84737" y="5223415"/>
            <a:ext cx="773724" cy="225083"/>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92746" y="1603717"/>
            <a:ext cx="1202788" cy="14911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5046429" y="3353778"/>
            <a:ext cx="295421" cy="9847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724400" y="1814732"/>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24400" y="2229729"/>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482527" y="3551697"/>
            <a:ext cx="1585690" cy="369332"/>
          </a:xfrm>
          <a:prstGeom prst="rect">
            <a:avLst/>
          </a:prstGeom>
          <a:noFill/>
        </p:spPr>
        <p:txBody>
          <a:bodyPr wrap="none" rtlCol="0">
            <a:spAutoFit/>
          </a:bodyPr>
          <a:lstStyle/>
          <a:p>
            <a:r>
              <a:rPr lang="en-US" dirty="0" smtClean="0">
                <a:latin typeface="Ubuntu" panose="020B0504030602030204" pitchFamily="34" charset="0"/>
              </a:rPr>
              <a:t>Out-of-Scope</a:t>
            </a:r>
            <a:endParaRPr lang="en-US" b="1" dirty="0">
              <a:latin typeface="Ubuntu" panose="020B0504030602030204" pitchFamily="34" charset="0"/>
            </a:endParaRPr>
          </a:p>
        </p:txBody>
      </p:sp>
      <p:sp>
        <p:nvSpPr>
          <p:cNvPr id="18" name="Rectangle 17"/>
          <p:cNvSpPr/>
          <p:nvPr/>
        </p:nvSpPr>
        <p:spPr>
          <a:xfrm>
            <a:off x="4592745" y="4597403"/>
            <a:ext cx="1202788" cy="1491175"/>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724399" y="4808418"/>
            <a:ext cx="773724" cy="225083"/>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724399" y="5223415"/>
            <a:ext cx="773724" cy="225083"/>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15" idx="3"/>
          </p:cNvCxnSpPr>
          <p:nvPr/>
        </p:nvCxnSpPr>
        <p:spPr>
          <a:xfrm>
            <a:off x="5498124" y="1927274"/>
            <a:ext cx="930811" cy="302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428935" y="2124221"/>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428935" y="5110873"/>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592745" y="1177473"/>
            <a:ext cx="773724" cy="225083"/>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a:spLocks noGrp="1"/>
          </p:cNvSpPr>
          <p:nvPr>
            <p:ph type="title"/>
          </p:nvPr>
        </p:nvSpPr>
        <p:spPr/>
        <p:txBody>
          <a:bodyPr/>
          <a:lstStyle/>
          <a:p>
            <a:r>
              <a:rPr lang="en-US" sz="2400" b="1" dirty="0">
                <a:latin typeface="Ubuntu" panose="020B0504030602030204" pitchFamily="34" charset="0"/>
              </a:rPr>
              <a:t>Dynamic Memory Allocation</a:t>
            </a:r>
            <a:endParaRPr lang="en-US" sz="2400" b="1" dirty="0">
              <a:latin typeface="Ubuntu" panose="020B0504030602030204" pitchFamily="34" charset="0"/>
            </a:endParaRPr>
          </a:p>
        </p:txBody>
      </p:sp>
    </p:spTree>
    <p:extLst>
      <p:ext uri="{BB962C8B-B14F-4D97-AF65-F5344CB8AC3E}">
        <p14:creationId xmlns:p14="http://schemas.microsoft.com/office/powerpoint/2010/main" val="40698581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87199" y="975499"/>
            <a:ext cx="1468672" cy="369332"/>
          </a:xfrm>
          <a:prstGeom prst="rect">
            <a:avLst/>
          </a:prstGeom>
          <a:noFill/>
        </p:spPr>
        <p:txBody>
          <a:bodyPr wrap="none" rtlCol="0">
            <a:spAutoFit/>
          </a:bodyPr>
          <a:lstStyle/>
          <a:p>
            <a:r>
              <a:rPr lang="en-US" dirty="0" smtClean="0">
                <a:latin typeface="Ubuntu" panose="020B0504030602030204" pitchFamily="34" charset="0"/>
              </a:rPr>
              <a:t>The concept</a:t>
            </a:r>
            <a:endParaRPr lang="en-US" b="1" dirty="0">
              <a:latin typeface="Ubuntu" panose="020B0504030602030204" pitchFamily="34" charset="0"/>
            </a:endParaRPr>
          </a:p>
        </p:txBody>
      </p:sp>
      <p:sp>
        <p:nvSpPr>
          <p:cNvPr id="3" name="Rectangle 2"/>
          <p:cNvSpPr/>
          <p:nvPr/>
        </p:nvSpPr>
        <p:spPr>
          <a:xfrm>
            <a:off x="853084" y="1603717"/>
            <a:ext cx="1202788" cy="14911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1306767" y="3353778"/>
            <a:ext cx="295421" cy="9847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84738" y="1814732"/>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84738" y="2229729"/>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42865" y="3551697"/>
            <a:ext cx="1585690" cy="369332"/>
          </a:xfrm>
          <a:prstGeom prst="rect">
            <a:avLst/>
          </a:prstGeom>
          <a:noFill/>
        </p:spPr>
        <p:txBody>
          <a:bodyPr wrap="none" rtlCol="0">
            <a:spAutoFit/>
          </a:bodyPr>
          <a:lstStyle/>
          <a:p>
            <a:r>
              <a:rPr lang="en-US" dirty="0" smtClean="0">
                <a:latin typeface="Ubuntu" panose="020B0504030602030204" pitchFamily="34" charset="0"/>
              </a:rPr>
              <a:t>Out-of-Scope</a:t>
            </a:r>
            <a:endParaRPr lang="en-US" b="1" dirty="0">
              <a:latin typeface="Ubuntu" panose="020B0504030602030204" pitchFamily="34" charset="0"/>
            </a:endParaRPr>
          </a:p>
        </p:txBody>
      </p:sp>
      <p:sp>
        <p:nvSpPr>
          <p:cNvPr id="10" name="Rectangle 9"/>
          <p:cNvSpPr/>
          <p:nvPr/>
        </p:nvSpPr>
        <p:spPr>
          <a:xfrm>
            <a:off x="853083" y="4597403"/>
            <a:ext cx="1202788" cy="1491175"/>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4737" y="4808418"/>
            <a:ext cx="773724" cy="225083"/>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84737" y="5223415"/>
            <a:ext cx="773724" cy="225083"/>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92746" y="1603717"/>
            <a:ext cx="1202788" cy="14911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5046429" y="3353778"/>
            <a:ext cx="295421" cy="9847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724400" y="1814732"/>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24400" y="2229729"/>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482527" y="3551697"/>
            <a:ext cx="1585690" cy="369332"/>
          </a:xfrm>
          <a:prstGeom prst="rect">
            <a:avLst/>
          </a:prstGeom>
          <a:noFill/>
        </p:spPr>
        <p:txBody>
          <a:bodyPr wrap="none" rtlCol="0">
            <a:spAutoFit/>
          </a:bodyPr>
          <a:lstStyle/>
          <a:p>
            <a:r>
              <a:rPr lang="en-US" dirty="0" smtClean="0">
                <a:latin typeface="Ubuntu" panose="020B0504030602030204" pitchFamily="34" charset="0"/>
              </a:rPr>
              <a:t>Out-of-Scope</a:t>
            </a:r>
            <a:endParaRPr lang="en-US" b="1" dirty="0">
              <a:latin typeface="Ubuntu" panose="020B0504030602030204" pitchFamily="34" charset="0"/>
            </a:endParaRPr>
          </a:p>
        </p:txBody>
      </p:sp>
      <p:sp>
        <p:nvSpPr>
          <p:cNvPr id="18" name="Rectangle 17"/>
          <p:cNvSpPr/>
          <p:nvPr/>
        </p:nvSpPr>
        <p:spPr>
          <a:xfrm>
            <a:off x="4592745" y="4597403"/>
            <a:ext cx="1202788" cy="1491175"/>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724399" y="4808418"/>
            <a:ext cx="773724" cy="225083"/>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724399" y="5223415"/>
            <a:ext cx="773724" cy="225083"/>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15" idx="3"/>
          </p:cNvCxnSpPr>
          <p:nvPr/>
        </p:nvCxnSpPr>
        <p:spPr>
          <a:xfrm>
            <a:off x="5498124" y="1927274"/>
            <a:ext cx="930811" cy="302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428935" y="2124221"/>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428935" y="5110873"/>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592745" y="1177473"/>
            <a:ext cx="773724" cy="225083"/>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724399" y="2640040"/>
            <a:ext cx="773724" cy="225083"/>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5" idx="3"/>
          </p:cNvCxnSpPr>
          <p:nvPr/>
        </p:nvCxnSpPr>
        <p:spPr>
          <a:xfrm flipV="1">
            <a:off x="5498123" y="2349304"/>
            <a:ext cx="930812" cy="403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itle 1"/>
          <p:cNvSpPr>
            <a:spLocks noGrp="1"/>
          </p:cNvSpPr>
          <p:nvPr>
            <p:ph type="title"/>
          </p:nvPr>
        </p:nvSpPr>
        <p:spPr/>
        <p:txBody>
          <a:bodyPr/>
          <a:lstStyle/>
          <a:p>
            <a:r>
              <a:rPr lang="en-US" sz="2400" b="1" dirty="0">
                <a:latin typeface="Ubuntu" panose="020B0504030602030204" pitchFamily="34" charset="0"/>
              </a:rPr>
              <a:t>Dynamic Memory Allocation</a:t>
            </a:r>
            <a:endParaRPr lang="en-US" sz="2400" b="1" dirty="0">
              <a:latin typeface="Ubuntu" panose="020B0504030602030204" pitchFamily="34" charset="0"/>
            </a:endParaRPr>
          </a:p>
        </p:txBody>
      </p:sp>
    </p:spTree>
    <p:extLst>
      <p:ext uri="{BB962C8B-B14F-4D97-AF65-F5344CB8AC3E}">
        <p14:creationId xmlns:p14="http://schemas.microsoft.com/office/powerpoint/2010/main" val="35673387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87199" y="975499"/>
            <a:ext cx="1468672" cy="369332"/>
          </a:xfrm>
          <a:prstGeom prst="rect">
            <a:avLst/>
          </a:prstGeom>
          <a:noFill/>
        </p:spPr>
        <p:txBody>
          <a:bodyPr wrap="none" rtlCol="0">
            <a:spAutoFit/>
          </a:bodyPr>
          <a:lstStyle/>
          <a:p>
            <a:r>
              <a:rPr lang="en-US" dirty="0" smtClean="0">
                <a:latin typeface="Ubuntu" panose="020B0504030602030204" pitchFamily="34" charset="0"/>
              </a:rPr>
              <a:t>The concept</a:t>
            </a:r>
            <a:endParaRPr lang="en-US" b="1" dirty="0">
              <a:latin typeface="Ubuntu" panose="020B0504030602030204" pitchFamily="34" charset="0"/>
            </a:endParaRPr>
          </a:p>
        </p:txBody>
      </p:sp>
      <p:sp>
        <p:nvSpPr>
          <p:cNvPr id="3" name="Rectangle 2"/>
          <p:cNvSpPr/>
          <p:nvPr/>
        </p:nvSpPr>
        <p:spPr>
          <a:xfrm>
            <a:off x="853084" y="1603717"/>
            <a:ext cx="1202788" cy="14911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1306767" y="3353778"/>
            <a:ext cx="295421" cy="9847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84738" y="1814732"/>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84738" y="2229729"/>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42865" y="3551697"/>
            <a:ext cx="1585690" cy="369332"/>
          </a:xfrm>
          <a:prstGeom prst="rect">
            <a:avLst/>
          </a:prstGeom>
          <a:noFill/>
        </p:spPr>
        <p:txBody>
          <a:bodyPr wrap="none" rtlCol="0">
            <a:spAutoFit/>
          </a:bodyPr>
          <a:lstStyle/>
          <a:p>
            <a:r>
              <a:rPr lang="en-US" dirty="0" smtClean="0">
                <a:latin typeface="Ubuntu" panose="020B0504030602030204" pitchFamily="34" charset="0"/>
              </a:rPr>
              <a:t>Out-of-Scope</a:t>
            </a:r>
            <a:endParaRPr lang="en-US" b="1" dirty="0">
              <a:latin typeface="Ubuntu" panose="020B0504030602030204" pitchFamily="34" charset="0"/>
            </a:endParaRPr>
          </a:p>
        </p:txBody>
      </p:sp>
      <p:sp>
        <p:nvSpPr>
          <p:cNvPr id="10" name="Rectangle 9"/>
          <p:cNvSpPr/>
          <p:nvPr/>
        </p:nvSpPr>
        <p:spPr>
          <a:xfrm>
            <a:off x="853083" y="4597403"/>
            <a:ext cx="1202788" cy="1491175"/>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4737" y="4808418"/>
            <a:ext cx="773724" cy="225083"/>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84737" y="5223415"/>
            <a:ext cx="773724" cy="225083"/>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92746" y="1603717"/>
            <a:ext cx="1202788" cy="14911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5046429" y="3353778"/>
            <a:ext cx="295421" cy="9847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724400" y="1814732"/>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24400" y="2229729"/>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482527" y="3551697"/>
            <a:ext cx="1585690" cy="369332"/>
          </a:xfrm>
          <a:prstGeom prst="rect">
            <a:avLst/>
          </a:prstGeom>
          <a:noFill/>
        </p:spPr>
        <p:txBody>
          <a:bodyPr wrap="none" rtlCol="0">
            <a:spAutoFit/>
          </a:bodyPr>
          <a:lstStyle/>
          <a:p>
            <a:r>
              <a:rPr lang="en-US" dirty="0" smtClean="0">
                <a:latin typeface="Ubuntu" panose="020B0504030602030204" pitchFamily="34" charset="0"/>
              </a:rPr>
              <a:t>Out-of-Scope</a:t>
            </a:r>
            <a:endParaRPr lang="en-US" b="1" dirty="0">
              <a:latin typeface="Ubuntu" panose="020B0504030602030204" pitchFamily="34" charset="0"/>
            </a:endParaRPr>
          </a:p>
        </p:txBody>
      </p:sp>
      <p:sp>
        <p:nvSpPr>
          <p:cNvPr id="18" name="Rectangle 17"/>
          <p:cNvSpPr/>
          <p:nvPr/>
        </p:nvSpPr>
        <p:spPr>
          <a:xfrm>
            <a:off x="4592745" y="4597403"/>
            <a:ext cx="1202788" cy="1491175"/>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724399" y="4808418"/>
            <a:ext cx="773724" cy="225083"/>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724399" y="5223415"/>
            <a:ext cx="773724" cy="225083"/>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15" idx="3"/>
          </p:cNvCxnSpPr>
          <p:nvPr/>
        </p:nvCxnSpPr>
        <p:spPr>
          <a:xfrm>
            <a:off x="5498124" y="1927274"/>
            <a:ext cx="930811" cy="302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428935" y="2124221"/>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428935" y="5110873"/>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592745" y="1177473"/>
            <a:ext cx="773724" cy="225083"/>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724399" y="2640040"/>
            <a:ext cx="773724" cy="225083"/>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5" idx="3"/>
          </p:cNvCxnSpPr>
          <p:nvPr/>
        </p:nvCxnSpPr>
        <p:spPr>
          <a:xfrm flipV="1">
            <a:off x="5498123" y="2349304"/>
            <a:ext cx="930812" cy="403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708803" y="6317348"/>
            <a:ext cx="773724" cy="225083"/>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27" idx="3"/>
            <a:endCxn id="24" idx="2"/>
          </p:cNvCxnSpPr>
          <p:nvPr/>
        </p:nvCxnSpPr>
        <p:spPr>
          <a:xfrm flipV="1">
            <a:off x="5482527" y="5335956"/>
            <a:ext cx="1333270" cy="1093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itle 1"/>
          <p:cNvSpPr>
            <a:spLocks noGrp="1"/>
          </p:cNvSpPr>
          <p:nvPr>
            <p:ph type="title"/>
          </p:nvPr>
        </p:nvSpPr>
        <p:spPr/>
        <p:txBody>
          <a:bodyPr/>
          <a:lstStyle/>
          <a:p>
            <a:r>
              <a:rPr lang="en-US" sz="2400" b="1" dirty="0">
                <a:latin typeface="Ubuntu" panose="020B0504030602030204" pitchFamily="34" charset="0"/>
              </a:rPr>
              <a:t>Dynamic Memory Allocation</a:t>
            </a:r>
            <a:endParaRPr lang="en-US" sz="2400" b="1" dirty="0">
              <a:latin typeface="Ubuntu" panose="020B0504030602030204" pitchFamily="34" charset="0"/>
            </a:endParaRPr>
          </a:p>
        </p:txBody>
      </p:sp>
    </p:spTree>
    <p:extLst>
      <p:ext uri="{BB962C8B-B14F-4D97-AF65-F5344CB8AC3E}">
        <p14:creationId xmlns:p14="http://schemas.microsoft.com/office/powerpoint/2010/main" val="22043683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7882" y="1512835"/>
            <a:ext cx="4134465" cy="400110"/>
          </a:xfrm>
          <a:prstGeom prst="rect">
            <a:avLst/>
          </a:prstGeom>
          <a:noFill/>
        </p:spPr>
        <p:txBody>
          <a:bodyPr wrap="none" rtlCol="0">
            <a:spAutoFit/>
          </a:bodyPr>
          <a:lstStyle/>
          <a:p>
            <a:r>
              <a:rPr lang="en-US" sz="2000" dirty="0" smtClean="0">
                <a:latin typeface="Consolas" panose="020B0609020204030204" pitchFamily="49" charset="0"/>
                <a:cs typeface="Consolas" panose="020B0609020204030204" pitchFamily="49" charset="0"/>
              </a:rPr>
              <a:t>void * </a:t>
            </a:r>
            <a:r>
              <a:rPr lang="en-US" sz="2000" dirty="0" err="1">
                <a:latin typeface="Consolas" panose="020B0609020204030204" pitchFamily="49" charset="0"/>
                <a:cs typeface="Consolas" panose="020B0609020204030204" pitchFamily="49" charset="0"/>
              </a:rPr>
              <a:t>malloc</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size_t</a:t>
            </a:r>
            <a:r>
              <a:rPr lang="en-US" sz="2000" dirty="0">
                <a:latin typeface="Consolas" panose="020B0609020204030204" pitchFamily="49" charset="0"/>
                <a:cs typeface="Consolas" panose="020B0609020204030204" pitchFamily="49" charset="0"/>
              </a:rPr>
              <a:t> size);</a:t>
            </a:r>
            <a:endParaRPr lang="en-US" sz="2000" b="1" dirty="0">
              <a:latin typeface="Consolas" panose="020B0609020204030204" pitchFamily="49" charset="0"/>
              <a:cs typeface="Consolas" panose="020B0609020204030204" pitchFamily="49" charset="0"/>
            </a:endParaRPr>
          </a:p>
        </p:txBody>
      </p:sp>
      <p:sp>
        <p:nvSpPr>
          <p:cNvPr id="3" name="Down Arrow 2"/>
          <p:cNvSpPr/>
          <p:nvPr/>
        </p:nvSpPr>
        <p:spPr>
          <a:xfrm flipV="1">
            <a:off x="3770141" y="2007961"/>
            <a:ext cx="182880" cy="970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565462" y="3104426"/>
            <a:ext cx="2775119" cy="646331"/>
          </a:xfrm>
          <a:prstGeom prst="rect">
            <a:avLst/>
          </a:prstGeom>
          <a:noFill/>
        </p:spPr>
        <p:txBody>
          <a:bodyPr wrap="none" rtlCol="0">
            <a:spAutoFit/>
          </a:bodyPr>
          <a:lstStyle/>
          <a:p>
            <a:r>
              <a:rPr lang="en-US" dirty="0" smtClean="0">
                <a:latin typeface="Ubuntu" panose="020B0504030602030204" pitchFamily="34" charset="0"/>
              </a:rPr>
              <a:t>Memory required in byte</a:t>
            </a:r>
          </a:p>
          <a:p>
            <a:r>
              <a:rPr lang="en-US" dirty="0" smtClean="0">
                <a:latin typeface="Ubuntu" panose="020B0504030602030204" pitchFamily="34" charset="0"/>
              </a:rPr>
              <a:t>e.g. </a:t>
            </a:r>
            <a:r>
              <a:rPr lang="en-US" dirty="0" err="1" smtClean="0">
                <a:latin typeface="Ubuntu" panose="020B0504030602030204" pitchFamily="34" charset="0"/>
              </a:rPr>
              <a:t>sizeof</a:t>
            </a:r>
            <a:r>
              <a:rPr lang="en-US" dirty="0" smtClean="0">
                <a:latin typeface="Ubuntu" panose="020B0504030602030204" pitchFamily="34" charset="0"/>
              </a:rPr>
              <a:t> (int)</a:t>
            </a:r>
          </a:p>
        </p:txBody>
      </p:sp>
      <p:sp>
        <p:nvSpPr>
          <p:cNvPr id="9" name="Down Arrow 8"/>
          <p:cNvSpPr/>
          <p:nvPr/>
        </p:nvSpPr>
        <p:spPr>
          <a:xfrm rot="16200000" flipV="1">
            <a:off x="1553644" y="3825691"/>
            <a:ext cx="270858" cy="1049394"/>
          </a:xfrm>
          <a:prstGeom prst="downArrow">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283211" y="4148583"/>
            <a:ext cx="4923143" cy="369332"/>
          </a:xfrm>
          <a:prstGeom prst="rect">
            <a:avLst/>
          </a:prstGeom>
          <a:noFill/>
        </p:spPr>
        <p:txBody>
          <a:bodyPr wrap="none" rtlCol="0">
            <a:spAutoFit/>
          </a:bodyPr>
          <a:lstStyle/>
          <a:p>
            <a:r>
              <a:rPr lang="en-US" dirty="0" smtClean="0">
                <a:latin typeface="Ubuntu" panose="020B0504030602030204" pitchFamily="34" charset="0"/>
              </a:rPr>
              <a:t>Returns pointer to the beginning of the block</a:t>
            </a:r>
          </a:p>
        </p:txBody>
      </p:sp>
      <p:sp>
        <p:nvSpPr>
          <p:cNvPr id="5" name="Rectangle 4"/>
          <p:cNvSpPr/>
          <p:nvPr/>
        </p:nvSpPr>
        <p:spPr>
          <a:xfrm>
            <a:off x="189912" y="5868725"/>
            <a:ext cx="8813409" cy="830997"/>
          </a:xfrm>
          <a:prstGeom prst="rect">
            <a:avLst/>
          </a:prstGeom>
        </p:spPr>
        <p:txBody>
          <a:bodyPr wrap="square">
            <a:spAutoFit/>
          </a:bodyPr>
          <a:lstStyle/>
          <a:p>
            <a:r>
              <a:rPr lang="en-US" sz="12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According to the 1999 ISO C standard (C99), </a:t>
            </a:r>
            <a:r>
              <a:rPr lang="en-US" sz="1200" dirty="0" err="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size_t</a:t>
            </a:r>
            <a:r>
              <a:rPr lang="en-US" sz="12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 is an unsigned integer type of at least 16 bit. This type is used to represent the size of an object.</a:t>
            </a:r>
            <a:endParaRPr lang="en-US" sz="1200"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1200"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https</a:t>
            </a:r>
            <a:r>
              <a:rPr lang="en-US" sz="12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a:t>
            </a:r>
            <a:r>
              <a:rPr lang="en-US" sz="1200"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en.wikipedia.org/wiki/C_data_types#stddef.h</a:t>
            </a:r>
          </a:p>
          <a:p>
            <a:pPr marL="285750" indent="-285750">
              <a:buFont typeface="Arial" panose="020B0604020202020204" pitchFamily="34" charset="0"/>
              <a:buChar char="•"/>
            </a:pPr>
            <a:r>
              <a:rPr lang="en-US" sz="12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https://stackoverflow.com/questions/2550774/what-is-size-t-in-c</a:t>
            </a:r>
          </a:p>
        </p:txBody>
      </p:sp>
      <p:sp>
        <p:nvSpPr>
          <p:cNvPr id="8" name="Down Arrow 7"/>
          <p:cNvSpPr/>
          <p:nvPr/>
        </p:nvSpPr>
        <p:spPr>
          <a:xfrm flipV="1">
            <a:off x="1094935" y="2007961"/>
            <a:ext cx="227428" cy="2412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2400" b="1" dirty="0">
                <a:latin typeface="Ubuntu" charset="0"/>
              </a:rPr>
              <a:t>The </a:t>
            </a:r>
            <a:r>
              <a:rPr lang="en-US" sz="2400" b="1" dirty="0" err="1">
                <a:latin typeface="Ubuntu" charset="0"/>
                <a:cs typeface="Consolas" panose="020B0609020204030204" pitchFamily="49" charset="0"/>
              </a:rPr>
              <a:t>malloc</a:t>
            </a:r>
            <a:r>
              <a:rPr lang="en-US" sz="2400" b="1" dirty="0">
                <a:latin typeface="Ubuntu" charset="0"/>
              </a:rPr>
              <a:t> </a:t>
            </a:r>
            <a:r>
              <a:rPr lang="en-US" sz="2400" b="1" dirty="0" smtClean="0">
                <a:latin typeface="Ubuntu" charset="0"/>
              </a:rPr>
              <a:t>function</a:t>
            </a:r>
            <a:endParaRPr lang="en-US" sz="2400" dirty="0"/>
          </a:p>
        </p:txBody>
      </p:sp>
    </p:spTree>
    <p:extLst>
      <p:ext uri="{BB962C8B-B14F-4D97-AF65-F5344CB8AC3E}">
        <p14:creationId xmlns:p14="http://schemas.microsoft.com/office/powerpoint/2010/main" val="3945298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a:stretch>
            <a:fillRect/>
          </a:stretch>
        </p:blipFill>
        <p:spPr>
          <a:xfrm>
            <a:off x="727876" y="1189272"/>
            <a:ext cx="5619750" cy="5286375"/>
          </a:xfrm>
          <a:prstGeom prst="rect">
            <a:avLst/>
          </a:prstGeom>
        </p:spPr>
      </p:pic>
      <p:sp>
        <p:nvSpPr>
          <p:cNvPr id="5" name="Title 1"/>
          <p:cNvSpPr>
            <a:spLocks noGrp="1"/>
          </p:cNvSpPr>
          <p:nvPr>
            <p:ph type="title"/>
          </p:nvPr>
        </p:nvSpPr>
        <p:spPr/>
        <p:txBody>
          <a:bodyPr/>
          <a:lstStyle/>
          <a:p>
            <a:r>
              <a:rPr lang="en-US" sz="2400" dirty="0">
                <a:latin typeface="Ubuntu" charset="0"/>
              </a:rPr>
              <a:t>The </a:t>
            </a:r>
            <a:r>
              <a:rPr lang="en-US" sz="2400" dirty="0" err="1">
                <a:latin typeface="Ubuntu" charset="0"/>
                <a:cs typeface="Consolas" panose="020B0609020204030204" pitchFamily="49" charset="0"/>
              </a:rPr>
              <a:t>malloc</a:t>
            </a:r>
            <a:r>
              <a:rPr lang="en-US" sz="2400" dirty="0">
                <a:latin typeface="Ubuntu" charset="0"/>
              </a:rPr>
              <a:t> </a:t>
            </a:r>
            <a:r>
              <a:rPr lang="en-US" sz="2400" dirty="0" smtClean="0">
                <a:latin typeface="Ubuntu" charset="0"/>
              </a:rPr>
              <a:t>function</a:t>
            </a:r>
            <a:endParaRPr lang="en-US" sz="2400" dirty="0"/>
          </a:p>
        </p:txBody>
      </p:sp>
    </p:spTree>
    <p:extLst>
      <p:ext uri="{BB962C8B-B14F-4D97-AF65-F5344CB8AC3E}">
        <p14:creationId xmlns:p14="http://schemas.microsoft.com/office/powerpoint/2010/main" val="2694236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9740" y="1214650"/>
            <a:ext cx="3100529" cy="1875450"/>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en-US" sz="2000" dirty="0" smtClean="0">
                <a:latin typeface="Ubuntu" panose="020B0504030602030204" pitchFamily="34" charset="0"/>
              </a:rPr>
              <a:t>Dynamic allocation of </a:t>
            </a:r>
          </a:p>
          <a:p>
            <a:pPr marL="800100" lvl="1" indent="-342900">
              <a:lnSpc>
                <a:spcPct val="150000"/>
              </a:lnSpc>
              <a:buFont typeface="Arial" panose="020B0604020202020204" pitchFamily="34" charset="0"/>
              <a:buChar char="•"/>
            </a:pPr>
            <a:r>
              <a:rPr lang="en-US" sz="2000" dirty="0" smtClean="0">
                <a:latin typeface="Ubuntu" panose="020B0504030602030204" pitchFamily="34" charset="0"/>
              </a:rPr>
              <a:t>Array</a:t>
            </a:r>
          </a:p>
          <a:p>
            <a:pPr marL="800100" lvl="1" indent="-342900">
              <a:lnSpc>
                <a:spcPct val="150000"/>
              </a:lnSpc>
              <a:buFont typeface="Arial" panose="020B0604020202020204" pitchFamily="34" charset="0"/>
              <a:buChar char="•"/>
            </a:pPr>
            <a:r>
              <a:rPr lang="en-US" sz="2000" dirty="0" err="1" smtClean="0">
                <a:latin typeface="Ubuntu" panose="020B0504030602030204" pitchFamily="34" charset="0"/>
              </a:rPr>
              <a:t>Struct</a:t>
            </a:r>
            <a:endParaRPr lang="en-US" sz="2000" dirty="0" smtClean="0">
              <a:latin typeface="Ubuntu" panose="020B0504030602030204" pitchFamily="34" charset="0"/>
            </a:endParaRPr>
          </a:p>
          <a:p>
            <a:pPr marL="342900" indent="-342900">
              <a:lnSpc>
                <a:spcPct val="150000"/>
              </a:lnSpc>
              <a:buFont typeface="Arial" panose="020B0604020202020204" pitchFamily="34" charset="0"/>
              <a:buChar char="•"/>
            </a:pPr>
            <a:r>
              <a:rPr lang="en-US" sz="2000" dirty="0" smtClean="0">
                <a:latin typeface="Ubuntu" panose="020B0504030602030204" pitchFamily="34" charset="0"/>
              </a:rPr>
              <a:t>Factory Methods</a:t>
            </a:r>
            <a:endParaRPr lang="en-US" sz="2000" dirty="0">
              <a:latin typeface="Ubuntu" panose="020B0504030602030204" pitchFamily="34" charset="0"/>
            </a:endParaRPr>
          </a:p>
        </p:txBody>
      </p:sp>
      <p:sp>
        <p:nvSpPr>
          <p:cNvPr id="2" name="Title 1"/>
          <p:cNvSpPr>
            <a:spLocks noGrp="1"/>
          </p:cNvSpPr>
          <p:nvPr>
            <p:ph type="title"/>
          </p:nvPr>
        </p:nvSpPr>
        <p:spPr/>
        <p:txBody>
          <a:bodyPr>
            <a:noAutofit/>
          </a:bodyPr>
          <a:lstStyle/>
          <a:p>
            <a:r>
              <a:rPr lang="en-US" sz="2400" dirty="0">
                <a:latin typeface="Ubuntu" charset="0"/>
              </a:rPr>
              <a:t>Usage of </a:t>
            </a:r>
            <a:r>
              <a:rPr lang="en-US" sz="2400" dirty="0" err="1">
                <a:latin typeface="Ubuntu" charset="0"/>
              </a:rPr>
              <a:t>malloc</a:t>
            </a:r>
            <a:r>
              <a:rPr lang="en-US" sz="2400" dirty="0">
                <a:latin typeface="Ubuntu" charset="0"/>
              </a:rPr>
              <a:t> </a:t>
            </a:r>
            <a:r>
              <a:rPr lang="en-US" sz="2400" dirty="0" smtClean="0">
                <a:latin typeface="Ubuntu" charset="0"/>
              </a:rPr>
              <a:t>function</a:t>
            </a:r>
            <a:endParaRPr lang="en-US" dirty="0"/>
          </a:p>
        </p:txBody>
      </p:sp>
    </p:spTree>
    <p:extLst>
      <p:ext uri="{BB962C8B-B14F-4D97-AF65-F5344CB8AC3E}">
        <p14:creationId xmlns:p14="http://schemas.microsoft.com/office/powerpoint/2010/main" val="1604941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8725" y="1604962"/>
            <a:ext cx="6686550" cy="3648075"/>
          </a:xfrm>
          <a:prstGeom prst="rect">
            <a:avLst/>
          </a:prstGeom>
        </p:spPr>
      </p:pic>
      <p:sp>
        <p:nvSpPr>
          <p:cNvPr id="6" name="TextBox 5"/>
          <p:cNvSpPr txBox="1"/>
          <p:nvPr/>
        </p:nvSpPr>
        <p:spPr>
          <a:xfrm>
            <a:off x="587199" y="975499"/>
            <a:ext cx="1502334" cy="369332"/>
          </a:xfrm>
          <a:prstGeom prst="rect">
            <a:avLst/>
          </a:prstGeom>
          <a:noFill/>
        </p:spPr>
        <p:txBody>
          <a:bodyPr wrap="none" rtlCol="0">
            <a:spAutoFit/>
          </a:bodyPr>
          <a:lstStyle/>
          <a:p>
            <a:r>
              <a:rPr lang="en-US" dirty="0" smtClean="0">
                <a:latin typeface="Ubuntu" panose="020B0504030602030204" pitchFamily="34" charset="0"/>
              </a:rPr>
              <a:t>Three places</a:t>
            </a:r>
            <a:endParaRPr lang="en-US" dirty="0">
              <a:latin typeface="Ubuntu" panose="020B0504030602030204" pitchFamily="34" charset="0"/>
            </a:endParaRPr>
          </a:p>
        </p:txBody>
      </p:sp>
      <p:sp>
        <p:nvSpPr>
          <p:cNvPr id="3" name="Title 2"/>
          <p:cNvSpPr>
            <a:spLocks noGrp="1"/>
          </p:cNvSpPr>
          <p:nvPr>
            <p:ph type="title"/>
          </p:nvPr>
        </p:nvSpPr>
        <p:spPr/>
        <p:txBody>
          <a:bodyPr/>
          <a:lstStyle/>
          <a:p>
            <a:r>
              <a:rPr lang="en-US" sz="2200" dirty="0">
                <a:latin typeface="Ubuntu" charset="0"/>
              </a:rPr>
              <a:t>Scope of a </a:t>
            </a:r>
            <a:r>
              <a:rPr lang="en-US" sz="2200" dirty="0" smtClean="0">
                <a:latin typeface="Ubuntu" charset="0"/>
              </a:rPr>
              <a:t>Variable</a:t>
            </a:r>
            <a:endParaRPr lang="en-US" sz="2200" dirty="0">
              <a:latin typeface="Ubuntu" charset="0"/>
            </a:endParaRPr>
          </a:p>
        </p:txBody>
      </p:sp>
    </p:spTree>
    <p:extLst>
      <p:ext uri="{BB962C8B-B14F-4D97-AF65-F5344CB8AC3E}">
        <p14:creationId xmlns:p14="http://schemas.microsoft.com/office/powerpoint/2010/main" val="35202015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1266" y="962246"/>
            <a:ext cx="2667718" cy="553998"/>
          </a:xfrm>
          <a:prstGeom prst="rect">
            <a:avLst/>
          </a:prstGeom>
          <a:noFill/>
        </p:spPr>
        <p:txBody>
          <a:bodyPr wrap="none" rtlCol="0">
            <a:spAutoFit/>
          </a:bodyPr>
          <a:lstStyle/>
          <a:p>
            <a:pPr>
              <a:lnSpc>
                <a:spcPct val="150000"/>
              </a:lnSpc>
            </a:pPr>
            <a:r>
              <a:rPr lang="en-US" sz="2000" dirty="0" smtClean="0">
                <a:latin typeface="Ubuntu" panose="020B0504030602030204" pitchFamily="34" charset="0"/>
              </a:rPr>
              <a:t>When is it destroyed?</a:t>
            </a:r>
            <a:endParaRPr lang="en-US" sz="2000" dirty="0">
              <a:latin typeface="Ubuntu" panose="020B0504030602030204" pitchFamily="34" charset="0"/>
            </a:endParaRPr>
          </a:p>
        </p:txBody>
      </p:sp>
      <p:sp>
        <p:nvSpPr>
          <p:cNvPr id="6" name="Rectangle 5"/>
          <p:cNvSpPr/>
          <p:nvPr/>
        </p:nvSpPr>
        <p:spPr>
          <a:xfrm>
            <a:off x="1666665" y="1800665"/>
            <a:ext cx="1202788" cy="14911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2120348" y="3550726"/>
            <a:ext cx="295421" cy="9847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98319" y="2011680"/>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798319" y="2426677"/>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556446" y="3748645"/>
            <a:ext cx="1585690" cy="369332"/>
          </a:xfrm>
          <a:prstGeom prst="rect">
            <a:avLst/>
          </a:prstGeom>
          <a:noFill/>
        </p:spPr>
        <p:txBody>
          <a:bodyPr wrap="none" rtlCol="0">
            <a:spAutoFit/>
          </a:bodyPr>
          <a:lstStyle/>
          <a:p>
            <a:r>
              <a:rPr lang="en-US" dirty="0" smtClean="0">
                <a:latin typeface="Ubuntu" panose="020B0504030602030204" pitchFamily="34" charset="0"/>
              </a:rPr>
              <a:t>Out-of-Scope</a:t>
            </a:r>
            <a:endParaRPr lang="en-US" b="1" dirty="0">
              <a:latin typeface="Ubuntu" panose="020B0504030602030204" pitchFamily="34" charset="0"/>
            </a:endParaRPr>
          </a:p>
        </p:txBody>
      </p:sp>
      <p:sp>
        <p:nvSpPr>
          <p:cNvPr id="11" name="Rectangle 10"/>
          <p:cNvSpPr/>
          <p:nvPr/>
        </p:nvSpPr>
        <p:spPr>
          <a:xfrm>
            <a:off x="1666664" y="4794351"/>
            <a:ext cx="1202788" cy="1491175"/>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798318" y="5005366"/>
            <a:ext cx="773724" cy="225083"/>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798318" y="5420363"/>
            <a:ext cx="773724" cy="225083"/>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8" idx="3"/>
          </p:cNvCxnSpPr>
          <p:nvPr/>
        </p:nvCxnSpPr>
        <p:spPr>
          <a:xfrm>
            <a:off x="2572043" y="2124222"/>
            <a:ext cx="930811" cy="302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502854" y="2321169"/>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502854" y="5307821"/>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740811" y="4985221"/>
            <a:ext cx="3504486" cy="1015663"/>
          </a:xfrm>
          <a:prstGeom prst="rect">
            <a:avLst/>
          </a:prstGeom>
          <a:noFill/>
        </p:spPr>
        <p:txBody>
          <a:bodyPr wrap="none" rtlCol="0">
            <a:spAutoFit/>
          </a:bodyPr>
          <a:lstStyle/>
          <a:p>
            <a:pPr>
              <a:lnSpc>
                <a:spcPct val="150000"/>
              </a:lnSpc>
            </a:pPr>
            <a:r>
              <a:rPr lang="en-US" sz="2000" dirty="0" smtClean="0">
                <a:latin typeface="Ubuntu" panose="020B0504030602030204" pitchFamily="34" charset="0"/>
              </a:rPr>
              <a:t>Not destroyed automatically</a:t>
            </a:r>
          </a:p>
          <a:p>
            <a:pPr>
              <a:lnSpc>
                <a:spcPct val="150000"/>
              </a:lnSpc>
            </a:pPr>
            <a:r>
              <a:rPr lang="en-US" sz="2000" dirty="0" smtClean="0">
                <a:latin typeface="Ubuntu" panose="020B0504030602030204" pitchFamily="34" charset="0"/>
              </a:rPr>
              <a:t>(</a:t>
            </a:r>
            <a:r>
              <a:rPr lang="en-US" sz="2000" b="1" dirty="0" smtClean="0">
                <a:latin typeface="Ubuntu" panose="020B0504030602030204" pitchFamily="34" charset="0"/>
              </a:rPr>
              <a:t>Memory leak</a:t>
            </a:r>
            <a:r>
              <a:rPr lang="en-US" sz="2000" dirty="0" smtClean="0">
                <a:latin typeface="Ubuntu" panose="020B0504030602030204" pitchFamily="34" charset="0"/>
              </a:rPr>
              <a:t>)</a:t>
            </a:r>
            <a:endParaRPr lang="en-US" sz="2000" dirty="0">
              <a:latin typeface="Ubuntu" panose="020B0504030602030204" pitchFamily="34" charset="0"/>
            </a:endParaRPr>
          </a:p>
        </p:txBody>
      </p:sp>
      <p:cxnSp>
        <p:nvCxnSpPr>
          <p:cNvPr id="23" name="Straight Arrow Connector 22"/>
          <p:cNvCxnSpPr/>
          <p:nvPr/>
        </p:nvCxnSpPr>
        <p:spPr>
          <a:xfrm flipH="1">
            <a:off x="4389120" y="5307821"/>
            <a:ext cx="351692" cy="112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z="2400" dirty="0">
                <a:latin typeface="Ubuntu" panose="020B0504030602030204" pitchFamily="34" charset="0"/>
              </a:rPr>
              <a:t>Destruction of Dynamic </a:t>
            </a:r>
            <a:r>
              <a:rPr lang="en-US" sz="2400" dirty="0" smtClean="0">
                <a:latin typeface="Ubuntu" panose="020B0504030602030204" pitchFamily="34" charset="0"/>
              </a:rPr>
              <a:t>Memory</a:t>
            </a:r>
            <a:endParaRPr lang="en-US" sz="2400" dirty="0"/>
          </a:p>
        </p:txBody>
      </p:sp>
    </p:spTree>
    <p:extLst>
      <p:ext uri="{BB962C8B-B14F-4D97-AF65-F5344CB8AC3E}">
        <p14:creationId xmlns:p14="http://schemas.microsoft.com/office/powerpoint/2010/main" val="9755253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997048" y="1947131"/>
            <a:ext cx="3005951"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void free(void *</a:t>
            </a:r>
            <a:r>
              <a:rPr lang="en-US" sz="2000" dirty="0" err="1">
                <a:latin typeface="Consolas" panose="020B0609020204030204" pitchFamily="49" charset="0"/>
                <a:cs typeface="Consolas" panose="020B0609020204030204" pitchFamily="49" charset="0"/>
              </a:rPr>
              <a:t>ptr</a:t>
            </a:r>
            <a:r>
              <a:rPr lang="en-US" sz="2000" dirty="0">
                <a:latin typeface="Consolas" panose="020B0609020204030204" pitchFamily="49" charset="0"/>
                <a:cs typeface="Consolas" panose="020B0609020204030204" pitchFamily="49" charset="0"/>
              </a:rPr>
              <a:t>)</a:t>
            </a:r>
            <a:endParaRPr lang="en-US" sz="2000" b="1" dirty="0">
              <a:latin typeface="Consolas" panose="020B0609020204030204" pitchFamily="49" charset="0"/>
              <a:cs typeface="Consolas" panose="020B0609020204030204" pitchFamily="49" charset="0"/>
            </a:endParaRPr>
          </a:p>
        </p:txBody>
      </p:sp>
      <p:sp>
        <p:nvSpPr>
          <p:cNvPr id="20" name="TextBox 19"/>
          <p:cNvSpPr txBox="1"/>
          <p:nvPr/>
        </p:nvSpPr>
        <p:spPr>
          <a:xfrm>
            <a:off x="601266" y="962246"/>
            <a:ext cx="6803466" cy="553998"/>
          </a:xfrm>
          <a:prstGeom prst="rect">
            <a:avLst/>
          </a:prstGeom>
          <a:noFill/>
        </p:spPr>
        <p:txBody>
          <a:bodyPr wrap="none" rtlCol="0">
            <a:spAutoFit/>
          </a:bodyPr>
          <a:lstStyle/>
          <a:p>
            <a:pPr>
              <a:lnSpc>
                <a:spcPct val="150000"/>
              </a:lnSpc>
            </a:pPr>
            <a:r>
              <a:rPr lang="en-US" sz="2000" dirty="0" smtClean="0">
                <a:latin typeface="Ubuntu" panose="020B0504030602030204" pitchFamily="34" charset="0"/>
              </a:rPr>
              <a:t>When the outside </a:t>
            </a:r>
            <a:r>
              <a:rPr lang="en-US" sz="2000" dirty="0">
                <a:latin typeface="Ubuntu" panose="020B0504030602030204" pitchFamily="34" charset="0"/>
              </a:rPr>
              <a:t>(dynamic)</a:t>
            </a:r>
            <a:r>
              <a:rPr lang="en-US" sz="2000" dirty="0" smtClean="0">
                <a:latin typeface="Ubuntu" panose="020B0504030602030204" pitchFamily="34" charset="0"/>
              </a:rPr>
              <a:t> memory is no longer needed</a:t>
            </a:r>
            <a:endParaRPr lang="en-US" sz="2000" dirty="0">
              <a:latin typeface="Ubuntu" panose="020B0504030602030204" pitchFamily="34" charset="0"/>
            </a:endParaRPr>
          </a:p>
        </p:txBody>
      </p:sp>
      <p:sp>
        <p:nvSpPr>
          <p:cNvPr id="21" name="Rectangle 20"/>
          <p:cNvSpPr/>
          <p:nvPr/>
        </p:nvSpPr>
        <p:spPr>
          <a:xfrm>
            <a:off x="1746105" y="2778128"/>
            <a:ext cx="1202788" cy="1491175"/>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877759" y="2989143"/>
            <a:ext cx="773724" cy="225083"/>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877759" y="3404140"/>
            <a:ext cx="773724" cy="225083"/>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582295" y="3273843"/>
            <a:ext cx="773724"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877759" y="4592859"/>
            <a:ext cx="773724" cy="225083"/>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stCxn id="32" idx="3"/>
            <a:endCxn id="31" idx="2"/>
          </p:cNvCxnSpPr>
          <p:nvPr/>
        </p:nvCxnSpPr>
        <p:spPr>
          <a:xfrm flipV="1">
            <a:off x="2651483" y="3498926"/>
            <a:ext cx="1317674" cy="1206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z="2800" dirty="0">
                <a:latin typeface="Ubuntu" charset="0"/>
              </a:rPr>
              <a:t>The </a:t>
            </a:r>
            <a:r>
              <a:rPr lang="en-US" sz="2800" dirty="0">
                <a:latin typeface="Ubuntu" charset="0"/>
                <a:cs typeface="Consolas" panose="020B0609020204030204" pitchFamily="49" charset="0"/>
              </a:rPr>
              <a:t>free </a:t>
            </a:r>
            <a:r>
              <a:rPr lang="en-US" sz="2800" dirty="0" smtClean="0">
                <a:latin typeface="Ubuntu" charset="0"/>
              </a:rPr>
              <a:t>function</a:t>
            </a:r>
            <a:endParaRPr lang="en-US" sz="2800" dirty="0">
              <a:latin typeface="Ubuntu" charset="0"/>
            </a:endParaRPr>
          </a:p>
        </p:txBody>
      </p:sp>
    </p:spTree>
    <p:extLst>
      <p:ext uri="{BB962C8B-B14F-4D97-AF65-F5344CB8AC3E}">
        <p14:creationId xmlns:p14="http://schemas.microsoft.com/office/powerpoint/2010/main" val="24638133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997048" y="1947131"/>
            <a:ext cx="3005951"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void free(void *</a:t>
            </a:r>
            <a:r>
              <a:rPr lang="en-US" sz="2000" dirty="0" err="1">
                <a:latin typeface="Consolas" panose="020B0609020204030204" pitchFamily="49" charset="0"/>
                <a:cs typeface="Consolas" panose="020B0609020204030204" pitchFamily="49" charset="0"/>
              </a:rPr>
              <a:t>ptr</a:t>
            </a:r>
            <a:r>
              <a:rPr lang="en-US" sz="2000" dirty="0">
                <a:latin typeface="Consolas" panose="020B0609020204030204" pitchFamily="49" charset="0"/>
                <a:cs typeface="Consolas" panose="020B0609020204030204" pitchFamily="49" charset="0"/>
              </a:rPr>
              <a:t>)</a:t>
            </a:r>
            <a:endParaRPr lang="en-US" sz="2000" b="1" dirty="0">
              <a:latin typeface="Consolas" panose="020B0609020204030204" pitchFamily="49" charset="0"/>
              <a:cs typeface="Consolas" panose="020B0609020204030204" pitchFamily="49" charset="0"/>
            </a:endParaRPr>
          </a:p>
        </p:txBody>
      </p:sp>
      <p:sp>
        <p:nvSpPr>
          <p:cNvPr id="20" name="TextBox 19"/>
          <p:cNvSpPr txBox="1"/>
          <p:nvPr/>
        </p:nvSpPr>
        <p:spPr>
          <a:xfrm>
            <a:off x="601266" y="962246"/>
            <a:ext cx="6803466" cy="553998"/>
          </a:xfrm>
          <a:prstGeom prst="rect">
            <a:avLst/>
          </a:prstGeom>
          <a:noFill/>
        </p:spPr>
        <p:txBody>
          <a:bodyPr wrap="none" rtlCol="0">
            <a:spAutoFit/>
          </a:bodyPr>
          <a:lstStyle/>
          <a:p>
            <a:pPr>
              <a:lnSpc>
                <a:spcPct val="150000"/>
              </a:lnSpc>
            </a:pPr>
            <a:r>
              <a:rPr lang="en-US" sz="2000" dirty="0" smtClean="0">
                <a:latin typeface="Ubuntu" panose="020B0504030602030204" pitchFamily="34" charset="0"/>
              </a:rPr>
              <a:t>When the outside </a:t>
            </a:r>
            <a:r>
              <a:rPr lang="en-US" sz="2000" dirty="0">
                <a:latin typeface="Ubuntu" panose="020B0504030602030204" pitchFamily="34" charset="0"/>
              </a:rPr>
              <a:t>(dynamic)</a:t>
            </a:r>
            <a:r>
              <a:rPr lang="en-US" sz="2000" dirty="0" smtClean="0">
                <a:latin typeface="Ubuntu" panose="020B0504030602030204" pitchFamily="34" charset="0"/>
              </a:rPr>
              <a:t> memory is no longer needed</a:t>
            </a:r>
            <a:endParaRPr lang="en-US" sz="2000" dirty="0">
              <a:latin typeface="Ubuntu" panose="020B0504030602030204" pitchFamily="34" charset="0"/>
            </a:endParaRPr>
          </a:p>
        </p:txBody>
      </p:sp>
      <p:sp>
        <p:nvSpPr>
          <p:cNvPr id="21" name="Rectangle 20"/>
          <p:cNvSpPr/>
          <p:nvPr/>
        </p:nvSpPr>
        <p:spPr>
          <a:xfrm>
            <a:off x="1746105" y="2778128"/>
            <a:ext cx="1202788" cy="1491175"/>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877759" y="2989143"/>
            <a:ext cx="773724" cy="225083"/>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877759" y="3404140"/>
            <a:ext cx="773724" cy="225083"/>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582295" y="3291598"/>
            <a:ext cx="773724" cy="225083"/>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960637" y="4557149"/>
            <a:ext cx="773724" cy="225083"/>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30" idx="3"/>
            <a:endCxn id="26" idx="1"/>
          </p:cNvCxnSpPr>
          <p:nvPr/>
        </p:nvCxnSpPr>
        <p:spPr>
          <a:xfrm flipV="1">
            <a:off x="2745004" y="3404140"/>
            <a:ext cx="837291" cy="1745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173625" y="4977010"/>
            <a:ext cx="1877437" cy="400110"/>
          </a:xfrm>
          <a:prstGeom prst="rect">
            <a:avLst/>
          </a:prstGeom>
          <a:noFill/>
        </p:spPr>
        <p:txBody>
          <a:bodyPr wrap="none" rtlCol="0">
            <a:spAutoFit/>
          </a:bodyPr>
          <a:lstStyle/>
          <a:p>
            <a:r>
              <a:rPr lang="en-US" sz="2000" dirty="0" smtClean="0">
                <a:latin typeface="Consolas" panose="020B0609020204030204" pitchFamily="49" charset="0"/>
                <a:cs typeface="Consolas" panose="020B0609020204030204" pitchFamily="49" charset="0"/>
              </a:rPr>
              <a:t>free(      )</a:t>
            </a:r>
            <a:endParaRPr lang="en-US" sz="2000" b="1" dirty="0">
              <a:latin typeface="Consolas" panose="020B0609020204030204" pitchFamily="49" charset="0"/>
              <a:cs typeface="Consolas" panose="020B0609020204030204" pitchFamily="49" charset="0"/>
            </a:endParaRPr>
          </a:p>
        </p:txBody>
      </p:sp>
      <p:sp>
        <p:nvSpPr>
          <p:cNvPr id="30" name="Rectangle 29"/>
          <p:cNvSpPr/>
          <p:nvPr/>
        </p:nvSpPr>
        <p:spPr>
          <a:xfrm>
            <a:off x="1971280" y="5036628"/>
            <a:ext cx="773724" cy="225083"/>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p:cNvSpPr>
            <a:spLocks noGrp="1"/>
          </p:cNvSpPr>
          <p:nvPr>
            <p:ph type="title"/>
          </p:nvPr>
        </p:nvSpPr>
        <p:spPr/>
        <p:txBody>
          <a:bodyPr/>
          <a:lstStyle/>
          <a:p>
            <a:r>
              <a:rPr lang="en-US" sz="2800" dirty="0">
                <a:latin typeface="Ubuntu" charset="0"/>
              </a:rPr>
              <a:t>The </a:t>
            </a:r>
            <a:r>
              <a:rPr lang="en-US" sz="2800" dirty="0">
                <a:latin typeface="Ubuntu" charset="0"/>
                <a:cs typeface="Consolas" panose="020B0609020204030204" pitchFamily="49" charset="0"/>
              </a:rPr>
              <a:t>free </a:t>
            </a:r>
            <a:r>
              <a:rPr lang="en-US" sz="2800" dirty="0" smtClean="0">
                <a:latin typeface="Ubuntu" charset="0"/>
              </a:rPr>
              <a:t>function</a:t>
            </a:r>
            <a:endParaRPr lang="en-US" sz="2800" dirty="0">
              <a:latin typeface="Ubuntu" charset="0"/>
            </a:endParaRPr>
          </a:p>
        </p:txBody>
      </p:sp>
    </p:spTree>
    <p:extLst>
      <p:ext uri="{BB962C8B-B14F-4D97-AF65-F5344CB8AC3E}">
        <p14:creationId xmlns:p14="http://schemas.microsoft.com/office/powerpoint/2010/main" val="11379404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982980" y="1464355"/>
            <a:ext cx="5827236"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void *</a:t>
            </a:r>
            <a:r>
              <a:rPr lang="en-US" sz="2000" dirty="0" err="1">
                <a:latin typeface="Consolas" panose="020B0609020204030204" pitchFamily="49" charset="0"/>
                <a:cs typeface="Consolas" panose="020B0609020204030204" pitchFamily="49" charset="0"/>
              </a:rPr>
              <a:t>calloc</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size_t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nitems</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size_t</a:t>
            </a:r>
            <a:r>
              <a:rPr lang="en-US" sz="2000" dirty="0">
                <a:latin typeface="Consolas" panose="020B0609020204030204" pitchFamily="49" charset="0"/>
                <a:cs typeface="Consolas" panose="020B0609020204030204" pitchFamily="49" charset="0"/>
              </a:rPr>
              <a:t> size)</a:t>
            </a:r>
            <a:endParaRPr lang="en-US" sz="2000" b="1" dirty="0">
              <a:latin typeface="Consolas" panose="020B0609020204030204" pitchFamily="49" charset="0"/>
              <a:cs typeface="Consolas" panose="020B0609020204030204" pitchFamily="49" charset="0"/>
            </a:endParaRPr>
          </a:p>
        </p:txBody>
      </p:sp>
      <p:sp>
        <p:nvSpPr>
          <p:cNvPr id="20" name="TextBox 19"/>
          <p:cNvSpPr txBox="1"/>
          <p:nvPr/>
        </p:nvSpPr>
        <p:spPr>
          <a:xfrm>
            <a:off x="494865" y="922832"/>
            <a:ext cx="1952779" cy="490455"/>
          </a:xfrm>
          <a:prstGeom prst="rect">
            <a:avLst/>
          </a:prstGeom>
          <a:noFill/>
        </p:spPr>
        <p:txBody>
          <a:bodyPr wrap="none" rtlCol="0">
            <a:spAutoFit/>
          </a:bodyPr>
          <a:lstStyle/>
          <a:p>
            <a:pPr>
              <a:lnSpc>
                <a:spcPct val="150000"/>
              </a:lnSpc>
            </a:pPr>
            <a:r>
              <a:rPr lang="en-US" sz="2000" dirty="0" smtClean="0">
                <a:latin typeface="Ubuntu" panose="020B0504030602030204" pitchFamily="34" charset="0"/>
              </a:rPr>
              <a:t>Same as </a:t>
            </a:r>
            <a:r>
              <a:rPr lang="en-US" sz="2000" dirty="0" err="1" smtClean="0">
                <a:latin typeface="Ubuntu" panose="020B0504030602030204" pitchFamily="34" charset="0"/>
              </a:rPr>
              <a:t>malloc</a:t>
            </a:r>
            <a:endParaRPr lang="en-US" sz="2000" dirty="0" smtClean="0">
              <a:latin typeface="Ubuntu" panose="020B0504030602030204" pitchFamily="34" charset="0"/>
            </a:endParaRPr>
          </a:p>
        </p:txBody>
      </p:sp>
      <p:pic>
        <p:nvPicPr>
          <p:cNvPr id="3" name="Picture 2"/>
          <p:cNvPicPr>
            <a:picLocks noChangeAspect="1"/>
          </p:cNvPicPr>
          <p:nvPr/>
        </p:nvPicPr>
        <p:blipFill>
          <a:blip r:embed="rId2"/>
          <a:stretch>
            <a:fillRect/>
          </a:stretch>
        </p:blipFill>
        <p:spPr>
          <a:xfrm>
            <a:off x="3020944" y="3953625"/>
            <a:ext cx="3657600" cy="1019175"/>
          </a:xfrm>
          <a:prstGeom prst="rect">
            <a:avLst/>
          </a:prstGeom>
        </p:spPr>
      </p:pic>
      <p:sp>
        <p:nvSpPr>
          <p:cNvPr id="7" name="TextBox 6"/>
          <p:cNvSpPr txBox="1"/>
          <p:nvPr/>
        </p:nvSpPr>
        <p:spPr>
          <a:xfrm>
            <a:off x="494865" y="3091695"/>
            <a:ext cx="6050054" cy="490455"/>
          </a:xfrm>
          <a:prstGeom prst="rect">
            <a:avLst/>
          </a:prstGeom>
          <a:noFill/>
        </p:spPr>
        <p:txBody>
          <a:bodyPr wrap="none" rtlCol="0">
            <a:spAutoFit/>
          </a:bodyPr>
          <a:lstStyle/>
          <a:p>
            <a:pPr>
              <a:lnSpc>
                <a:spcPct val="150000"/>
              </a:lnSpc>
            </a:pPr>
            <a:r>
              <a:rPr lang="en-US" sz="2000" dirty="0" smtClean="0">
                <a:latin typeface="Ubuntu" panose="020B0504030602030204" pitchFamily="34" charset="0"/>
              </a:rPr>
              <a:t>The following two lines produces similar allocation</a:t>
            </a:r>
            <a:endParaRPr lang="en-US" sz="2000" dirty="0">
              <a:latin typeface="Ubuntu" panose="020B0504030602030204" pitchFamily="34" charset="0"/>
            </a:endParaRPr>
          </a:p>
        </p:txBody>
      </p:sp>
      <p:sp>
        <p:nvSpPr>
          <p:cNvPr id="8" name="Down Arrow 7"/>
          <p:cNvSpPr/>
          <p:nvPr/>
        </p:nvSpPr>
        <p:spPr>
          <a:xfrm flipV="1">
            <a:off x="4151289" y="1882991"/>
            <a:ext cx="168813" cy="3449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314858" y="2276091"/>
            <a:ext cx="2010487" cy="369332"/>
          </a:xfrm>
          <a:prstGeom prst="rect">
            <a:avLst/>
          </a:prstGeom>
          <a:noFill/>
        </p:spPr>
        <p:txBody>
          <a:bodyPr wrap="none" rtlCol="0">
            <a:spAutoFit/>
          </a:bodyPr>
          <a:lstStyle/>
          <a:p>
            <a:r>
              <a:rPr lang="en-US" dirty="0" smtClean="0">
                <a:latin typeface="Ubuntu" panose="020B0504030602030204" pitchFamily="34" charset="0"/>
              </a:rPr>
              <a:t>How many items?</a:t>
            </a:r>
          </a:p>
        </p:txBody>
      </p:sp>
      <p:sp>
        <p:nvSpPr>
          <p:cNvPr id="10" name="Down Arrow 9"/>
          <p:cNvSpPr/>
          <p:nvPr/>
        </p:nvSpPr>
        <p:spPr>
          <a:xfrm flipV="1">
            <a:off x="6161776" y="1900314"/>
            <a:ext cx="168813" cy="3449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325345" y="2293414"/>
            <a:ext cx="1952779" cy="369332"/>
          </a:xfrm>
          <a:prstGeom prst="rect">
            <a:avLst/>
          </a:prstGeom>
          <a:noFill/>
        </p:spPr>
        <p:txBody>
          <a:bodyPr wrap="none" rtlCol="0">
            <a:spAutoFit/>
          </a:bodyPr>
          <a:lstStyle/>
          <a:p>
            <a:r>
              <a:rPr lang="en-US" dirty="0" smtClean="0">
                <a:latin typeface="Ubuntu" panose="020B0504030602030204" pitchFamily="34" charset="0"/>
              </a:rPr>
              <a:t>Size of each item</a:t>
            </a:r>
          </a:p>
        </p:txBody>
      </p:sp>
      <p:sp>
        <p:nvSpPr>
          <p:cNvPr id="2" name="Title 1"/>
          <p:cNvSpPr>
            <a:spLocks noGrp="1"/>
          </p:cNvSpPr>
          <p:nvPr>
            <p:ph type="title"/>
          </p:nvPr>
        </p:nvSpPr>
        <p:spPr/>
        <p:txBody>
          <a:bodyPr/>
          <a:lstStyle/>
          <a:p>
            <a:r>
              <a:rPr lang="en-US" sz="2800" dirty="0">
                <a:latin typeface="Ubuntu" panose="020B0504030602030204" pitchFamily="34" charset="0"/>
              </a:rPr>
              <a:t>The </a:t>
            </a:r>
            <a:r>
              <a:rPr lang="en-US" sz="2800" dirty="0" err="1">
                <a:latin typeface="Consolas" panose="020B0609020204030204" pitchFamily="49" charset="0"/>
                <a:cs typeface="Consolas" panose="020B0609020204030204" pitchFamily="49" charset="0"/>
              </a:rPr>
              <a:t>calloc</a:t>
            </a:r>
            <a:r>
              <a:rPr lang="en-US" sz="2800" dirty="0">
                <a:latin typeface="Ubuntu" panose="020B0504030602030204" pitchFamily="34" charset="0"/>
                <a:cs typeface="Consolas" panose="020B0609020204030204" pitchFamily="49" charset="0"/>
              </a:rPr>
              <a:t> </a:t>
            </a:r>
            <a:r>
              <a:rPr lang="en-US" sz="2800" dirty="0" smtClean="0">
                <a:latin typeface="Ubuntu" panose="020B0504030602030204" pitchFamily="34" charset="0"/>
              </a:rPr>
              <a:t>function</a:t>
            </a:r>
            <a:endParaRPr lang="en-US" sz="2800" dirty="0"/>
          </a:p>
        </p:txBody>
      </p:sp>
    </p:spTree>
    <p:extLst>
      <p:ext uri="{BB962C8B-B14F-4D97-AF65-F5344CB8AC3E}">
        <p14:creationId xmlns:p14="http://schemas.microsoft.com/office/powerpoint/2010/main" val="7663767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982980" y="1464355"/>
            <a:ext cx="5827236"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void *</a:t>
            </a:r>
            <a:r>
              <a:rPr lang="en-US" sz="2000" dirty="0" err="1">
                <a:latin typeface="Consolas" panose="020B0609020204030204" pitchFamily="49" charset="0"/>
                <a:cs typeface="Consolas" panose="020B0609020204030204" pitchFamily="49" charset="0"/>
              </a:rPr>
              <a:t>calloc</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size_t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nitems</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size_t</a:t>
            </a:r>
            <a:r>
              <a:rPr lang="en-US" sz="2000" dirty="0">
                <a:latin typeface="Consolas" panose="020B0609020204030204" pitchFamily="49" charset="0"/>
                <a:cs typeface="Consolas" panose="020B0609020204030204" pitchFamily="49" charset="0"/>
              </a:rPr>
              <a:t> size)</a:t>
            </a:r>
            <a:endParaRPr lang="en-US" sz="2000" b="1" dirty="0">
              <a:latin typeface="Consolas" panose="020B0609020204030204" pitchFamily="49" charset="0"/>
              <a:cs typeface="Consolas" panose="020B0609020204030204" pitchFamily="49" charset="0"/>
            </a:endParaRPr>
          </a:p>
        </p:txBody>
      </p:sp>
      <p:sp>
        <p:nvSpPr>
          <p:cNvPr id="20" name="TextBox 19"/>
          <p:cNvSpPr txBox="1"/>
          <p:nvPr/>
        </p:nvSpPr>
        <p:spPr>
          <a:xfrm>
            <a:off x="357809" y="2366574"/>
            <a:ext cx="3586238" cy="1477328"/>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en-US" sz="2000" dirty="0" smtClean="0">
                <a:latin typeface="Ubuntu" panose="020B0504030602030204" pitchFamily="34" charset="0"/>
              </a:rPr>
              <a:t>Initializes every bit to zero</a:t>
            </a:r>
          </a:p>
          <a:p>
            <a:pPr marL="342900" indent="-342900">
              <a:lnSpc>
                <a:spcPct val="150000"/>
              </a:lnSpc>
              <a:buFont typeface="Arial" panose="020B0604020202020204" pitchFamily="34" charset="0"/>
              <a:buChar char="•"/>
            </a:pPr>
            <a:r>
              <a:rPr lang="en-US" sz="2000" dirty="0" smtClean="0">
                <a:latin typeface="Ubuntu" panose="020B0504030602030204" pitchFamily="34" charset="0"/>
              </a:rPr>
              <a:t>Slower than </a:t>
            </a:r>
            <a:r>
              <a:rPr lang="en-US" sz="2000" dirty="0" err="1" smtClean="0">
                <a:latin typeface="Ubuntu" panose="020B0504030602030204" pitchFamily="34" charset="0"/>
              </a:rPr>
              <a:t>malloc</a:t>
            </a:r>
            <a:endParaRPr lang="en-US" sz="2000" dirty="0" smtClean="0">
              <a:latin typeface="Ubuntu" panose="020B0504030602030204" pitchFamily="34" charset="0"/>
            </a:endParaRPr>
          </a:p>
          <a:p>
            <a:pPr marL="342900" indent="-342900">
              <a:lnSpc>
                <a:spcPct val="150000"/>
              </a:lnSpc>
              <a:buFont typeface="Arial" panose="020B0604020202020204" pitchFamily="34" charset="0"/>
              <a:buChar char="•"/>
            </a:pPr>
            <a:endParaRPr lang="en-US" sz="2000" dirty="0">
              <a:latin typeface="Ubuntu" panose="020B0504030602030204" pitchFamily="34" charset="0"/>
            </a:endParaRPr>
          </a:p>
        </p:txBody>
      </p:sp>
      <p:sp>
        <p:nvSpPr>
          <p:cNvPr id="2" name="Title 1"/>
          <p:cNvSpPr>
            <a:spLocks noGrp="1"/>
          </p:cNvSpPr>
          <p:nvPr>
            <p:ph type="title"/>
          </p:nvPr>
        </p:nvSpPr>
        <p:spPr/>
        <p:txBody>
          <a:bodyPr/>
          <a:lstStyle/>
          <a:p>
            <a:r>
              <a:rPr lang="en-US" sz="2800" dirty="0">
                <a:latin typeface="Ubuntu" panose="020B0504030602030204" pitchFamily="34" charset="0"/>
              </a:rPr>
              <a:t>The </a:t>
            </a:r>
            <a:r>
              <a:rPr lang="en-US" sz="2800" dirty="0" err="1">
                <a:latin typeface="Consolas" panose="020B0609020204030204" pitchFamily="49" charset="0"/>
                <a:cs typeface="Consolas" panose="020B0609020204030204" pitchFamily="49" charset="0"/>
              </a:rPr>
              <a:t>calloc</a:t>
            </a:r>
            <a:r>
              <a:rPr lang="en-US" sz="2800" dirty="0">
                <a:latin typeface="Ubuntu" panose="020B0504030602030204" pitchFamily="34" charset="0"/>
                <a:cs typeface="Consolas" panose="020B0609020204030204" pitchFamily="49" charset="0"/>
              </a:rPr>
              <a:t> </a:t>
            </a:r>
            <a:r>
              <a:rPr lang="en-US" sz="2800" dirty="0" smtClean="0">
                <a:latin typeface="Ubuntu" panose="020B0504030602030204" pitchFamily="34" charset="0"/>
              </a:rPr>
              <a:t>function</a:t>
            </a:r>
            <a:endParaRPr lang="en-US" sz="2800" dirty="0"/>
          </a:p>
        </p:txBody>
      </p:sp>
    </p:spTree>
    <p:extLst>
      <p:ext uri="{BB962C8B-B14F-4D97-AF65-F5344CB8AC3E}">
        <p14:creationId xmlns:p14="http://schemas.microsoft.com/office/powerpoint/2010/main" val="30977922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982980" y="1464355"/>
            <a:ext cx="5404043"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void *</a:t>
            </a:r>
            <a:r>
              <a:rPr lang="en-US" sz="2000" dirty="0" err="1">
                <a:latin typeface="Consolas" panose="020B0609020204030204" pitchFamily="49" charset="0"/>
                <a:cs typeface="Consolas" panose="020B0609020204030204" pitchFamily="49" charset="0"/>
              </a:rPr>
              <a:t>realloc</a:t>
            </a:r>
            <a:r>
              <a:rPr lang="en-US" sz="2000" dirty="0">
                <a:latin typeface="Consolas" panose="020B0609020204030204" pitchFamily="49" charset="0"/>
                <a:cs typeface="Consolas" panose="020B0609020204030204" pitchFamily="49" charset="0"/>
              </a:rPr>
              <a:t>(void *</a:t>
            </a:r>
            <a:r>
              <a:rPr lang="en-US" sz="2000" dirty="0" err="1">
                <a:latin typeface="Consolas" panose="020B0609020204030204" pitchFamily="49" charset="0"/>
                <a:cs typeface="Consolas" panose="020B0609020204030204" pitchFamily="49" charset="0"/>
              </a:rPr>
              <a:t>ptr</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size_t</a:t>
            </a:r>
            <a:r>
              <a:rPr lang="en-US" sz="2000" dirty="0">
                <a:latin typeface="Consolas" panose="020B0609020204030204" pitchFamily="49" charset="0"/>
                <a:cs typeface="Consolas" panose="020B0609020204030204" pitchFamily="49" charset="0"/>
              </a:rPr>
              <a:t> size)</a:t>
            </a:r>
            <a:endParaRPr lang="en-US" sz="2000" b="1" dirty="0">
              <a:latin typeface="Consolas" panose="020B0609020204030204" pitchFamily="49" charset="0"/>
              <a:cs typeface="Consolas" panose="020B0609020204030204" pitchFamily="49" charset="0"/>
            </a:endParaRPr>
          </a:p>
        </p:txBody>
      </p:sp>
      <p:sp>
        <p:nvSpPr>
          <p:cNvPr id="20" name="TextBox 19"/>
          <p:cNvSpPr txBox="1"/>
          <p:nvPr/>
        </p:nvSpPr>
        <p:spPr>
          <a:xfrm>
            <a:off x="419364" y="2995047"/>
            <a:ext cx="6699270" cy="1015663"/>
          </a:xfrm>
          <a:prstGeom prst="rect">
            <a:avLst/>
          </a:prstGeom>
          <a:noFill/>
        </p:spPr>
        <p:txBody>
          <a:bodyPr wrap="none" rtlCol="0">
            <a:spAutoFit/>
          </a:bodyPr>
          <a:lstStyle/>
          <a:p>
            <a:pPr>
              <a:lnSpc>
                <a:spcPct val="150000"/>
              </a:lnSpc>
            </a:pPr>
            <a:r>
              <a:rPr lang="en-US" sz="2000" dirty="0" smtClean="0">
                <a:latin typeface="Ubuntu" panose="020B0504030602030204" pitchFamily="34" charset="0"/>
              </a:rPr>
              <a:t>	Either memory is extended,</a:t>
            </a:r>
          </a:p>
          <a:p>
            <a:pPr lvl="1">
              <a:lnSpc>
                <a:spcPct val="150000"/>
              </a:lnSpc>
            </a:pPr>
            <a:r>
              <a:rPr lang="en-US" sz="2000" dirty="0" smtClean="0">
                <a:latin typeface="Ubuntu" panose="020B0504030602030204" pitchFamily="34" charset="0"/>
              </a:rPr>
              <a:t>Or	Previous items are copied to new larger location</a:t>
            </a:r>
            <a:endParaRPr lang="en-US" sz="2000" dirty="0">
              <a:latin typeface="Ubuntu" panose="020B0504030602030204" pitchFamily="34" charset="0"/>
            </a:endParaRPr>
          </a:p>
        </p:txBody>
      </p:sp>
      <p:sp>
        <p:nvSpPr>
          <p:cNvPr id="5" name="TextBox 4"/>
          <p:cNvSpPr txBox="1"/>
          <p:nvPr/>
        </p:nvSpPr>
        <p:spPr>
          <a:xfrm>
            <a:off x="494865" y="838424"/>
            <a:ext cx="4551246" cy="553998"/>
          </a:xfrm>
          <a:prstGeom prst="rect">
            <a:avLst/>
          </a:prstGeom>
          <a:noFill/>
        </p:spPr>
        <p:txBody>
          <a:bodyPr wrap="none" rtlCol="0">
            <a:spAutoFit/>
          </a:bodyPr>
          <a:lstStyle/>
          <a:p>
            <a:pPr>
              <a:lnSpc>
                <a:spcPct val="150000"/>
              </a:lnSpc>
            </a:pPr>
            <a:r>
              <a:rPr lang="en-US" sz="2000" dirty="0" smtClean="0">
                <a:latin typeface="Ubuntu" panose="020B0504030602030204" pitchFamily="34" charset="0"/>
              </a:rPr>
              <a:t>For resizing existing dynamic memory</a:t>
            </a:r>
          </a:p>
        </p:txBody>
      </p:sp>
      <p:sp>
        <p:nvSpPr>
          <p:cNvPr id="11" name="Down Arrow 10"/>
          <p:cNvSpPr/>
          <p:nvPr/>
        </p:nvSpPr>
        <p:spPr>
          <a:xfrm flipV="1">
            <a:off x="3922551" y="1851990"/>
            <a:ext cx="168813" cy="3449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86120" y="2245090"/>
            <a:ext cx="1838965" cy="369332"/>
          </a:xfrm>
          <a:prstGeom prst="rect">
            <a:avLst/>
          </a:prstGeom>
          <a:noFill/>
        </p:spPr>
        <p:txBody>
          <a:bodyPr wrap="none" rtlCol="0">
            <a:spAutoFit/>
          </a:bodyPr>
          <a:lstStyle/>
          <a:p>
            <a:r>
              <a:rPr lang="en-US" dirty="0" smtClean="0">
                <a:latin typeface="Ubuntu" panose="020B0504030602030204" pitchFamily="34" charset="0"/>
              </a:rPr>
              <a:t>Existing pointer</a:t>
            </a:r>
          </a:p>
        </p:txBody>
      </p:sp>
      <p:sp>
        <p:nvSpPr>
          <p:cNvPr id="13" name="Down Arrow 12"/>
          <p:cNvSpPr/>
          <p:nvPr/>
        </p:nvSpPr>
        <p:spPr>
          <a:xfrm flipV="1">
            <a:off x="5933038" y="1869313"/>
            <a:ext cx="168813" cy="3449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461843" y="2245090"/>
            <a:ext cx="1111202" cy="369332"/>
          </a:xfrm>
          <a:prstGeom prst="rect">
            <a:avLst/>
          </a:prstGeom>
          <a:noFill/>
        </p:spPr>
        <p:txBody>
          <a:bodyPr wrap="none" rtlCol="0">
            <a:spAutoFit/>
          </a:bodyPr>
          <a:lstStyle/>
          <a:p>
            <a:r>
              <a:rPr lang="en-US" dirty="0" smtClean="0">
                <a:latin typeface="Ubuntu" panose="020B0504030602030204" pitchFamily="34" charset="0"/>
              </a:rPr>
              <a:t>New size</a:t>
            </a:r>
          </a:p>
        </p:txBody>
      </p:sp>
      <p:sp>
        <p:nvSpPr>
          <p:cNvPr id="15" name="Title 1"/>
          <p:cNvSpPr>
            <a:spLocks noGrp="1"/>
          </p:cNvSpPr>
          <p:nvPr>
            <p:ph type="title"/>
          </p:nvPr>
        </p:nvSpPr>
        <p:spPr>
          <a:xfrm>
            <a:off x="98251" y="21800"/>
            <a:ext cx="8826600" cy="803600"/>
          </a:xfrm>
        </p:spPr>
        <p:txBody>
          <a:bodyPr/>
          <a:lstStyle/>
          <a:p>
            <a:r>
              <a:rPr lang="en-US" sz="2800" dirty="0">
                <a:latin typeface="Ubuntu" panose="020B0504030602030204" pitchFamily="34" charset="0"/>
              </a:rPr>
              <a:t>The </a:t>
            </a:r>
            <a:r>
              <a:rPr lang="en-US" sz="2800" dirty="0" err="1" smtClean="0">
                <a:latin typeface="Consolas" panose="020B0609020204030204" pitchFamily="49" charset="0"/>
                <a:cs typeface="Consolas" panose="020B0609020204030204" pitchFamily="49" charset="0"/>
              </a:rPr>
              <a:t>realloc</a:t>
            </a:r>
            <a:r>
              <a:rPr lang="en-US" sz="2800" dirty="0" smtClean="0">
                <a:latin typeface="Ubuntu" panose="020B0504030602030204" pitchFamily="34" charset="0"/>
                <a:cs typeface="Consolas" panose="020B0609020204030204" pitchFamily="49" charset="0"/>
              </a:rPr>
              <a:t> </a:t>
            </a:r>
            <a:r>
              <a:rPr lang="en-US" sz="2800" dirty="0" smtClean="0">
                <a:latin typeface="Ubuntu" panose="020B0504030602030204" pitchFamily="34" charset="0"/>
              </a:rPr>
              <a:t>function</a:t>
            </a:r>
            <a:endParaRPr lang="en-US" sz="2800" dirty="0"/>
          </a:p>
        </p:txBody>
      </p:sp>
    </p:spTree>
    <p:extLst>
      <p:ext uri="{BB962C8B-B14F-4D97-AF65-F5344CB8AC3E}">
        <p14:creationId xmlns:p14="http://schemas.microsoft.com/office/powerpoint/2010/main" val="4734736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982980" y="1464355"/>
            <a:ext cx="5404043"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void *</a:t>
            </a:r>
            <a:r>
              <a:rPr lang="en-US" sz="2000" dirty="0" err="1">
                <a:latin typeface="Consolas" panose="020B0609020204030204" pitchFamily="49" charset="0"/>
                <a:cs typeface="Consolas" panose="020B0609020204030204" pitchFamily="49" charset="0"/>
              </a:rPr>
              <a:t>realloc</a:t>
            </a:r>
            <a:r>
              <a:rPr lang="en-US" sz="2000" dirty="0">
                <a:latin typeface="Consolas" panose="020B0609020204030204" pitchFamily="49" charset="0"/>
                <a:cs typeface="Consolas" panose="020B0609020204030204" pitchFamily="49" charset="0"/>
              </a:rPr>
              <a:t>(void *</a:t>
            </a:r>
            <a:r>
              <a:rPr lang="en-US" sz="2000" dirty="0" err="1">
                <a:latin typeface="Consolas" panose="020B0609020204030204" pitchFamily="49" charset="0"/>
                <a:cs typeface="Consolas" panose="020B0609020204030204" pitchFamily="49" charset="0"/>
              </a:rPr>
              <a:t>ptr</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size_t</a:t>
            </a:r>
            <a:r>
              <a:rPr lang="en-US" sz="2000" dirty="0">
                <a:latin typeface="Consolas" panose="020B0609020204030204" pitchFamily="49" charset="0"/>
                <a:cs typeface="Consolas" panose="020B0609020204030204" pitchFamily="49" charset="0"/>
              </a:rPr>
              <a:t> size)</a:t>
            </a:r>
            <a:endParaRPr lang="en-US" sz="2000" b="1" dirty="0">
              <a:latin typeface="Consolas" panose="020B0609020204030204" pitchFamily="49" charset="0"/>
              <a:cs typeface="Consolas" panose="020B0609020204030204" pitchFamily="49" charset="0"/>
            </a:endParaRPr>
          </a:p>
        </p:txBody>
      </p:sp>
      <p:sp>
        <p:nvSpPr>
          <p:cNvPr id="11" name="Down Arrow 10"/>
          <p:cNvSpPr/>
          <p:nvPr/>
        </p:nvSpPr>
        <p:spPr>
          <a:xfrm flipV="1">
            <a:off x="3922551" y="1851990"/>
            <a:ext cx="168813" cy="3449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86120" y="2245090"/>
            <a:ext cx="1838965" cy="369332"/>
          </a:xfrm>
          <a:prstGeom prst="rect">
            <a:avLst/>
          </a:prstGeom>
          <a:noFill/>
        </p:spPr>
        <p:txBody>
          <a:bodyPr wrap="none" rtlCol="0">
            <a:spAutoFit/>
          </a:bodyPr>
          <a:lstStyle/>
          <a:p>
            <a:r>
              <a:rPr lang="en-US" dirty="0" smtClean="0">
                <a:latin typeface="Ubuntu" panose="020B0504030602030204" pitchFamily="34" charset="0"/>
              </a:rPr>
              <a:t>Existing pointer</a:t>
            </a:r>
          </a:p>
        </p:txBody>
      </p:sp>
      <p:sp>
        <p:nvSpPr>
          <p:cNvPr id="13" name="Down Arrow 12"/>
          <p:cNvSpPr/>
          <p:nvPr/>
        </p:nvSpPr>
        <p:spPr>
          <a:xfrm flipV="1">
            <a:off x="5933038" y="1869313"/>
            <a:ext cx="168813" cy="3449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461843" y="2245090"/>
            <a:ext cx="1111202" cy="369332"/>
          </a:xfrm>
          <a:prstGeom prst="rect">
            <a:avLst/>
          </a:prstGeom>
          <a:noFill/>
        </p:spPr>
        <p:txBody>
          <a:bodyPr wrap="none" rtlCol="0">
            <a:spAutoFit/>
          </a:bodyPr>
          <a:lstStyle/>
          <a:p>
            <a:r>
              <a:rPr lang="en-US" dirty="0" smtClean="0">
                <a:latin typeface="Ubuntu" panose="020B0504030602030204" pitchFamily="34" charset="0"/>
              </a:rPr>
              <a:t>New size</a:t>
            </a:r>
          </a:p>
        </p:txBody>
      </p:sp>
      <p:pic>
        <p:nvPicPr>
          <p:cNvPr id="3" name="Picture 2"/>
          <p:cNvPicPr>
            <a:picLocks noChangeAspect="1"/>
          </p:cNvPicPr>
          <p:nvPr/>
        </p:nvPicPr>
        <p:blipFill>
          <a:blip r:embed="rId2"/>
          <a:stretch>
            <a:fillRect/>
          </a:stretch>
        </p:blipFill>
        <p:spPr>
          <a:xfrm>
            <a:off x="884651" y="2995047"/>
            <a:ext cx="5600700" cy="2886075"/>
          </a:xfrm>
          <a:prstGeom prst="rect">
            <a:avLst/>
          </a:prstGeom>
        </p:spPr>
      </p:pic>
      <p:sp>
        <p:nvSpPr>
          <p:cNvPr id="15" name="Rectangle 14"/>
          <p:cNvSpPr/>
          <p:nvPr/>
        </p:nvSpPr>
        <p:spPr>
          <a:xfrm>
            <a:off x="718586" y="3327507"/>
            <a:ext cx="6062042" cy="3137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a:spLocks noGrp="1"/>
          </p:cNvSpPr>
          <p:nvPr>
            <p:ph type="title"/>
          </p:nvPr>
        </p:nvSpPr>
        <p:spPr/>
        <p:txBody>
          <a:bodyPr/>
          <a:lstStyle/>
          <a:p>
            <a:r>
              <a:rPr lang="en-US" sz="2800" dirty="0">
                <a:latin typeface="Ubuntu" panose="020B0504030602030204" pitchFamily="34" charset="0"/>
              </a:rPr>
              <a:t>The </a:t>
            </a:r>
            <a:r>
              <a:rPr lang="en-US" sz="2800" dirty="0" err="1" smtClean="0">
                <a:latin typeface="Consolas" panose="020B0609020204030204" pitchFamily="49" charset="0"/>
                <a:cs typeface="Consolas" panose="020B0609020204030204" pitchFamily="49" charset="0"/>
              </a:rPr>
              <a:t>realloc</a:t>
            </a:r>
            <a:r>
              <a:rPr lang="en-US" sz="2800" dirty="0" smtClean="0">
                <a:latin typeface="Ubuntu" panose="020B0504030602030204" pitchFamily="34" charset="0"/>
                <a:cs typeface="Consolas" panose="020B0609020204030204" pitchFamily="49" charset="0"/>
              </a:rPr>
              <a:t> </a:t>
            </a:r>
            <a:r>
              <a:rPr lang="en-US" sz="2800" dirty="0" smtClean="0">
                <a:latin typeface="Ubuntu" panose="020B0504030602030204" pitchFamily="34" charset="0"/>
              </a:rPr>
              <a:t>function</a:t>
            </a:r>
            <a:endParaRPr lang="en-US" sz="2800" dirty="0"/>
          </a:p>
        </p:txBody>
      </p:sp>
    </p:spTree>
    <p:extLst>
      <p:ext uri="{BB962C8B-B14F-4D97-AF65-F5344CB8AC3E}">
        <p14:creationId xmlns:p14="http://schemas.microsoft.com/office/powerpoint/2010/main" val="6731404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982980" y="1464355"/>
            <a:ext cx="5404043"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void *</a:t>
            </a:r>
            <a:r>
              <a:rPr lang="en-US" sz="2000" dirty="0" err="1">
                <a:latin typeface="Consolas" panose="020B0609020204030204" pitchFamily="49" charset="0"/>
                <a:cs typeface="Consolas" panose="020B0609020204030204" pitchFamily="49" charset="0"/>
              </a:rPr>
              <a:t>realloc</a:t>
            </a:r>
            <a:r>
              <a:rPr lang="en-US" sz="2000" dirty="0">
                <a:latin typeface="Consolas" panose="020B0609020204030204" pitchFamily="49" charset="0"/>
                <a:cs typeface="Consolas" panose="020B0609020204030204" pitchFamily="49" charset="0"/>
              </a:rPr>
              <a:t>(void *</a:t>
            </a:r>
            <a:r>
              <a:rPr lang="en-US" sz="2000" dirty="0" err="1">
                <a:latin typeface="Consolas" panose="020B0609020204030204" pitchFamily="49" charset="0"/>
                <a:cs typeface="Consolas" panose="020B0609020204030204" pitchFamily="49" charset="0"/>
              </a:rPr>
              <a:t>ptr</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size_t</a:t>
            </a:r>
            <a:r>
              <a:rPr lang="en-US" sz="2000" dirty="0">
                <a:latin typeface="Consolas" panose="020B0609020204030204" pitchFamily="49" charset="0"/>
                <a:cs typeface="Consolas" panose="020B0609020204030204" pitchFamily="49" charset="0"/>
              </a:rPr>
              <a:t> size)</a:t>
            </a:r>
            <a:endParaRPr lang="en-US" sz="2000" b="1" dirty="0">
              <a:latin typeface="Consolas" panose="020B0609020204030204" pitchFamily="49" charset="0"/>
              <a:cs typeface="Consolas" panose="020B0609020204030204" pitchFamily="49" charset="0"/>
            </a:endParaRPr>
          </a:p>
        </p:txBody>
      </p:sp>
      <p:sp>
        <p:nvSpPr>
          <p:cNvPr id="11" name="Down Arrow 10"/>
          <p:cNvSpPr/>
          <p:nvPr/>
        </p:nvSpPr>
        <p:spPr>
          <a:xfrm flipV="1">
            <a:off x="3922551" y="1851990"/>
            <a:ext cx="168813" cy="3449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86120" y="2245090"/>
            <a:ext cx="1838965" cy="369332"/>
          </a:xfrm>
          <a:prstGeom prst="rect">
            <a:avLst/>
          </a:prstGeom>
          <a:noFill/>
        </p:spPr>
        <p:txBody>
          <a:bodyPr wrap="none" rtlCol="0">
            <a:spAutoFit/>
          </a:bodyPr>
          <a:lstStyle/>
          <a:p>
            <a:r>
              <a:rPr lang="en-US" dirty="0" smtClean="0">
                <a:latin typeface="Ubuntu" panose="020B0504030602030204" pitchFamily="34" charset="0"/>
              </a:rPr>
              <a:t>Existing pointer</a:t>
            </a:r>
          </a:p>
        </p:txBody>
      </p:sp>
      <p:sp>
        <p:nvSpPr>
          <p:cNvPr id="13" name="Down Arrow 12"/>
          <p:cNvSpPr/>
          <p:nvPr/>
        </p:nvSpPr>
        <p:spPr>
          <a:xfrm flipV="1">
            <a:off x="5933038" y="1869313"/>
            <a:ext cx="168813" cy="3449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461843" y="2245090"/>
            <a:ext cx="1111202" cy="369332"/>
          </a:xfrm>
          <a:prstGeom prst="rect">
            <a:avLst/>
          </a:prstGeom>
          <a:noFill/>
        </p:spPr>
        <p:txBody>
          <a:bodyPr wrap="none" rtlCol="0">
            <a:spAutoFit/>
          </a:bodyPr>
          <a:lstStyle/>
          <a:p>
            <a:r>
              <a:rPr lang="en-US" dirty="0" smtClean="0">
                <a:latin typeface="Ubuntu" panose="020B0504030602030204" pitchFamily="34" charset="0"/>
              </a:rPr>
              <a:t>New size</a:t>
            </a:r>
          </a:p>
        </p:txBody>
      </p:sp>
      <p:pic>
        <p:nvPicPr>
          <p:cNvPr id="3" name="Picture 2"/>
          <p:cNvPicPr>
            <a:picLocks noChangeAspect="1"/>
          </p:cNvPicPr>
          <p:nvPr/>
        </p:nvPicPr>
        <p:blipFill>
          <a:blip r:embed="rId2"/>
          <a:stretch>
            <a:fillRect/>
          </a:stretch>
        </p:blipFill>
        <p:spPr>
          <a:xfrm>
            <a:off x="884651" y="2995047"/>
            <a:ext cx="5600700" cy="2886075"/>
          </a:xfrm>
          <a:prstGeom prst="rect">
            <a:avLst/>
          </a:prstGeom>
        </p:spPr>
      </p:pic>
      <p:sp>
        <p:nvSpPr>
          <p:cNvPr id="15" name="Rectangle 14"/>
          <p:cNvSpPr/>
          <p:nvPr/>
        </p:nvSpPr>
        <p:spPr>
          <a:xfrm>
            <a:off x="718586" y="4647223"/>
            <a:ext cx="6062042" cy="1817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a:spLocks noGrp="1"/>
          </p:cNvSpPr>
          <p:nvPr>
            <p:ph type="title"/>
          </p:nvPr>
        </p:nvSpPr>
        <p:spPr/>
        <p:txBody>
          <a:bodyPr/>
          <a:lstStyle/>
          <a:p>
            <a:r>
              <a:rPr lang="en-US" sz="2800" dirty="0">
                <a:latin typeface="Ubuntu" panose="020B0504030602030204" pitchFamily="34" charset="0"/>
              </a:rPr>
              <a:t>The </a:t>
            </a:r>
            <a:r>
              <a:rPr lang="en-US" sz="2800" dirty="0" err="1" smtClean="0">
                <a:latin typeface="Consolas" panose="020B0609020204030204" pitchFamily="49" charset="0"/>
                <a:cs typeface="Consolas" panose="020B0609020204030204" pitchFamily="49" charset="0"/>
              </a:rPr>
              <a:t>realloc</a:t>
            </a:r>
            <a:r>
              <a:rPr lang="en-US" sz="2800" dirty="0" smtClean="0">
                <a:latin typeface="Ubuntu" panose="020B0504030602030204" pitchFamily="34" charset="0"/>
                <a:cs typeface="Consolas" panose="020B0609020204030204" pitchFamily="49" charset="0"/>
              </a:rPr>
              <a:t> </a:t>
            </a:r>
            <a:r>
              <a:rPr lang="en-US" sz="2800" dirty="0" smtClean="0">
                <a:latin typeface="Ubuntu" panose="020B0504030602030204" pitchFamily="34" charset="0"/>
              </a:rPr>
              <a:t>function</a:t>
            </a:r>
            <a:endParaRPr lang="en-US" sz="2800" dirty="0"/>
          </a:p>
        </p:txBody>
      </p:sp>
    </p:spTree>
    <p:extLst>
      <p:ext uri="{BB962C8B-B14F-4D97-AF65-F5344CB8AC3E}">
        <p14:creationId xmlns:p14="http://schemas.microsoft.com/office/powerpoint/2010/main" val="2333179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982980" y="1464355"/>
            <a:ext cx="5404043"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void *</a:t>
            </a:r>
            <a:r>
              <a:rPr lang="en-US" sz="2000" dirty="0" err="1">
                <a:latin typeface="Consolas" panose="020B0609020204030204" pitchFamily="49" charset="0"/>
                <a:cs typeface="Consolas" panose="020B0609020204030204" pitchFamily="49" charset="0"/>
              </a:rPr>
              <a:t>realloc</a:t>
            </a:r>
            <a:r>
              <a:rPr lang="en-US" sz="2000" dirty="0">
                <a:latin typeface="Consolas" panose="020B0609020204030204" pitchFamily="49" charset="0"/>
                <a:cs typeface="Consolas" panose="020B0609020204030204" pitchFamily="49" charset="0"/>
              </a:rPr>
              <a:t>(void *</a:t>
            </a:r>
            <a:r>
              <a:rPr lang="en-US" sz="2000" dirty="0" err="1">
                <a:latin typeface="Consolas" panose="020B0609020204030204" pitchFamily="49" charset="0"/>
                <a:cs typeface="Consolas" panose="020B0609020204030204" pitchFamily="49" charset="0"/>
              </a:rPr>
              <a:t>ptr</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size_t</a:t>
            </a:r>
            <a:r>
              <a:rPr lang="en-US" sz="2000" dirty="0">
                <a:latin typeface="Consolas" panose="020B0609020204030204" pitchFamily="49" charset="0"/>
                <a:cs typeface="Consolas" panose="020B0609020204030204" pitchFamily="49" charset="0"/>
              </a:rPr>
              <a:t> size)</a:t>
            </a:r>
            <a:endParaRPr lang="en-US" sz="2000" b="1" dirty="0">
              <a:latin typeface="Consolas" panose="020B0609020204030204" pitchFamily="49" charset="0"/>
              <a:cs typeface="Consolas" panose="020B0609020204030204" pitchFamily="49" charset="0"/>
            </a:endParaRPr>
          </a:p>
        </p:txBody>
      </p:sp>
      <p:sp>
        <p:nvSpPr>
          <p:cNvPr id="11" name="Down Arrow 10"/>
          <p:cNvSpPr/>
          <p:nvPr/>
        </p:nvSpPr>
        <p:spPr>
          <a:xfrm flipV="1">
            <a:off x="3922551" y="1851990"/>
            <a:ext cx="168813" cy="3449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86120" y="2245090"/>
            <a:ext cx="1838965" cy="369332"/>
          </a:xfrm>
          <a:prstGeom prst="rect">
            <a:avLst/>
          </a:prstGeom>
          <a:noFill/>
        </p:spPr>
        <p:txBody>
          <a:bodyPr wrap="none" rtlCol="0">
            <a:spAutoFit/>
          </a:bodyPr>
          <a:lstStyle/>
          <a:p>
            <a:r>
              <a:rPr lang="en-US" dirty="0" smtClean="0">
                <a:latin typeface="Ubuntu" panose="020B0504030602030204" pitchFamily="34" charset="0"/>
              </a:rPr>
              <a:t>Existing pointer</a:t>
            </a:r>
          </a:p>
        </p:txBody>
      </p:sp>
      <p:sp>
        <p:nvSpPr>
          <p:cNvPr id="13" name="Down Arrow 12"/>
          <p:cNvSpPr/>
          <p:nvPr/>
        </p:nvSpPr>
        <p:spPr>
          <a:xfrm flipV="1">
            <a:off x="5933038" y="1869313"/>
            <a:ext cx="168813" cy="3449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461843" y="2245090"/>
            <a:ext cx="1111202" cy="369332"/>
          </a:xfrm>
          <a:prstGeom prst="rect">
            <a:avLst/>
          </a:prstGeom>
          <a:noFill/>
        </p:spPr>
        <p:txBody>
          <a:bodyPr wrap="none" rtlCol="0">
            <a:spAutoFit/>
          </a:bodyPr>
          <a:lstStyle/>
          <a:p>
            <a:r>
              <a:rPr lang="en-US" dirty="0" smtClean="0">
                <a:latin typeface="Ubuntu" panose="020B0504030602030204" pitchFamily="34" charset="0"/>
              </a:rPr>
              <a:t>New size</a:t>
            </a:r>
          </a:p>
        </p:txBody>
      </p:sp>
      <p:pic>
        <p:nvPicPr>
          <p:cNvPr id="3" name="Picture 2"/>
          <p:cNvPicPr>
            <a:picLocks noChangeAspect="1"/>
          </p:cNvPicPr>
          <p:nvPr/>
        </p:nvPicPr>
        <p:blipFill>
          <a:blip r:embed="rId2"/>
          <a:stretch>
            <a:fillRect/>
          </a:stretch>
        </p:blipFill>
        <p:spPr>
          <a:xfrm>
            <a:off x="884651" y="2995047"/>
            <a:ext cx="5600700" cy="2886075"/>
          </a:xfrm>
          <a:prstGeom prst="rect">
            <a:avLst/>
          </a:prstGeom>
        </p:spPr>
      </p:pic>
      <p:sp>
        <p:nvSpPr>
          <p:cNvPr id="15" name="Rectangle 14"/>
          <p:cNvSpPr/>
          <p:nvPr/>
        </p:nvSpPr>
        <p:spPr>
          <a:xfrm>
            <a:off x="718586" y="4937759"/>
            <a:ext cx="6062042" cy="15268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a:spLocks noGrp="1"/>
          </p:cNvSpPr>
          <p:nvPr>
            <p:ph type="title"/>
          </p:nvPr>
        </p:nvSpPr>
        <p:spPr/>
        <p:txBody>
          <a:bodyPr/>
          <a:lstStyle/>
          <a:p>
            <a:r>
              <a:rPr lang="en-US" sz="2800" dirty="0">
                <a:latin typeface="Ubuntu" panose="020B0504030602030204" pitchFamily="34" charset="0"/>
              </a:rPr>
              <a:t>The </a:t>
            </a:r>
            <a:r>
              <a:rPr lang="en-US" sz="2800" dirty="0" err="1" smtClean="0">
                <a:latin typeface="Consolas" panose="020B0609020204030204" pitchFamily="49" charset="0"/>
                <a:cs typeface="Consolas" panose="020B0609020204030204" pitchFamily="49" charset="0"/>
              </a:rPr>
              <a:t>realloc</a:t>
            </a:r>
            <a:r>
              <a:rPr lang="en-US" sz="2800" dirty="0" smtClean="0">
                <a:latin typeface="Ubuntu" panose="020B0504030602030204" pitchFamily="34" charset="0"/>
                <a:cs typeface="Consolas" panose="020B0609020204030204" pitchFamily="49" charset="0"/>
              </a:rPr>
              <a:t> </a:t>
            </a:r>
            <a:r>
              <a:rPr lang="en-US" sz="2800" dirty="0" smtClean="0">
                <a:latin typeface="Ubuntu" panose="020B0504030602030204" pitchFamily="34" charset="0"/>
              </a:rPr>
              <a:t>function</a:t>
            </a:r>
            <a:endParaRPr lang="en-US" sz="2800" dirty="0"/>
          </a:p>
        </p:txBody>
      </p:sp>
    </p:spTree>
    <p:extLst>
      <p:ext uri="{BB962C8B-B14F-4D97-AF65-F5344CB8AC3E}">
        <p14:creationId xmlns:p14="http://schemas.microsoft.com/office/powerpoint/2010/main" val="30947134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982980" y="1464355"/>
            <a:ext cx="5404043"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void *</a:t>
            </a:r>
            <a:r>
              <a:rPr lang="en-US" sz="2000" dirty="0" err="1">
                <a:latin typeface="Consolas" panose="020B0609020204030204" pitchFamily="49" charset="0"/>
                <a:cs typeface="Consolas" panose="020B0609020204030204" pitchFamily="49" charset="0"/>
              </a:rPr>
              <a:t>realloc</a:t>
            </a:r>
            <a:r>
              <a:rPr lang="en-US" sz="2000" dirty="0">
                <a:latin typeface="Consolas" panose="020B0609020204030204" pitchFamily="49" charset="0"/>
                <a:cs typeface="Consolas" panose="020B0609020204030204" pitchFamily="49" charset="0"/>
              </a:rPr>
              <a:t>(void *</a:t>
            </a:r>
            <a:r>
              <a:rPr lang="en-US" sz="2000" dirty="0" err="1">
                <a:latin typeface="Consolas" panose="020B0609020204030204" pitchFamily="49" charset="0"/>
                <a:cs typeface="Consolas" panose="020B0609020204030204" pitchFamily="49" charset="0"/>
              </a:rPr>
              <a:t>ptr</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size_t</a:t>
            </a:r>
            <a:r>
              <a:rPr lang="en-US" sz="2000" dirty="0">
                <a:latin typeface="Consolas" panose="020B0609020204030204" pitchFamily="49" charset="0"/>
                <a:cs typeface="Consolas" panose="020B0609020204030204" pitchFamily="49" charset="0"/>
              </a:rPr>
              <a:t> size)</a:t>
            </a:r>
            <a:endParaRPr lang="en-US" sz="2000" b="1" dirty="0">
              <a:latin typeface="Consolas" panose="020B0609020204030204" pitchFamily="49" charset="0"/>
              <a:cs typeface="Consolas" panose="020B0609020204030204" pitchFamily="49" charset="0"/>
            </a:endParaRPr>
          </a:p>
        </p:txBody>
      </p:sp>
      <p:sp>
        <p:nvSpPr>
          <p:cNvPr id="11" name="Down Arrow 10"/>
          <p:cNvSpPr/>
          <p:nvPr/>
        </p:nvSpPr>
        <p:spPr>
          <a:xfrm flipV="1">
            <a:off x="3922551" y="1851990"/>
            <a:ext cx="168813" cy="3449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86120" y="2245090"/>
            <a:ext cx="1838965" cy="369332"/>
          </a:xfrm>
          <a:prstGeom prst="rect">
            <a:avLst/>
          </a:prstGeom>
          <a:noFill/>
        </p:spPr>
        <p:txBody>
          <a:bodyPr wrap="none" rtlCol="0">
            <a:spAutoFit/>
          </a:bodyPr>
          <a:lstStyle/>
          <a:p>
            <a:r>
              <a:rPr lang="en-US" dirty="0" smtClean="0">
                <a:latin typeface="Ubuntu" panose="020B0504030602030204" pitchFamily="34" charset="0"/>
              </a:rPr>
              <a:t>Existing pointer</a:t>
            </a:r>
          </a:p>
        </p:txBody>
      </p:sp>
      <p:sp>
        <p:nvSpPr>
          <p:cNvPr id="13" name="Down Arrow 12"/>
          <p:cNvSpPr/>
          <p:nvPr/>
        </p:nvSpPr>
        <p:spPr>
          <a:xfrm flipV="1">
            <a:off x="5933038" y="1869313"/>
            <a:ext cx="168813" cy="3449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461843" y="2245090"/>
            <a:ext cx="1111202" cy="369332"/>
          </a:xfrm>
          <a:prstGeom prst="rect">
            <a:avLst/>
          </a:prstGeom>
          <a:noFill/>
        </p:spPr>
        <p:txBody>
          <a:bodyPr wrap="none" rtlCol="0">
            <a:spAutoFit/>
          </a:bodyPr>
          <a:lstStyle/>
          <a:p>
            <a:r>
              <a:rPr lang="en-US" dirty="0" smtClean="0">
                <a:latin typeface="Ubuntu" panose="020B0504030602030204" pitchFamily="34" charset="0"/>
              </a:rPr>
              <a:t>New size</a:t>
            </a:r>
          </a:p>
        </p:txBody>
      </p:sp>
      <p:pic>
        <p:nvPicPr>
          <p:cNvPr id="3" name="Picture 2"/>
          <p:cNvPicPr>
            <a:picLocks noChangeAspect="1"/>
          </p:cNvPicPr>
          <p:nvPr/>
        </p:nvPicPr>
        <p:blipFill>
          <a:blip r:embed="rId2"/>
          <a:stretch>
            <a:fillRect/>
          </a:stretch>
        </p:blipFill>
        <p:spPr>
          <a:xfrm>
            <a:off x="884651" y="2995047"/>
            <a:ext cx="5600700" cy="2886075"/>
          </a:xfrm>
          <a:prstGeom prst="rect">
            <a:avLst/>
          </a:prstGeom>
        </p:spPr>
      </p:pic>
      <p:sp>
        <p:nvSpPr>
          <p:cNvPr id="15" name="Rectangle 14"/>
          <p:cNvSpPr/>
          <p:nvPr/>
        </p:nvSpPr>
        <p:spPr>
          <a:xfrm>
            <a:off x="718586" y="5247669"/>
            <a:ext cx="6062042" cy="1203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a:spLocks noGrp="1"/>
          </p:cNvSpPr>
          <p:nvPr>
            <p:ph type="title"/>
          </p:nvPr>
        </p:nvSpPr>
        <p:spPr/>
        <p:txBody>
          <a:bodyPr/>
          <a:lstStyle/>
          <a:p>
            <a:r>
              <a:rPr lang="en-US" sz="2800" dirty="0">
                <a:latin typeface="Ubuntu" panose="020B0504030602030204" pitchFamily="34" charset="0"/>
              </a:rPr>
              <a:t>The </a:t>
            </a:r>
            <a:r>
              <a:rPr lang="en-US" sz="2800" dirty="0" err="1" smtClean="0">
                <a:latin typeface="Consolas" panose="020B0609020204030204" pitchFamily="49" charset="0"/>
                <a:cs typeface="Consolas" panose="020B0609020204030204" pitchFamily="49" charset="0"/>
              </a:rPr>
              <a:t>realloc</a:t>
            </a:r>
            <a:r>
              <a:rPr lang="en-US" sz="2800" dirty="0" smtClean="0">
                <a:latin typeface="Ubuntu" panose="020B0504030602030204" pitchFamily="34" charset="0"/>
                <a:cs typeface="Consolas" panose="020B0609020204030204" pitchFamily="49" charset="0"/>
              </a:rPr>
              <a:t> </a:t>
            </a:r>
            <a:r>
              <a:rPr lang="en-US" sz="2800" dirty="0" smtClean="0">
                <a:latin typeface="Ubuntu" panose="020B0504030602030204" pitchFamily="34" charset="0"/>
              </a:rPr>
              <a:t>function</a:t>
            </a:r>
            <a:endParaRPr lang="en-US" sz="2800" dirty="0"/>
          </a:p>
        </p:txBody>
      </p:sp>
    </p:spTree>
    <p:extLst>
      <p:ext uri="{BB962C8B-B14F-4D97-AF65-F5344CB8AC3E}">
        <p14:creationId xmlns:p14="http://schemas.microsoft.com/office/powerpoint/2010/main" val="23546134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809" y="331304"/>
            <a:ext cx="184731" cy="630942"/>
          </a:xfrm>
          <a:prstGeom prst="rect">
            <a:avLst/>
          </a:prstGeom>
          <a:noFill/>
        </p:spPr>
        <p:txBody>
          <a:bodyPr wrap="none" rtlCol="0">
            <a:spAutoFit/>
          </a:bodyPr>
          <a:lstStyle/>
          <a:p>
            <a:endParaRPr lang="en-US" sz="3500" b="1" dirty="0">
              <a:latin typeface="Ubuntu" panose="020B0504030602030204" pitchFamily="34" charset="0"/>
            </a:endParaRPr>
          </a:p>
        </p:txBody>
      </p:sp>
      <p:pic>
        <p:nvPicPr>
          <p:cNvPr id="2" name="Picture 1"/>
          <p:cNvPicPr>
            <a:picLocks noChangeAspect="1"/>
          </p:cNvPicPr>
          <p:nvPr/>
        </p:nvPicPr>
        <p:blipFill>
          <a:blip r:embed="rId2"/>
          <a:stretch>
            <a:fillRect/>
          </a:stretch>
        </p:blipFill>
        <p:spPr>
          <a:xfrm>
            <a:off x="1228725" y="1604962"/>
            <a:ext cx="6686550" cy="3648075"/>
          </a:xfrm>
          <a:prstGeom prst="rect">
            <a:avLst/>
          </a:prstGeom>
        </p:spPr>
      </p:pic>
      <p:sp>
        <p:nvSpPr>
          <p:cNvPr id="6" name="TextBox 5"/>
          <p:cNvSpPr txBox="1"/>
          <p:nvPr/>
        </p:nvSpPr>
        <p:spPr>
          <a:xfrm>
            <a:off x="587199" y="975499"/>
            <a:ext cx="1975221" cy="369332"/>
          </a:xfrm>
          <a:prstGeom prst="rect">
            <a:avLst/>
          </a:prstGeom>
          <a:noFill/>
        </p:spPr>
        <p:txBody>
          <a:bodyPr wrap="none" rtlCol="0">
            <a:spAutoFit/>
          </a:bodyPr>
          <a:lstStyle/>
          <a:p>
            <a:r>
              <a:rPr lang="en-US" dirty="0" smtClean="0">
                <a:latin typeface="Ubuntu" panose="020B0504030602030204" pitchFamily="34" charset="0"/>
              </a:rPr>
              <a:t>Scope of n and m</a:t>
            </a:r>
            <a:endParaRPr lang="en-US" dirty="0">
              <a:latin typeface="Ubuntu" panose="020B0504030602030204" pitchFamily="34" charset="0"/>
            </a:endParaRPr>
          </a:p>
        </p:txBody>
      </p:sp>
      <p:sp>
        <p:nvSpPr>
          <p:cNvPr id="3" name="Rectangle 2"/>
          <p:cNvSpPr/>
          <p:nvPr/>
        </p:nvSpPr>
        <p:spPr>
          <a:xfrm>
            <a:off x="1545102" y="3038622"/>
            <a:ext cx="2534530" cy="689316"/>
          </a:xfrm>
          <a:prstGeom prst="rect">
            <a:avLst/>
          </a:prstGeom>
          <a:solidFill>
            <a:schemeClr val="accent1">
              <a:alpha val="4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45102" y="4472282"/>
            <a:ext cx="2534530" cy="689316"/>
          </a:xfrm>
          <a:prstGeom prst="rect">
            <a:avLst/>
          </a:prstGeom>
          <a:solidFill>
            <a:schemeClr val="accent1">
              <a:alpha val="4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p:cNvSpPr>
            <a:spLocks noGrp="1"/>
          </p:cNvSpPr>
          <p:nvPr>
            <p:ph type="title"/>
          </p:nvPr>
        </p:nvSpPr>
        <p:spPr/>
        <p:txBody>
          <a:bodyPr>
            <a:noAutofit/>
          </a:bodyPr>
          <a:lstStyle/>
          <a:p>
            <a:r>
              <a:rPr lang="en-US" sz="2200" dirty="0">
                <a:latin typeface="Ubuntu" panose="020B0504030602030204" pitchFamily="34" charset="0"/>
              </a:rPr>
              <a:t>Scope of a </a:t>
            </a:r>
            <a:r>
              <a:rPr lang="en-US" sz="2200" dirty="0" smtClean="0">
                <a:latin typeface="Ubuntu" panose="020B0504030602030204" pitchFamily="34" charset="0"/>
              </a:rPr>
              <a:t>Variable</a:t>
            </a:r>
            <a:endParaRPr lang="en-US" dirty="0"/>
          </a:p>
        </p:txBody>
      </p:sp>
    </p:spTree>
    <p:extLst>
      <p:ext uri="{BB962C8B-B14F-4D97-AF65-F5344CB8AC3E}">
        <p14:creationId xmlns:p14="http://schemas.microsoft.com/office/powerpoint/2010/main" val="26804339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982980" y="1464355"/>
            <a:ext cx="5404043"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void *</a:t>
            </a:r>
            <a:r>
              <a:rPr lang="en-US" sz="2000" dirty="0" err="1">
                <a:latin typeface="Consolas" panose="020B0609020204030204" pitchFamily="49" charset="0"/>
                <a:cs typeface="Consolas" panose="020B0609020204030204" pitchFamily="49" charset="0"/>
              </a:rPr>
              <a:t>realloc</a:t>
            </a:r>
            <a:r>
              <a:rPr lang="en-US" sz="2000" dirty="0">
                <a:latin typeface="Consolas" panose="020B0609020204030204" pitchFamily="49" charset="0"/>
                <a:cs typeface="Consolas" panose="020B0609020204030204" pitchFamily="49" charset="0"/>
              </a:rPr>
              <a:t>(void *</a:t>
            </a:r>
            <a:r>
              <a:rPr lang="en-US" sz="2000" dirty="0" err="1">
                <a:latin typeface="Consolas" panose="020B0609020204030204" pitchFamily="49" charset="0"/>
                <a:cs typeface="Consolas" panose="020B0609020204030204" pitchFamily="49" charset="0"/>
              </a:rPr>
              <a:t>ptr</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size_t</a:t>
            </a:r>
            <a:r>
              <a:rPr lang="en-US" sz="2000" dirty="0">
                <a:latin typeface="Consolas" panose="020B0609020204030204" pitchFamily="49" charset="0"/>
                <a:cs typeface="Consolas" panose="020B0609020204030204" pitchFamily="49" charset="0"/>
              </a:rPr>
              <a:t> size)</a:t>
            </a:r>
            <a:endParaRPr lang="en-US" sz="2000" b="1" dirty="0">
              <a:latin typeface="Consolas" panose="020B0609020204030204" pitchFamily="49" charset="0"/>
              <a:cs typeface="Consolas" panose="020B0609020204030204" pitchFamily="49" charset="0"/>
            </a:endParaRPr>
          </a:p>
        </p:txBody>
      </p:sp>
      <p:sp>
        <p:nvSpPr>
          <p:cNvPr id="11" name="Down Arrow 10"/>
          <p:cNvSpPr/>
          <p:nvPr/>
        </p:nvSpPr>
        <p:spPr>
          <a:xfrm flipV="1">
            <a:off x="3922551" y="1851990"/>
            <a:ext cx="168813" cy="3449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86120" y="2245090"/>
            <a:ext cx="1838965" cy="369332"/>
          </a:xfrm>
          <a:prstGeom prst="rect">
            <a:avLst/>
          </a:prstGeom>
          <a:noFill/>
        </p:spPr>
        <p:txBody>
          <a:bodyPr wrap="none" rtlCol="0">
            <a:spAutoFit/>
          </a:bodyPr>
          <a:lstStyle/>
          <a:p>
            <a:r>
              <a:rPr lang="en-US" dirty="0" smtClean="0">
                <a:latin typeface="Ubuntu" panose="020B0504030602030204" pitchFamily="34" charset="0"/>
              </a:rPr>
              <a:t>Existing pointer</a:t>
            </a:r>
          </a:p>
        </p:txBody>
      </p:sp>
      <p:sp>
        <p:nvSpPr>
          <p:cNvPr id="13" name="Down Arrow 12"/>
          <p:cNvSpPr/>
          <p:nvPr/>
        </p:nvSpPr>
        <p:spPr>
          <a:xfrm flipV="1">
            <a:off x="5933038" y="1869313"/>
            <a:ext cx="168813" cy="3449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461843" y="2245090"/>
            <a:ext cx="1111202" cy="369332"/>
          </a:xfrm>
          <a:prstGeom prst="rect">
            <a:avLst/>
          </a:prstGeom>
          <a:noFill/>
        </p:spPr>
        <p:txBody>
          <a:bodyPr wrap="none" rtlCol="0">
            <a:spAutoFit/>
          </a:bodyPr>
          <a:lstStyle/>
          <a:p>
            <a:r>
              <a:rPr lang="en-US" dirty="0" smtClean="0">
                <a:latin typeface="Ubuntu" panose="020B0504030602030204" pitchFamily="34" charset="0"/>
              </a:rPr>
              <a:t>New size</a:t>
            </a:r>
          </a:p>
        </p:txBody>
      </p:sp>
      <p:pic>
        <p:nvPicPr>
          <p:cNvPr id="3" name="Picture 2"/>
          <p:cNvPicPr>
            <a:picLocks noChangeAspect="1"/>
          </p:cNvPicPr>
          <p:nvPr/>
        </p:nvPicPr>
        <p:blipFill>
          <a:blip r:embed="rId2"/>
          <a:stretch>
            <a:fillRect/>
          </a:stretch>
        </p:blipFill>
        <p:spPr>
          <a:xfrm>
            <a:off x="884651" y="2995047"/>
            <a:ext cx="5600700" cy="2886075"/>
          </a:xfrm>
          <a:prstGeom prst="rect">
            <a:avLst/>
          </a:prstGeom>
        </p:spPr>
      </p:pic>
      <p:sp>
        <p:nvSpPr>
          <p:cNvPr id="10" name="Title 1"/>
          <p:cNvSpPr>
            <a:spLocks noGrp="1"/>
          </p:cNvSpPr>
          <p:nvPr>
            <p:ph type="title"/>
          </p:nvPr>
        </p:nvSpPr>
        <p:spPr/>
        <p:txBody>
          <a:bodyPr/>
          <a:lstStyle/>
          <a:p>
            <a:r>
              <a:rPr lang="en-US" sz="2800" dirty="0">
                <a:latin typeface="Ubuntu" panose="020B0504030602030204" pitchFamily="34" charset="0"/>
              </a:rPr>
              <a:t>The </a:t>
            </a:r>
            <a:r>
              <a:rPr lang="en-US" sz="2800" dirty="0" err="1" smtClean="0">
                <a:latin typeface="Consolas" panose="020B0609020204030204" pitchFamily="49" charset="0"/>
                <a:cs typeface="Consolas" panose="020B0609020204030204" pitchFamily="49" charset="0"/>
              </a:rPr>
              <a:t>realloc</a:t>
            </a:r>
            <a:r>
              <a:rPr lang="en-US" sz="2800" dirty="0" smtClean="0">
                <a:latin typeface="Ubuntu" panose="020B0504030602030204" pitchFamily="34" charset="0"/>
                <a:cs typeface="Consolas" panose="020B0609020204030204" pitchFamily="49" charset="0"/>
              </a:rPr>
              <a:t> </a:t>
            </a:r>
            <a:r>
              <a:rPr lang="en-US" sz="2800" dirty="0" smtClean="0">
                <a:latin typeface="Ubuntu" panose="020B0504030602030204" pitchFamily="34" charset="0"/>
              </a:rPr>
              <a:t>function</a:t>
            </a:r>
            <a:endParaRPr lang="en-US" sz="2800" dirty="0"/>
          </a:p>
        </p:txBody>
      </p:sp>
    </p:spTree>
    <p:extLst>
      <p:ext uri="{BB962C8B-B14F-4D97-AF65-F5344CB8AC3E}">
        <p14:creationId xmlns:p14="http://schemas.microsoft.com/office/powerpoint/2010/main" val="5493456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01512" y="1489849"/>
            <a:ext cx="5371983" cy="1446550"/>
          </a:xfrm>
          <a:prstGeom prst="rect">
            <a:avLst/>
          </a:prstGeom>
          <a:noFill/>
        </p:spPr>
        <p:txBody>
          <a:bodyPr wrap="none" rtlCol="0">
            <a:spAutoFit/>
          </a:bodyPr>
          <a:lstStyle/>
          <a:p>
            <a:pPr marL="285750" indent="-285750">
              <a:lnSpc>
                <a:spcPct val="200000"/>
              </a:lnSpc>
              <a:buFontTx/>
              <a:buChar char="-"/>
            </a:pPr>
            <a:r>
              <a:rPr lang="en-US" sz="2200" dirty="0" smtClean="0">
                <a:latin typeface="Ubuntu" panose="020B0504030602030204" pitchFamily="34" charset="0"/>
              </a:rPr>
              <a:t>Global variables (Scope is increased)</a:t>
            </a:r>
          </a:p>
          <a:p>
            <a:pPr marL="285750" indent="-285750">
              <a:lnSpc>
                <a:spcPct val="200000"/>
              </a:lnSpc>
              <a:buFontTx/>
              <a:buChar char="-"/>
            </a:pPr>
            <a:r>
              <a:rPr lang="en-US" sz="2200" dirty="0" smtClean="0">
                <a:latin typeface="Ubuntu" panose="020B0504030602030204" pitchFamily="34" charset="0"/>
              </a:rPr>
              <a:t>Static variables (Life-time is increased)</a:t>
            </a:r>
            <a:endParaRPr lang="en-US" sz="2200" dirty="0">
              <a:latin typeface="Ubuntu" panose="020B0504030602030204" pitchFamily="34" charset="0"/>
            </a:endParaRPr>
          </a:p>
        </p:txBody>
      </p:sp>
      <p:sp>
        <p:nvSpPr>
          <p:cNvPr id="2" name="Title 1"/>
          <p:cNvSpPr>
            <a:spLocks noGrp="1"/>
          </p:cNvSpPr>
          <p:nvPr>
            <p:ph type="title"/>
          </p:nvPr>
        </p:nvSpPr>
        <p:spPr/>
        <p:txBody>
          <a:bodyPr/>
          <a:lstStyle/>
          <a:p>
            <a:r>
              <a:rPr lang="en-US" sz="2400" dirty="0">
                <a:latin typeface="Ubuntu" panose="020B0504030602030204" pitchFamily="34" charset="0"/>
              </a:rPr>
              <a:t>Alternative to Dynamic </a:t>
            </a:r>
            <a:r>
              <a:rPr lang="en-US" sz="2400" dirty="0" smtClean="0">
                <a:latin typeface="Ubuntu" panose="020B0504030602030204" pitchFamily="34" charset="0"/>
              </a:rPr>
              <a:t>memory</a:t>
            </a:r>
            <a:endParaRPr lang="en-US" sz="2400" dirty="0"/>
          </a:p>
        </p:txBody>
      </p:sp>
    </p:spTree>
    <p:extLst>
      <p:ext uri="{BB962C8B-B14F-4D97-AF65-F5344CB8AC3E}">
        <p14:creationId xmlns:p14="http://schemas.microsoft.com/office/powerpoint/2010/main" val="23141465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87199" y="975499"/>
            <a:ext cx="2702984" cy="369332"/>
          </a:xfrm>
          <a:prstGeom prst="rect">
            <a:avLst/>
          </a:prstGeom>
          <a:noFill/>
        </p:spPr>
        <p:txBody>
          <a:bodyPr wrap="none" rtlCol="0">
            <a:spAutoFit/>
          </a:bodyPr>
          <a:lstStyle/>
          <a:p>
            <a:r>
              <a:rPr lang="en-US" dirty="0" smtClean="0">
                <a:latin typeface="Ubuntu" panose="020B0504030602030204" pitchFamily="34" charset="0"/>
              </a:rPr>
              <a:t>Automatically initialized</a:t>
            </a:r>
            <a:endParaRPr lang="en-US" dirty="0">
              <a:latin typeface="Ubuntu" panose="020B0504030602030204" pitchFamily="34" charset="0"/>
            </a:endParaRPr>
          </a:p>
        </p:txBody>
      </p:sp>
      <p:pic>
        <p:nvPicPr>
          <p:cNvPr id="2" name="Picture 1"/>
          <p:cNvPicPr>
            <a:picLocks noChangeAspect="1"/>
          </p:cNvPicPr>
          <p:nvPr/>
        </p:nvPicPr>
        <p:blipFill>
          <a:blip r:embed="rId2"/>
          <a:stretch>
            <a:fillRect/>
          </a:stretch>
        </p:blipFill>
        <p:spPr>
          <a:xfrm>
            <a:off x="833658" y="1736700"/>
            <a:ext cx="3790950" cy="2371725"/>
          </a:xfrm>
          <a:prstGeom prst="rect">
            <a:avLst/>
          </a:prstGeom>
        </p:spPr>
      </p:pic>
      <p:sp>
        <p:nvSpPr>
          <p:cNvPr id="3" name="Title 2"/>
          <p:cNvSpPr>
            <a:spLocks noGrp="1"/>
          </p:cNvSpPr>
          <p:nvPr>
            <p:ph type="title"/>
          </p:nvPr>
        </p:nvSpPr>
        <p:spPr/>
        <p:txBody>
          <a:bodyPr/>
          <a:lstStyle/>
          <a:p>
            <a:r>
              <a:rPr lang="en-US" sz="2400" dirty="0">
                <a:latin typeface="Ubuntu" panose="020B0504030602030204" pitchFamily="34" charset="0"/>
              </a:rPr>
              <a:t>Global Variable </a:t>
            </a:r>
            <a:r>
              <a:rPr lang="en-US" sz="2400" dirty="0" smtClean="0">
                <a:latin typeface="Ubuntu" panose="020B0504030602030204" pitchFamily="34" charset="0"/>
              </a:rPr>
              <a:t>Initialization</a:t>
            </a:r>
            <a:endParaRPr lang="en-US" sz="2400" dirty="0"/>
          </a:p>
        </p:txBody>
      </p:sp>
    </p:spTree>
    <p:extLst>
      <p:ext uri="{BB962C8B-B14F-4D97-AF65-F5344CB8AC3E}">
        <p14:creationId xmlns:p14="http://schemas.microsoft.com/office/powerpoint/2010/main" val="201372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87199" y="975499"/>
            <a:ext cx="2702984" cy="369332"/>
          </a:xfrm>
          <a:prstGeom prst="rect">
            <a:avLst/>
          </a:prstGeom>
          <a:noFill/>
        </p:spPr>
        <p:txBody>
          <a:bodyPr wrap="none" rtlCol="0">
            <a:spAutoFit/>
          </a:bodyPr>
          <a:lstStyle/>
          <a:p>
            <a:r>
              <a:rPr lang="en-US" dirty="0" smtClean="0">
                <a:latin typeface="Ubuntu" panose="020B0504030602030204" pitchFamily="34" charset="0"/>
              </a:rPr>
              <a:t>Automatically initialized</a:t>
            </a:r>
            <a:endParaRPr lang="en-US" dirty="0">
              <a:latin typeface="Ubuntu" panose="020B0504030602030204" pitchFamily="34" charset="0"/>
            </a:endParaRPr>
          </a:p>
        </p:txBody>
      </p:sp>
      <p:pic>
        <p:nvPicPr>
          <p:cNvPr id="3" name="Picture 2"/>
          <p:cNvPicPr>
            <a:picLocks noChangeAspect="1"/>
          </p:cNvPicPr>
          <p:nvPr/>
        </p:nvPicPr>
        <p:blipFill>
          <a:blip r:embed="rId2"/>
          <a:stretch>
            <a:fillRect/>
          </a:stretch>
        </p:blipFill>
        <p:spPr>
          <a:xfrm>
            <a:off x="357809" y="1772026"/>
            <a:ext cx="8472769" cy="3213809"/>
          </a:xfrm>
          <a:prstGeom prst="rect">
            <a:avLst/>
          </a:prstGeom>
        </p:spPr>
      </p:pic>
      <p:sp>
        <p:nvSpPr>
          <p:cNvPr id="8" name="TextBox 7"/>
          <p:cNvSpPr txBox="1"/>
          <p:nvPr/>
        </p:nvSpPr>
        <p:spPr>
          <a:xfrm>
            <a:off x="357809" y="6178201"/>
            <a:ext cx="6907597" cy="307777"/>
          </a:xfrm>
          <a:prstGeom prst="rect">
            <a:avLst/>
          </a:prstGeom>
          <a:noFill/>
        </p:spPr>
        <p:txBody>
          <a:bodyPr wrap="none" rtlCol="0">
            <a:spAutoFit/>
          </a:bodyPr>
          <a:lstStyle/>
          <a:p>
            <a:r>
              <a:rPr lang="en-US" sz="14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Credit: https://www.tutorialspoint.com/cplusplus/cpp_variable_scope.htm</a:t>
            </a:r>
          </a:p>
        </p:txBody>
      </p:sp>
      <p:sp>
        <p:nvSpPr>
          <p:cNvPr id="2" name="Title 1"/>
          <p:cNvSpPr>
            <a:spLocks noGrp="1"/>
          </p:cNvSpPr>
          <p:nvPr>
            <p:ph type="title"/>
          </p:nvPr>
        </p:nvSpPr>
        <p:spPr/>
        <p:txBody>
          <a:bodyPr/>
          <a:lstStyle/>
          <a:p>
            <a:r>
              <a:rPr lang="en-US" sz="2400" dirty="0">
                <a:latin typeface="Ubuntu" panose="020B0504030602030204" pitchFamily="34" charset="0"/>
              </a:rPr>
              <a:t>Global Variable </a:t>
            </a:r>
            <a:r>
              <a:rPr lang="en-US" sz="2400" dirty="0" smtClean="0">
                <a:latin typeface="Ubuntu" panose="020B0504030602030204" pitchFamily="34" charset="0"/>
              </a:rPr>
              <a:t>Initialization</a:t>
            </a:r>
            <a:endParaRPr lang="en-US" sz="2400" dirty="0"/>
          </a:p>
        </p:txBody>
      </p:sp>
    </p:spTree>
    <p:extLst>
      <p:ext uri="{BB962C8B-B14F-4D97-AF65-F5344CB8AC3E}">
        <p14:creationId xmlns:p14="http://schemas.microsoft.com/office/powerpoint/2010/main" val="34678244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87199" y="975499"/>
            <a:ext cx="5756704" cy="369332"/>
          </a:xfrm>
          <a:prstGeom prst="rect">
            <a:avLst/>
          </a:prstGeom>
          <a:noFill/>
        </p:spPr>
        <p:txBody>
          <a:bodyPr wrap="none" rtlCol="0">
            <a:spAutoFit/>
          </a:bodyPr>
          <a:lstStyle/>
          <a:p>
            <a:r>
              <a:rPr lang="en-US" dirty="0" smtClean="0">
                <a:latin typeface="Ubuntu" panose="020B0504030602030204" pitchFamily="34" charset="0"/>
              </a:rPr>
              <a:t>In case of same name, local variable takes preference</a:t>
            </a:r>
            <a:endParaRPr lang="en-US" dirty="0">
              <a:latin typeface="Ubuntu" panose="020B0504030602030204" pitchFamily="34" charset="0"/>
            </a:endParaRPr>
          </a:p>
        </p:txBody>
      </p:sp>
      <p:pic>
        <p:nvPicPr>
          <p:cNvPr id="9" name="Picture 8"/>
          <p:cNvPicPr>
            <a:picLocks noChangeAspect="1"/>
          </p:cNvPicPr>
          <p:nvPr/>
        </p:nvPicPr>
        <p:blipFill>
          <a:blip r:embed="rId2"/>
          <a:stretch>
            <a:fillRect/>
          </a:stretch>
        </p:blipFill>
        <p:spPr>
          <a:xfrm>
            <a:off x="995069" y="1718457"/>
            <a:ext cx="4143375" cy="2914650"/>
          </a:xfrm>
          <a:prstGeom prst="rect">
            <a:avLst/>
          </a:prstGeom>
        </p:spPr>
      </p:pic>
      <p:sp>
        <p:nvSpPr>
          <p:cNvPr id="3" name="Title 2"/>
          <p:cNvSpPr>
            <a:spLocks noGrp="1"/>
          </p:cNvSpPr>
          <p:nvPr>
            <p:ph type="title"/>
          </p:nvPr>
        </p:nvSpPr>
        <p:spPr/>
        <p:txBody>
          <a:bodyPr/>
          <a:lstStyle/>
          <a:p>
            <a:r>
              <a:rPr lang="en-US" sz="2400" dirty="0">
                <a:latin typeface="Ubuntu" panose="020B0504030602030204" pitchFamily="34" charset="0"/>
              </a:rPr>
              <a:t>Variable </a:t>
            </a:r>
            <a:r>
              <a:rPr lang="en-US" sz="2400" dirty="0" smtClean="0">
                <a:latin typeface="Ubuntu" panose="020B0504030602030204" pitchFamily="34" charset="0"/>
              </a:rPr>
              <a:t>Shadowing</a:t>
            </a:r>
            <a:endParaRPr lang="en-US" sz="2400" dirty="0"/>
          </a:p>
        </p:txBody>
      </p:sp>
    </p:spTree>
    <p:extLst>
      <p:ext uri="{BB962C8B-B14F-4D97-AF65-F5344CB8AC3E}">
        <p14:creationId xmlns:p14="http://schemas.microsoft.com/office/powerpoint/2010/main" val="6143503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87199" y="975499"/>
            <a:ext cx="7960834" cy="369332"/>
          </a:xfrm>
          <a:prstGeom prst="rect">
            <a:avLst/>
          </a:prstGeom>
          <a:noFill/>
        </p:spPr>
        <p:txBody>
          <a:bodyPr wrap="none" rtlCol="0">
            <a:spAutoFit/>
          </a:bodyPr>
          <a:lstStyle/>
          <a:p>
            <a:r>
              <a:rPr lang="en-US" dirty="0" smtClean="0">
                <a:latin typeface="Ubuntu" panose="020B0504030602030204" pitchFamily="34" charset="0"/>
              </a:rPr>
              <a:t>Prevents local variable from being destroyed until the program terminates</a:t>
            </a:r>
            <a:endParaRPr lang="en-US" b="1" dirty="0">
              <a:latin typeface="Ubuntu" panose="020B0504030602030204" pitchFamily="34" charset="0"/>
            </a:endParaRPr>
          </a:p>
        </p:txBody>
      </p:sp>
      <p:sp>
        <p:nvSpPr>
          <p:cNvPr id="2" name="Title 1"/>
          <p:cNvSpPr>
            <a:spLocks noGrp="1"/>
          </p:cNvSpPr>
          <p:nvPr>
            <p:ph type="title"/>
          </p:nvPr>
        </p:nvSpPr>
        <p:spPr/>
        <p:txBody>
          <a:bodyPr/>
          <a:lstStyle/>
          <a:p>
            <a:r>
              <a:rPr lang="en-US" sz="2400" dirty="0">
                <a:latin typeface="Ubuntu" panose="020B0504030602030204" pitchFamily="34" charset="0"/>
              </a:rPr>
              <a:t>The </a:t>
            </a:r>
            <a:r>
              <a:rPr lang="en-US" sz="2400" dirty="0">
                <a:latin typeface="Consolas" panose="020B0609020204030204" pitchFamily="49" charset="0"/>
                <a:cs typeface="Consolas" panose="020B0609020204030204" pitchFamily="49" charset="0"/>
              </a:rPr>
              <a:t>static</a:t>
            </a:r>
            <a:r>
              <a:rPr lang="en-US" sz="2400" dirty="0">
                <a:latin typeface="Ubuntu" panose="020B0504030602030204" pitchFamily="34" charset="0"/>
              </a:rPr>
              <a:t> </a:t>
            </a:r>
            <a:r>
              <a:rPr lang="en-US" sz="2400" dirty="0" smtClean="0">
                <a:latin typeface="Ubuntu" panose="020B0504030602030204" pitchFamily="34" charset="0"/>
              </a:rPr>
              <a:t>Keyword</a:t>
            </a:r>
            <a:endParaRPr lang="en-US" sz="2400" dirty="0"/>
          </a:p>
        </p:txBody>
      </p:sp>
    </p:spTree>
    <p:extLst>
      <p:ext uri="{BB962C8B-B14F-4D97-AF65-F5344CB8AC3E}">
        <p14:creationId xmlns:p14="http://schemas.microsoft.com/office/powerpoint/2010/main" val="14586330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87199" y="975499"/>
            <a:ext cx="7960834" cy="369332"/>
          </a:xfrm>
          <a:prstGeom prst="rect">
            <a:avLst/>
          </a:prstGeom>
          <a:noFill/>
        </p:spPr>
        <p:txBody>
          <a:bodyPr wrap="none" rtlCol="0">
            <a:spAutoFit/>
          </a:bodyPr>
          <a:lstStyle/>
          <a:p>
            <a:r>
              <a:rPr lang="en-US" dirty="0">
                <a:latin typeface="Ubuntu" panose="020B0504030602030204" pitchFamily="34" charset="0"/>
              </a:rPr>
              <a:t>Prevents local variable from being destroyed until the program terminates</a:t>
            </a:r>
            <a:endParaRPr lang="en-US" b="1" dirty="0">
              <a:latin typeface="Ubuntu" panose="020B0504030602030204" pitchFamily="34" charset="0"/>
            </a:endParaRPr>
          </a:p>
        </p:txBody>
      </p:sp>
      <p:pic>
        <p:nvPicPr>
          <p:cNvPr id="5" name="Picture 4"/>
          <p:cNvPicPr>
            <a:picLocks noChangeAspect="1"/>
          </p:cNvPicPr>
          <p:nvPr/>
        </p:nvPicPr>
        <p:blipFill>
          <a:blip r:embed="rId2"/>
          <a:stretch>
            <a:fillRect/>
          </a:stretch>
        </p:blipFill>
        <p:spPr>
          <a:xfrm>
            <a:off x="832485" y="1615513"/>
            <a:ext cx="6381750" cy="4105275"/>
          </a:xfrm>
          <a:prstGeom prst="rect">
            <a:avLst/>
          </a:prstGeom>
        </p:spPr>
      </p:pic>
      <p:sp>
        <p:nvSpPr>
          <p:cNvPr id="3" name="Rectangle 2"/>
          <p:cNvSpPr/>
          <p:nvPr/>
        </p:nvSpPr>
        <p:spPr>
          <a:xfrm>
            <a:off x="3085525" y="4800600"/>
            <a:ext cx="2900362" cy="328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1309686" y="3639574"/>
            <a:ext cx="2716734" cy="289488"/>
          </a:xfrm>
          <a:prstGeom prst="rect">
            <a:avLst/>
          </a:prstGeom>
        </p:spPr>
      </p:pic>
      <p:sp>
        <p:nvSpPr>
          <p:cNvPr id="8" name="Title 1"/>
          <p:cNvSpPr>
            <a:spLocks noGrp="1"/>
          </p:cNvSpPr>
          <p:nvPr>
            <p:ph type="title"/>
          </p:nvPr>
        </p:nvSpPr>
        <p:spPr/>
        <p:txBody>
          <a:bodyPr/>
          <a:lstStyle/>
          <a:p>
            <a:r>
              <a:rPr lang="en-US" sz="2400" dirty="0">
                <a:latin typeface="Ubuntu" panose="020B0504030602030204" pitchFamily="34" charset="0"/>
              </a:rPr>
              <a:t>The </a:t>
            </a:r>
            <a:r>
              <a:rPr lang="en-US" sz="2400" dirty="0">
                <a:latin typeface="Consolas" panose="020B0609020204030204" pitchFamily="49" charset="0"/>
                <a:cs typeface="Consolas" panose="020B0609020204030204" pitchFamily="49" charset="0"/>
              </a:rPr>
              <a:t>static</a:t>
            </a:r>
            <a:r>
              <a:rPr lang="en-US" sz="2400" dirty="0">
                <a:latin typeface="Ubuntu" panose="020B0504030602030204" pitchFamily="34" charset="0"/>
              </a:rPr>
              <a:t> </a:t>
            </a:r>
            <a:r>
              <a:rPr lang="en-US" sz="2400" dirty="0" smtClean="0">
                <a:latin typeface="Ubuntu" panose="020B0504030602030204" pitchFamily="34" charset="0"/>
              </a:rPr>
              <a:t>Keyword</a:t>
            </a:r>
            <a:endParaRPr lang="en-US" sz="2400" dirty="0"/>
          </a:p>
        </p:txBody>
      </p:sp>
    </p:spTree>
    <p:extLst>
      <p:ext uri="{BB962C8B-B14F-4D97-AF65-F5344CB8AC3E}">
        <p14:creationId xmlns:p14="http://schemas.microsoft.com/office/powerpoint/2010/main" val="34826752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587" y="6581001"/>
            <a:ext cx="5686426" cy="276999"/>
          </a:xfrm>
          <a:prstGeom prst="rect">
            <a:avLst/>
          </a:prstGeom>
        </p:spPr>
        <p:txBody>
          <a:bodyPr wrap="square">
            <a:spAutoFit/>
          </a:bodyPr>
          <a:lstStyle/>
          <a:p>
            <a:r>
              <a:rPr lang="en-US" sz="1200" dirty="0">
                <a:solidFill>
                  <a:schemeClr val="bg1">
                    <a:lumMod val="50000"/>
                  </a:schemeClr>
                </a:solidFill>
              </a:rPr>
              <a:t>https://www.hackerearth.com/practice/notes/memory-layout-of-c-program/</a:t>
            </a:r>
          </a:p>
        </p:txBody>
      </p:sp>
      <p:pic>
        <p:nvPicPr>
          <p:cNvPr id="1028" name="Picture 4" descr="Image result for c program memory lay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870" y="879525"/>
            <a:ext cx="7702551" cy="570147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sz="2400" dirty="0">
                <a:latin typeface="Ubuntu" panose="020B0504030602030204" pitchFamily="34" charset="0"/>
              </a:rPr>
              <a:t>Memory Layout of a C Program </a:t>
            </a:r>
            <a:endParaRPr lang="en-US" sz="2400" dirty="0"/>
          </a:p>
        </p:txBody>
      </p:sp>
    </p:spTree>
    <p:extLst>
      <p:ext uri="{BB962C8B-B14F-4D97-AF65-F5344CB8AC3E}">
        <p14:creationId xmlns:p14="http://schemas.microsoft.com/office/powerpoint/2010/main" val="20519515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86492" y="1232673"/>
            <a:ext cx="8228189" cy="2323713"/>
          </a:xfrm>
          <a:prstGeom prst="rect">
            <a:avLst/>
          </a:prstGeom>
          <a:noFill/>
        </p:spPr>
        <p:txBody>
          <a:bodyPr wrap="square" rtlCol="0">
            <a:spAutoFit/>
          </a:bodyPr>
          <a:lstStyle/>
          <a:p>
            <a:r>
              <a:rPr lang="en-US" dirty="0" smtClean="0">
                <a:latin typeface="Ubuntu" panose="020B0504030602030204" pitchFamily="34" charset="0"/>
              </a:rPr>
              <a:t>Create a resizable array of integers with the following options</a:t>
            </a:r>
          </a:p>
          <a:p>
            <a:r>
              <a:rPr lang="en-US" sz="1000" dirty="0" smtClean="0">
                <a:latin typeface="Ubuntu" panose="020B0504030602030204" pitchFamily="34" charset="0"/>
              </a:rPr>
              <a:t> </a:t>
            </a:r>
            <a:endParaRPr lang="en-US" dirty="0" smtClean="0">
              <a:latin typeface="Ubuntu" panose="020B0504030602030204" pitchFamily="34" charset="0"/>
            </a:endParaRPr>
          </a:p>
          <a:p>
            <a:pPr marL="800100" lvl="1" indent="-342900">
              <a:lnSpc>
                <a:spcPct val="150000"/>
              </a:lnSpc>
              <a:buFont typeface="+mj-lt"/>
              <a:buAutoNum type="arabicPeriod"/>
            </a:pPr>
            <a:r>
              <a:rPr lang="en-US" dirty="0" smtClean="0">
                <a:latin typeface="Ubuntu" panose="020B0504030602030204" pitchFamily="34" charset="0"/>
              </a:rPr>
              <a:t>Add a new number to the array</a:t>
            </a:r>
          </a:p>
          <a:p>
            <a:pPr marL="800100" lvl="1" indent="-342900">
              <a:lnSpc>
                <a:spcPct val="150000"/>
              </a:lnSpc>
              <a:buFont typeface="+mj-lt"/>
              <a:buAutoNum type="arabicPeriod"/>
            </a:pPr>
            <a:r>
              <a:rPr lang="en-US" dirty="0" smtClean="0">
                <a:latin typeface="Ubuntu" panose="020B0504030602030204" pitchFamily="34" charset="0"/>
              </a:rPr>
              <a:t>Display all numbers in the array</a:t>
            </a:r>
          </a:p>
          <a:p>
            <a:pPr marL="800100" lvl="1" indent="-342900">
              <a:lnSpc>
                <a:spcPct val="150000"/>
              </a:lnSpc>
              <a:buFont typeface="+mj-lt"/>
              <a:buAutoNum type="arabicPeriod"/>
            </a:pPr>
            <a:r>
              <a:rPr lang="en-US" dirty="0" smtClean="0">
                <a:latin typeface="Ubuntu" panose="020B0504030602030204" pitchFamily="34" charset="0"/>
              </a:rPr>
              <a:t>Delete </a:t>
            </a:r>
            <a:r>
              <a:rPr lang="en-US" dirty="0">
                <a:latin typeface="Ubuntu" panose="020B0504030602030204" pitchFamily="34" charset="0"/>
              </a:rPr>
              <a:t>an existing </a:t>
            </a:r>
            <a:r>
              <a:rPr lang="en-US" dirty="0" smtClean="0">
                <a:latin typeface="Ubuntu" panose="020B0504030602030204" pitchFamily="34" charset="0"/>
              </a:rPr>
              <a:t>integer (by index)</a:t>
            </a:r>
          </a:p>
          <a:p>
            <a:endParaRPr lang="en-US" dirty="0">
              <a:latin typeface="Ubuntu" panose="020B0504030602030204" pitchFamily="34" charset="0"/>
            </a:endParaRPr>
          </a:p>
          <a:p>
            <a:r>
              <a:rPr lang="en-US" dirty="0" smtClean="0">
                <a:latin typeface="Ubuntu" panose="020B0504030602030204" pitchFamily="34" charset="0"/>
              </a:rPr>
              <a:t>The storage should be flexible so that no memory is wasted.</a:t>
            </a:r>
            <a:endParaRPr lang="en-US" dirty="0">
              <a:latin typeface="Ubuntu" panose="020B0504030602030204" pitchFamily="34" charset="0"/>
            </a:endParaRPr>
          </a:p>
        </p:txBody>
      </p:sp>
      <p:sp>
        <p:nvSpPr>
          <p:cNvPr id="3" name="Title 2"/>
          <p:cNvSpPr>
            <a:spLocks noGrp="1"/>
          </p:cNvSpPr>
          <p:nvPr>
            <p:ph type="title"/>
          </p:nvPr>
        </p:nvSpPr>
        <p:spPr/>
        <p:txBody>
          <a:bodyPr/>
          <a:lstStyle/>
          <a:p>
            <a:r>
              <a:rPr lang="en-US" sz="2800" dirty="0">
                <a:latin typeface="Ubuntu" panose="020B0504030602030204" pitchFamily="34" charset="0"/>
              </a:rPr>
              <a:t>Task 1</a:t>
            </a:r>
            <a:endParaRPr lang="en-US" sz="2800" dirty="0"/>
          </a:p>
        </p:txBody>
      </p:sp>
    </p:spTree>
    <p:extLst>
      <p:ext uri="{BB962C8B-B14F-4D97-AF65-F5344CB8AC3E}">
        <p14:creationId xmlns:p14="http://schemas.microsoft.com/office/powerpoint/2010/main" val="2589430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809" y="331304"/>
            <a:ext cx="1430200" cy="584775"/>
          </a:xfrm>
          <a:prstGeom prst="rect">
            <a:avLst/>
          </a:prstGeom>
          <a:noFill/>
        </p:spPr>
        <p:txBody>
          <a:bodyPr wrap="none" rtlCol="0">
            <a:spAutoFit/>
          </a:bodyPr>
          <a:lstStyle/>
          <a:p>
            <a:r>
              <a:rPr lang="en-US" sz="3200" b="1" dirty="0" smtClean="0">
                <a:latin typeface="Ubuntu" panose="020B0504030602030204" pitchFamily="34" charset="0"/>
              </a:rPr>
              <a:t>Task 2</a:t>
            </a:r>
            <a:endParaRPr lang="en-US" sz="3200" b="1" dirty="0">
              <a:latin typeface="Ubuntu" panose="020B0504030602030204" pitchFamily="34" charset="0"/>
            </a:endParaRPr>
          </a:p>
        </p:txBody>
      </p:sp>
      <p:sp>
        <p:nvSpPr>
          <p:cNvPr id="5" name="TextBox 4"/>
          <p:cNvSpPr txBox="1"/>
          <p:nvPr/>
        </p:nvSpPr>
        <p:spPr>
          <a:xfrm>
            <a:off x="586492" y="1232673"/>
            <a:ext cx="8228189" cy="3431709"/>
          </a:xfrm>
          <a:prstGeom prst="rect">
            <a:avLst/>
          </a:prstGeom>
          <a:noFill/>
        </p:spPr>
        <p:txBody>
          <a:bodyPr wrap="square" rtlCol="0">
            <a:spAutoFit/>
          </a:bodyPr>
          <a:lstStyle/>
          <a:p>
            <a:r>
              <a:rPr lang="en-US" dirty="0" smtClean="0">
                <a:latin typeface="Ubuntu" panose="020B0504030602030204" pitchFamily="34" charset="0"/>
              </a:rPr>
              <a:t>Design a record book that will hold the name, id and total marks of a student. The following options should be available.</a:t>
            </a:r>
          </a:p>
          <a:p>
            <a:r>
              <a:rPr lang="en-US" sz="1000" dirty="0" smtClean="0">
                <a:latin typeface="Ubuntu" panose="020B0504030602030204" pitchFamily="34" charset="0"/>
              </a:rPr>
              <a:t> </a:t>
            </a:r>
            <a:endParaRPr lang="en-US" dirty="0" smtClean="0">
              <a:latin typeface="Ubuntu" panose="020B0504030602030204" pitchFamily="34" charset="0"/>
            </a:endParaRPr>
          </a:p>
          <a:p>
            <a:pPr marL="800100" lvl="1" indent="-342900">
              <a:lnSpc>
                <a:spcPct val="150000"/>
              </a:lnSpc>
              <a:buFont typeface="+mj-lt"/>
              <a:buAutoNum type="arabicPeriod"/>
            </a:pPr>
            <a:r>
              <a:rPr lang="en-US" dirty="0" smtClean="0">
                <a:latin typeface="Ubuntu" panose="020B0504030602030204" pitchFamily="34" charset="0"/>
              </a:rPr>
              <a:t>Add a new record</a:t>
            </a:r>
          </a:p>
          <a:p>
            <a:pPr marL="800100" lvl="1" indent="-342900">
              <a:lnSpc>
                <a:spcPct val="150000"/>
              </a:lnSpc>
              <a:buFont typeface="+mj-lt"/>
              <a:buAutoNum type="arabicPeriod"/>
            </a:pPr>
            <a:r>
              <a:rPr lang="en-US" dirty="0" smtClean="0">
                <a:latin typeface="Ubuntu" panose="020B0504030602030204" pitchFamily="34" charset="0"/>
              </a:rPr>
              <a:t>Display all records</a:t>
            </a:r>
          </a:p>
          <a:p>
            <a:pPr marL="800100" lvl="1" indent="-342900">
              <a:lnSpc>
                <a:spcPct val="150000"/>
              </a:lnSpc>
              <a:buFont typeface="+mj-lt"/>
              <a:buAutoNum type="arabicPeriod"/>
            </a:pPr>
            <a:r>
              <a:rPr lang="en-US" dirty="0" smtClean="0">
                <a:latin typeface="Ubuntu" panose="020B0504030602030204" pitchFamily="34" charset="0"/>
              </a:rPr>
              <a:t>Edit an existing record</a:t>
            </a:r>
          </a:p>
          <a:p>
            <a:pPr marL="800100" lvl="1" indent="-342900">
              <a:lnSpc>
                <a:spcPct val="150000"/>
              </a:lnSpc>
              <a:buFont typeface="+mj-lt"/>
              <a:buAutoNum type="arabicPeriod"/>
            </a:pPr>
            <a:r>
              <a:rPr lang="en-US" dirty="0" smtClean="0">
                <a:latin typeface="Ubuntu" panose="020B0504030602030204" pitchFamily="34" charset="0"/>
              </a:rPr>
              <a:t>Delete </a:t>
            </a:r>
            <a:r>
              <a:rPr lang="en-US" dirty="0">
                <a:latin typeface="Ubuntu" panose="020B0504030602030204" pitchFamily="34" charset="0"/>
              </a:rPr>
              <a:t>an existing </a:t>
            </a:r>
            <a:r>
              <a:rPr lang="en-US" dirty="0" smtClean="0">
                <a:latin typeface="Ubuntu" panose="020B0504030602030204" pitchFamily="34" charset="0"/>
              </a:rPr>
              <a:t>record</a:t>
            </a:r>
          </a:p>
          <a:p>
            <a:pPr marL="800100" lvl="1" indent="-342900">
              <a:lnSpc>
                <a:spcPct val="150000"/>
              </a:lnSpc>
              <a:buFont typeface="+mj-lt"/>
              <a:buAutoNum type="arabicPeriod"/>
            </a:pPr>
            <a:r>
              <a:rPr lang="en-US" dirty="0" smtClean="0">
                <a:latin typeface="Ubuntu" panose="020B0504030602030204" pitchFamily="34" charset="0"/>
              </a:rPr>
              <a:t>Search for a record by name or id</a:t>
            </a:r>
          </a:p>
          <a:p>
            <a:endParaRPr lang="en-US" dirty="0">
              <a:latin typeface="Ubuntu" panose="020B0504030602030204" pitchFamily="34" charset="0"/>
            </a:endParaRPr>
          </a:p>
          <a:p>
            <a:r>
              <a:rPr lang="en-US" dirty="0" smtClean="0">
                <a:latin typeface="Ubuntu" panose="020B0504030602030204" pitchFamily="34" charset="0"/>
              </a:rPr>
              <a:t>The storage should be flexible so that no memory is wasted.</a:t>
            </a:r>
            <a:endParaRPr lang="en-US" dirty="0">
              <a:latin typeface="Ubuntu" panose="020B0504030602030204" pitchFamily="34" charset="0"/>
            </a:endParaRPr>
          </a:p>
        </p:txBody>
      </p:sp>
      <p:sp>
        <p:nvSpPr>
          <p:cNvPr id="2" name="Title 1"/>
          <p:cNvSpPr>
            <a:spLocks noGrp="1"/>
          </p:cNvSpPr>
          <p:nvPr>
            <p:ph type="title"/>
          </p:nvPr>
        </p:nvSpPr>
        <p:spPr/>
        <p:txBody>
          <a:bodyPr/>
          <a:lstStyle/>
          <a:p>
            <a:r>
              <a:rPr lang="en-US" sz="2800" dirty="0">
                <a:latin typeface="Ubuntu" panose="020B0504030602030204" pitchFamily="34" charset="0"/>
              </a:rPr>
              <a:t>Task </a:t>
            </a:r>
            <a:r>
              <a:rPr lang="en-US" sz="2800" dirty="0" smtClean="0">
                <a:latin typeface="Ubuntu" panose="020B0504030602030204" pitchFamily="34" charset="0"/>
              </a:rPr>
              <a:t>2</a:t>
            </a:r>
            <a:endParaRPr lang="en-US" sz="2800" dirty="0"/>
          </a:p>
        </p:txBody>
      </p:sp>
    </p:spTree>
    <p:extLst>
      <p:ext uri="{BB962C8B-B14F-4D97-AF65-F5344CB8AC3E}">
        <p14:creationId xmlns:p14="http://schemas.microsoft.com/office/powerpoint/2010/main" val="3528132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8725" y="1604962"/>
            <a:ext cx="6686550" cy="3648075"/>
          </a:xfrm>
          <a:prstGeom prst="rect">
            <a:avLst/>
          </a:prstGeom>
        </p:spPr>
      </p:pic>
      <p:sp>
        <p:nvSpPr>
          <p:cNvPr id="6" name="TextBox 5"/>
          <p:cNvSpPr txBox="1"/>
          <p:nvPr/>
        </p:nvSpPr>
        <p:spPr>
          <a:xfrm>
            <a:off x="587199" y="975499"/>
            <a:ext cx="1281120" cy="369332"/>
          </a:xfrm>
          <a:prstGeom prst="rect">
            <a:avLst/>
          </a:prstGeom>
          <a:noFill/>
        </p:spPr>
        <p:txBody>
          <a:bodyPr wrap="none" rtlCol="0">
            <a:spAutoFit/>
          </a:bodyPr>
          <a:lstStyle/>
          <a:p>
            <a:r>
              <a:rPr lang="en-US" dirty="0" smtClean="0">
                <a:latin typeface="Ubuntu" panose="020B0504030602030204" pitchFamily="34" charset="0"/>
              </a:rPr>
              <a:t>Scope of g</a:t>
            </a:r>
            <a:endParaRPr lang="en-US" dirty="0">
              <a:latin typeface="Ubuntu" panose="020B0504030602030204" pitchFamily="34" charset="0"/>
            </a:endParaRPr>
          </a:p>
        </p:txBody>
      </p:sp>
      <p:sp>
        <p:nvSpPr>
          <p:cNvPr id="7" name="Rectangle 6"/>
          <p:cNvSpPr/>
          <p:nvPr/>
        </p:nvSpPr>
        <p:spPr>
          <a:xfrm>
            <a:off x="1080868" y="1987546"/>
            <a:ext cx="3139440" cy="3400379"/>
          </a:xfrm>
          <a:prstGeom prst="rect">
            <a:avLst/>
          </a:prstGeom>
          <a:solidFill>
            <a:schemeClr val="accent1">
              <a:alpha val="4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8"/>
          <p:cNvSpPr>
            <a:spLocks noGrp="1"/>
          </p:cNvSpPr>
          <p:nvPr>
            <p:ph type="title"/>
          </p:nvPr>
        </p:nvSpPr>
        <p:spPr/>
        <p:txBody>
          <a:bodyPr>
            <a:noAutofit/>
          </a:bodyPr>
          <a:lstStyle/>
          <a:p>
            <a:r>
              <a:rPr lang="en-US" sz="2200" dirty="0">
                <a:latin typeface="Ubuntu" panose="020B0504030602030204" pitchFamily="34" charset="0"/>
              </a:rPr>
              <a:t>Scope of a </a:t>
            </a:r>
            <a:r>
              <a:rPr lang="en-US" sz="2200" dirty="0" smtClean="0">
                <a:latin typeface="Ubuntu" panose="020B0504030602030204" pitchFamily="34" charset="0"/>
              </a:rPr>
              <a:t>Variable</a:t>
            </a:r>
            <a:endParaRPr lang="en-US" dirty="0"/>
          </a:p>
        </p:txBody>
      </p:sp>
    </p:spTree>
    <p:extLst>
      <p:ext uri="{BB962C8B-B14F-4D97-AF65-F5344CB8AC3E}">
        <p14:creationId xmlns:p14="http://schemas.microsoft.com/office/powerpoint/2010/main" val="6455203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809" y="331304"/>
            <a:ext cx="1430200" cy="584775"/>
          </a:xfrm>
          <a:prstGeom prst="rect">
            <a:avLst/>
          </a:prstGeom>
          <a:noFill/>
        </p:spPr>
        <p:txBody>
          <a:bodyPr wrap="none" rtlCol="0">
            <a:spAutoFit/>
          </a:bodyPr>
          <a:lstStyle/>
          <a:p>
            <a:r>
              <a:rPr lang="en-US" sz="3200" b="1" dirty="0" smtClean="0">
                <a:latin typeface="Ubuntu" panose="020B0504030602030204" pitchFamily="34" charset="0"/>
              </a:rPr>
              <a:t>Task 3</a:t>
            </a:r>
            <a:endParaRPr lang="en-US" sz="3200" b="1" dirty="0">
              <a:latin typeface="Ubuntu" panose="020B0504030602030204" pitchFamily="34" charset="0"/>
            </a:endParaRPr>
          </a:p>
        </p:txBody>
      </p:sp>
      <p:sp>
        <p:nvSpPr>
          <p:cNvPr id="5" name="TextBox 4"/>
          <p:cNvSpPr txBox="1"/>
          <p:nvPr/>
        </p:nvSpPr>
        <p:spPr>
          <a:xfrm>
            <a:off x="586492" y="1232673"/>
            <a:ext cx="8228189" cy="1200329"/>
          </a:xfrm>
          <a:prstGeom prst="rect">
            <a:avLst/>
          </a:prstGeom>
          <a:noFill/>
        </p:spPr>
        <p:txBody>
          <a:bodyPr wrap="square" rtlCol="0">
            <a:spAutoFit/>
          </a:bodyPr>
          <a:lstStyle/>
          <a:p>
            <a:pPr algn="just"/>
            <a:r>
              <a:rPr lang="en-US" dirty="0" smtClean="0">
                <a:latin typeface="Ubuntu" panose="020B0504030602030204" pitchFamily="34" charset="0"/>
              </a:rPr>
              <a:t>Integrate Persistent storage (File) in Task 2, i.e. all the contents of the array should be written to file at the end of the program, and it should load all the contents from the file at the beginning of the program. </a:t>
            </a:r>
          </a:p>
          <a:p>
            <a:pPr algn="just"/>
            <a:endParaRPr lang="en-US" dirty="0">
              <a:latin typeface="Ubuntu" panose="020B0504030602030204" pitchFamily="34" charset="0"/>
            </a:endParaRPr>
          </a:p>
        </p:txBody>
      </p:sp>
      <p:sp>
        <p:nvSpPr>
          <p:cNvPr id="2" name="Title 1"/>
          <p:cNvSpPr>
            <a:spLocks noGrp="1"/>
          </p:cNvSpPr>
          <p:nvPr>
            <p:ph type="title"/>
          </p:nvPr>
        </p:nvSpPr>
        <p:spPr/>
        <p:txBody>
          <a:bodyPr/>
          <a:lstStyle/>
          <a:p>
            <a:r>
              <a:rPr lang="en-US" sz="2800" dirty="0">
                <a:latin typeface="Ubuntu" panose="020B0504030602030204" pitchFamily="34" charset="0"/>
              </a:rPr>
              <a:t>Task </a:t>
            </a:r>
            <a:r>
              <a:rPr lang="en-US" sz="2800" dirty="0" smtClean="0">
                <a:latin typeface="Ubuntu" panose="020B0504030602030204" pitchFamily="34" charset="0"/>
              </a:rPr>
              <a:t>3</a:t>
            </a:r>
            <a:endParaRPr lang="en-US" sz="2800" dirty="0"/>
          </a:p>
        </p:txBody>
      </p:sp>
    </p:spTree>
    <p:extLst>
      <p:ext uri="{BB962C8B-B14F-4D97-AF65-F5344CB8AC3E}">
        <p14:creationId xmlns:p14="http://schemas.microsoft.com/office/powerpoint/2010/main" val="2139425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87199" y="975499"/>
            <a:ext cx="6454011" cy="369332"/>
          </a:xfrm>
          <a:prstGeom prst="rect">
            <a:avLst/>
          </a:prstGeom>
          <a:noFill/>
        </p:spPr>
        <p:txBody>
          <a:bodyPr wrap="none" rtlCol="0">
            <a:spAutoFit/>
          </a:bodyPr>
          <a:lstStyle/>
          <a:p>
            <a:r>
              <a:rPr lang="en-US" dirty="0" smtClean="0">
                <a:latin typeface="Ubuntu" panose="020B0504030602030204" pitchFamily="34" charset="0"/>
              </a:rPr>
              <a:t>Local variables are </a:t>
            </a:r>
            <a:r>
              <a:rPr lang="en-US" b="1" dirty="0" smtClean="0">
                <a:latin typeface="Ubuntu" panose="020B0504030602030204" pitchFamily="34" charset="0"/>
              </a:rPr>
              <a:t>destroyed</a:t>
            </a:r>
            <a:r>
              <a:rPr lang="en-US" dirty="0" smtClean="0">
                <a:latin typeface="Ubuntu" panose="020B0504030602030204" pitchFamily="34" charset="0"/>
              </a:rPr>
              <a:t> when they go </a:t>
            </a:r>
            <a:r>
              <a:rPr lang="en-US" b="1" dirty="0" smtClean="0">
                <a:latin typeface="Ubuntu" panose="020B0504030602030204" pitchFamily="34" charset="0"/>
              </a:rPr>
              <a:t>out-of-scope</a:t>
            </a:r>
            <a:endParaRPr lang="en-US" b="1" dirty="0">
              <a:latin typeface="Ubuntu" panose="020B0504030602030204" pitchFamily="34" charset="0"/>
            </a:endParaRPr>
          </a:p>
        </p:txBody>
      </p:sp>
      <p:pic>
        <p:nvPicPr>
          <p:cNvPr id="3" name="Picture 2"/>
          <p:cNvPicPr>
            <a:picLocks noChangeAspect="1"/>
          </p:cNvPicPr>
          <p:nvPr/>
        </p:nvPicPr>
        <p:blipFill>
          <a:blip r:embed="rId2"/>
          <a:stretch>
            <a:fillRect/>
          </a:stretch>
        </p:blipFill>
        <p:spPr>
          <a:xfrm>
            <a:off x="1015292" y="1481357"/>
            <a:ext cx="3343275" cy="3867150"/>
          </a:xfrm>
          <a:prstGeom prst="rect">
            <a:avLst/>
          </a:prstGeom>
        </p:spPr>
      </p:pic>
      <p:sp>
        <p:nvSpPr>
          <p:cNvPr id="2" name="Title 1"/>
          <p:cNvSpPr>
            <a:spLocks noGrp="1"/>
          </p:cNvSpPr>
          <p:nvPr>
            <p:ph type="title"/>
          </p:nvPr>
        </p:nvSpPr>
        <p:spPr/>
        <p:txBody>
          <a:bodyPr/>
          <a:lstStyle/>
          <a:p>
            <a:r>
              <a:rPr lang="en-US" sz="2200" dirty="0">
                <a:latin typeface="Ubuntu" charset="0"/>
              </a:rPr>
              <a:t>Lifetime of a local </a:t>
            </a:r>
            <a:r>
              <a:rPr lang="en-US" sz="2200" dirty="0" smtClean="0">
                <a:latin typeface="Ubuntu" charset="0"/>
              </a:rPr>
              <a:t>variable</a:t>
            </a:r>
            <a:endParaRPr lang="en-US" sz="2200" dirty="0">
              <a:latin typeface="Ubuntu" charset="0"/>
            </a:endParaRPr>
          </a:p>
        </p:txBody>
      </p:sp>
    </p:spTree>
    <p:extLst>
      <p:ext uri="{BB962C8B-B14F-4D97-AF65-F5344CB8AC3E}">
        <p14:creationId xmlns:p14="http://schemas.microsoft.com/office/powerpoint/2010/main" val="3271839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87199" y="975499"/>
            <a:ext cx="4511171" cy="369332"/>
          </a:xfrm>
          <a:prstGeom prst="rect">
            <a:avLst/>
          </a:prstGeom>
          <a:noFill/>
        </p:spPr>
        <p:txBody>
          <a:bodyPr wrap="none" rtlCol="0">
            <a:spAutoFit/>
          </a:bodyPr>
          <a:lstStyle/>
          <a:p>
            <a:r>
              <a:rPr lang="en-US" dirty="0" smtClean="0">
                <a:latin typeface="Ubuntu" panose="020B0504030602030204" pitchFamily="34" charset="0"/>
              </a:rPr>
              <a:t>Pointer referring to expired local variable</a:t>
            </a:r>
            <a:endParaRPr lang="en-US" b="1" dirty="0">
              <a:latin typeface="Ubuntu" panose="020B0504030602030204" pitchFamily="34" charset="0"/>
            </a:endParaRPr>
          </a:p>
        </p:txBody>
      </p:sp>
      <p:pic>
        <p:nvPicPr>
          <p:cNvPr id="2" name="Picture 1"/>
          <p:cNvPicPr>
            <a:picLocks noChangeAspect="1"/>
          </p:cNvPicPr>
          <p:nvPr/>
        </p:nvPicPr>
        <p:blipFill>
          <a:blip r:embed="rId2"/>
          <a:stretch>
            <a:fillRect/>
          </a:stretch>
        </p:blipFill>
        <p:spPr>
          <a:xfrm>
            <a:off x="357809" y="1559828"/>
            <a:ext cx="8543925" cy="4638675"/>
          </a:xfrm>
          <a:prstGeom prst="rect">
            <a:avLst/>
          </a:prstGeom>
        </p:spPr>
      </p:pic>
      <p:sp>
        <p:nvSpPr>
          <p:cNvPr id="3" name="Rectangle 2"/>
          <p:cNvSpPr/>
          <p:nvPr/>
        </p:nvSpPr>
        <p:spPr>
          <a:xfrm>
            <a:off x="801858" y="3488788"/>
            <a:ext cx="7962314" cy="25321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p:txBody>
          <a:bodyPr/>
          <a:lstStyle/>
          <a:p>
            <a:r>
              <a:rPr lang="en-US" sz="2200" dirty="0">
                <a:latin typeface="Ubuntu" charset="0"/>
              </a:rPr>
              <a:t>Reference to </a:t>
            </a:r>
            <a:r>
              <a:rPr lang="en-US" sz="2200" dirty="0" smtClean="0">
                <a:latin typeface="Ubuntu" charset="0"/>
              </a:rPr>
              <a:t>Local</a:t>
            </a:r>
            <a:endParaRPr lang="en-US" sz="2200" dirty="0">
              <a:latin typeface="Ubuntu" charset="0"/>
            </a:endParaRPr>
          </a:p>
        </p:txBody>
      </p:sp>
    </p:spTree>
    <p:extLst>
      <p:ext uri="{BB962C8B-B14F-4D97-AF65-F5344CB8AC3E}">
        <p14:creationId xmlns:p14="http://schemas.microsoft.com/office/powerpoint/2010/main" val="591517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87199" y="975499"/>
            <a:ext cx="4511171" cy="369332"/>
          </a:xfrm>
          <a:prstGeom prst="rect">
            <a:avLst/>
          </a:prstGeom>
          <a:noFill/>
        </p:spPr>
        <p:txBody>
          <a:bodyPr wrap="none" rtlCol="0">
            <a:spAutoFit/>
          </a:bodyPr>
          <a:lstStyle/>
          <a:p>
            <a:r>
              <a:rPr lang="en-US" dirty="0" smtClean="0">
                <a:latin typeface="Ubuntu" panose="020B0504030602030204" pitchFamily="34" charset="0"/>
              </a:rPr>
              <a:t>Pointer referring to expired local variable</a:t>
            </a:r>
            <a:endParaRPr lang="en-US" b="1" dirty="0">
              <a:latin typeface="Ubuntu" panose="020B0504030602030204" pitchFamily="34" charset="0"/>
            </a:endParaRPr>
          </a:p>
        </p:txBody>
      </p:sp>
      <p:pic>
        <p:nvPicPr>
          <p:cNvPr id="2" name="Picture 1"/>
          <p:cNvPicPr>
            <a:picLocks noChangeAspect="1"/>
          </p:cNvPicPr>
          <p:nvPr/>
        </p:nvPicPr>
        <p:blipFill>
          <a:blip r:embed="rId2"/>
          <a:stretch>
            <a:fillRect/>
          </a:stretch>
        </p:blipFill>
        <p:spPr>
          <a:xfrm>
            <a:off x="357809" y="1559828"/>
            <a:ext cx="8543925" cy="4638675"/>
          </a:xfrm>
          <a:prstGeom prst="rect">
            <a:avLst/>
          </a:prstGeom>
        </p:spPr>
      </p:pic>
      <p:sp>
        <p:nvSpPr>
          <p:cNvPr id="3" name="Rectangle 2"/>
          <p:cNvSpPr/>
          <p:nvPr/>
        </p:nvSpPr>
        <p:spPr>
          <a:xfrm>
            <a:off x="801858" y="4979962"/>
            <a:ext cx="7962314" cy="1041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4"/>
          <p:cNvSpPr>
            <a:spLocks noGrp="1"/>
          </p:cNvSpPr>
          <p:nvPr>
            <p:ph type="title"/>
          </p:nvPr>
        </p:nvSpPr>
        <p:spPr>
          <a:xfrm>
            <a:off x="98251" y="21800"/>
            <a:ext cx="8826600" cy="803600"/>
          </a:xfrm>
        </p:spPr>
        <p:txBody>
          <a:bodyPr/>
          <a:lstStyle/>
          <a:p>
            <a:r>
              <a:rPr lang="en-US" sz="2200" dirty="0">
                <a:latin typeface="Ubuntu" charset="0"/>
              </a:rPr>
              <a:t>Reference to </a:t>
            </a:r>
            <a:r>
              <a:rPr lang="en-US" sz="2200" dirty="0" smtClean="0">
                <a:latin typeface="Ubuntu" charset="0"/>
              </a:rPr>
              <a:t>Local</a:t>
            </a:r>
            <a:endParaRPr lang="en-US" sz="2200" dirty="0">
              <a:latin typeface="Ubuntu" charset="0"/>
            </a:endParaRPr>
          </a:p>
        </p:txBody>
      </p:sp>
    </p:spTree>
    <p:extLst>
      <p:ext uri="{BB962C8B-B14F-4D97-AF65-F5344CB8AC3E}">
        <p14:creationId xmlns:p14="http://schemas.microsoft.com/office/powerpoint/2010/main" val="3460969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87199" y="975499"/>
            <a:ext cx="6522940" cy="369332"/>
          </a:xfrm>
          <a:prstGeom prst="rect">
            <a:avLst/>
          </a:prstGeom>
          <a:noFill/>
        </p:spPr>
        <p:txBody>
          <a:bodyPr wrap="none" rtlCol="0">
            <a:spAutoFit/>
          </a:bodyPr>
          <a:lstStyle/>
          <a:p>
            <a:r>
              <a:rPr lang="en-US" dirty="0" smtClean="0">
                <a:latin typeface="Ubuntu" panose="020B0504030602030204" pitchFamily="34" charset="0"/>
              </a:rPr>
              <a:t>Pointer referring to expired local variable (Dangling Pointer)</a:t>
            </a:r>
            <a:endParaRPr lang="en-US" b="1" dirty="0">
              <a:latin typeface="Ubuntu" panose="020B0504030602030204" pitchFamily="34" charset="0"/>
            </a:endParaRPr>
          </a:p>
        </p:txBody>
      </p:sp>
      <p:pic>
        <p:nvPicPr>
          <p:cNvPr id="2" name="Picture 1"/>
          <p:cNvPicPr>
            <a:picLocks noChangeAspect="1"/>
          </p:cNvPicPr>
          <p:nvPr/>
        </p:nvPicPr>
        <p:blipFill>
          <a:blip r:embed="rId2"/>
          <a:stretch>
            <a:fillRect/>
          </a:stretch>
        </p:blipFill>
        <p:spPr>
          <a:xfrm>
            <a:off x="357809" y="1559828"/>
            <a:ext cx="8543925" cy="4638675"/>
          </a:xfrm>
          <a:prstGeom prst="rect">
            <a:avLst/>
          </a:prstGeom>
        </p:spPr>
      </p:pic>
      <p:sp>
        <p:nvSpPr>
          <p:cNvPr id="3" name="Rectangle 2"/>
          <p:cNvSpPr/>
          <p:nvPr/>
        </p:nvSpPr>
        <p:spPr>
          <a:xfrm>
            <a:off x="3615396" y="5275385"/>
            <a:ext cx="5148775" cy="7455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4"/>
          <p:cNvSpPr>
            <a:spLocks noGrp="1"/>
          </p:cNvSpPr>
          <p:nvPr>
            <p:ph type="title"/>
          </p:nvPr>
        </p:nvSpPr>
        <p:spPr/>
        <p:txBody>
          <a:bodyPr/>
          <a:lstStyle/>
          <a:p>
            <a:r>
              <a:rPr lang="en-US" sz="2200" dirty="0">
                <a:latin typeface="Ubuntu" charset="0"/>
              </a:rPr>
              <a:t>Reference to </a:t>
            </a:r>
            <a:r>
              <a:rPr lang="en-US" sz="2200" dirty="0" smtClean="0">
                <a:latin typeface="Ubuntu" charset="0"/>
              </a:rPr>
              <a:t>Local</a:t>
            </a:r>
            <a:endParaRPr lang="en-US" sz="2200" dirty="0">
              <a:latin typeface="Ubuntu" charset="0"/>
            </a:endParaRPr>
          </a:p>
        </p:txBody>
      </p:sp>
    </p:spTree>
    <p:extLst>
      <p:ext uri="{BB962C8B-B14F-4D97-AF65-F5344CB8AC3E}">
        <p14:creationId xmlns:p14="http://schemas.microsoft.com/office/powerpoint/2010/main" val="1007374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87199" y="975499"/>
            <a:ext cx="6484467" cy="369332"/>
          </a:xfrm>
          <a:prstGeom prst="rect">
            <a:avLst/>
          </a:prstGeom>
          <a:noFill/>
        </p:spPr>
        <p:txBody>
          <a:bodyPr wrap="none" rtlCol="0">
            <a:spAutoFit/>
          </a:bodyPr>
          <a:lstStyle/>
          <a:p>
            <a:r>
              <a:rPr lang="en-US" dirty="0" smtClean="0">
                <a:latin typeface="Ubuntu" panose="020B0504030602030204" pitchFamily="34" charset="0"/>
              </a:rPr>
              <a:t>Pointer referring to expired local </a:t>
            </a:r>
            <a:r>
              <a:rPr lang="en-US" dirty="0">
                <a:latin typeface="Ubuntu" panose="020B0504030602030204" pitchFamily="34" charset="0"/>
              </a:rPr>
              <a:t>variable (Dangling Pointer)</a:t>
            </a:r>
            <a:endParaRPr lang="en-US" b="1" dirty="0">
              <a:latin typeface="Ubuntu" panose="020B0504030602030204" pitchFamily="34" charset="0"/>
            </a:endParaRPr>
          </a:p>
        </p:txBody>
      </p:sp>
      <p:pic>
        <p:nvPicPr>
          <p:cNvPr id="2" name="Picture 1"/>
          <p:cNvPicPr>
            <a:picLocks noChangeAspect="1"/>
          </p:cNvPicPr>
          <p:nvPr/>
        </p:nvPicPr>
        <p:blipFill>
          <a:blip r:embed="rId2"/>
          <a:stretch>
            <a:fillRect/>
          </a:stretch>
        </p:blipFill>
        <p:spPr>
          <a:xfrm>
            <a:off x="357809" y="1559828"/>
            <a:ext cx="8543925" cy="4638675"/>
          </a:xfrm>
          <a:prstGeom prst="rect">
            <a:avLst/>
          </a:prstGeom>
        </p:spPr>
      </p:pic>
      <p:pic>
        <p:nvPicPr>
          <p:cNvPr id="7" name="Picture 6"/>
          <p:cNvPicPr>
            <a:picLocks noChangeAspect="1"/>
          </p:cNvPicPr>
          <p:nvPr/>
        </p:nvPicPr>
        <p:blipFill>
          <a:blip r:embed="rId3"/>
          <a:stretch>
            <a:fillRect/>
          </a:stretch>
        </p:blipFill>
        <p:spPr>
          <a:xfrm>
            <a:off x="3567845" y="5227246"/>
            <a:ext cx="4962525" cy="314325"/>
          </a:xfrm>
          <a:prstGeom prst="rect">
            <a:avLst/>
          </a:prstGeom>
        </p:spPr>
      </p:pic>
      <p:sp>
        <p:nvSpPr>
          <p:cNvPr id="8" name="Title 4"/>
          <p:cNvSpPr>
            <a:spLocks noGrp="1"/>
          </p:cNvSpPr>
          <p:nvPr>
            <p:ph type="title"/>
          </p:nvPr>
        </p:nvSpPr>
        <p:spPr/>
        <p:txBody>
          <a:bodyPr/>
          <a:lstStyle/>
          <a:p>
            <a:r>
              <a:rPr lang="en-US" sz="2200" dirty="0">
                <a:latin typeface="Ubuntu" charset="0"/>
              </a:rPr>
              <a:t>Reference to </a:t>
            </a:r>
            <a:r>
              <a:rPr lang="en-US" sz="2200" dirty="0" smtClean="0">
                <a:latin typeface="Ubuntu" charset="0"/>
              </a:rPr>
              <a:t>Local</a:t>
            </a:r>
            <a:endParaRPr lang="en-US" sz="2200" dirty="0">
              <a:latin typeface="Ubuntu" charset="0"/>
            </a:endParaRPr>
          </a:p>
        </p:txBody>
      </p:sp>
    </p:spTree>
    <p:extLst>
      <p:ext uri="{BB962C8B-B14F-4D97-AF65-F5344CB8AC3E}">
        <p14:creationId xmlns:p14="http://schemas.microsoft.com/office/powerpoint/2010/main" val="2978550866"/>
      </p:ext>
    </p:extLst>
  </p:cSld>
  <p:clrMapOvr>
    <a:masterClrMapping/>
  </p:clrMapOvr>
  <p:timing>
    <p:tnLst>
      <p:par>
        <p:cTn id="1" dur="indefinite" restart="never" nodeType="tmRoot"/>
      </p:par>
    </p:tnLst>
  </p:timing>
</p:sld>
</file>

<file path=ppt/theme/theme1.xml><?xml version="1.0" encoding="utf-8"?>
<a:theme xmlns:a="http://schemas.openxmlformats.org/drawingml/2006/main" name="Material">
  <a:themeElements>
    <a:clrScheme name="Custom 3">
      <a:dk1>
        <a:srgbClr val="900000"/>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18</Template>
  <TotalTime>367</TotalTime>
  <Words>690</Words>
  <Application>Microsoft Office PowerPoint</Application>
  <PresentationFormat>On-screen Show (4:3)</PresentationFormat>
  <Paragraphs>155</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Material</vt:lpstr>
      <vt:lpstr>Dynamic Memory Allocation </vt:lpstr>
      <vt:lpstr>Scope of a Variable</vt:lpstr>
      <vt:lpstr>Scope of a Variable</vt:lpstr>
      <vt:lpstr>Scope of a Variable</vt:lpstr>
      <vt:lpstr>Lifetime of a local variable</vt:lpstr>
      <vt:lpstr>Reference to Local</vt:lpstr>
      <vt:lpstr>Reference to Local</vt:lpstr>
      <vt:lpstr>Reference to Local</vt:lpstr>
      <vt:lpstr>Reference to Local</vt:lpstr>
      <vt:lpstr>Dynamic Memory Allocation</vt:lpstr>
      <vt:lpstr>Dynamic Memory Allocation</vt:lpstr>
      <vt:lpstr>Dynamic Memory Allocation</vt:lpstr>
      <vt:lpstr>Dynamic Memory Allocation</vt:lpstr>
      <vt:lpstr>Dynamic Memory Allocation</vt:lpstr>
      <vt:lpstr>Dynamic Memory Allocation</vt:lpstr>
      <vt:lpstr>Dynamic Memory Allocation</vt:lpstr>
      <vt:lpstr>The malloc function</vt:lpstr>
      <vt:lpstr>The malloc function</vt:lpstr>
      <vt:lpstr>Usage of malloc function</vt:lpstr>
      <vt:lpstr>Destruction of Dynamic Memory</vt:lpstr>
      <vt:lpstr>The free function</vt:lpstr>
      <vt:lpstr>The free function</vt:lpstr>
      <vt:lpstr>The calloc function</vt:lpstr>
      <vt:lpstr>The calloc function</vt:lpstr>
      <vt:lpstr>The realloc function</vt:lpstr>
      <vt:lpstr>The realloc function</vt:lpstr>
      <vt:lpstr>The realloc function</vt:lpstr>
      <vt:lpstr>The realloc function</vt:lpstr>
      <vt:lpstr>The realloc function</vt:lpstr>
      <vt:lpstr>The realloc function</vt:lpstr>
      <vt:lpstr>Alternative to Dynamic memory</vt:lpstr>
      <vt:lpstr>Global Variable Initialization</vt:lpstr>
      <vt:lpstr>Global Variable Initialization</vt:lpstr>
      <vt:lpstr>Variable Shadowing</vt:lpstr>
      <vt:lpstr>The static Keyword</vt:lpstr>
      <vt:lpstr>The static Keyword</vt:lpstr>
      <vt:lpstr>Memory Layout of a C Program </vt:lpstr>
      <vt:lpstr>Task 1</vt:lpstr>
      <vt:lpstr>Task 2</vt:lpstr>
      <vt:lpstr>Task 3</vt:lpstr>
    </vt:vector>
  </TitlesOfParts>
  <Company>Onix 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Anik</dc:creator>
  <cp:lastModifiedBy>NETWORK LAB</cp:lastModifiedBy>
  <cp:revision>62</cp:revision>
  <dcterms:created xsi:type="dcterms:W3CDTF">2017-08-23T22:49:27Z</dcterms:created>
  <dcterms:modified xsi:type="dcterms:W3CDTF">2019-05-05T03:42:19Z</dcterms:modified>
</cp:coreProperties>
</file>