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264" r:id="rId9"/>
    <p:sldId id="265" r:id="rId10"/>
    <p:sldId id="266" r:id="rId11"/>
    <p:sldId id="267" r:id="rId12"/>
    <p:sldId id="268" r:id="rId13"/>
    <p:sldId id="269" r:id="rId14"/>
    <p:sldId id="338" r:id="rId15"/>
    <p:sldId id="272" r:id="rId16"/>
    <p:sldId id="339" r:id="rId17"/>
    <p:sldId id="340" r:id="rId18"/>
    <p:sldId id="341" r:id="rId19"/>
    <p:sldId id="276" r:id="rId20"/>
    <p:sldId id="277" r:id="rId21"/>
    <p:sldId id="278" r:id="rId22"/>
    <p:sldId id="280" r:id="rId23"/>
    <p:sldId id="279" r:id="rId24"/>
    <p:sldId id="292" r:id="rId25"/>
    <p:sldId id="342" r:id="rId26"/>
    <p:sldId id="34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44" r:id="rId40"/>
    <p:sldId id="306" r:id="rId41"/>
    <p:sldId id="345" r:id="rId42"/>
    <p:sldId id="281" r:id="rId43"/>
    <p:sldId id="346" r:id="rId44"/>
    <p:sldId id="310" r:id="rId45"/>
    <p:sldId id="325" r:id="rId46"/>
    <p:sldId id="311" r:id="rId47"/>
    <p:sldId id="347" r:id="rId48"/>
    <p:sldId id="348" r:id="rId49"/>
    <p:sldId id="349" r:id="rId50"/>
    <p:sldId id="350" r:id="rId51"/>
    <p:sldId id="351" r:id="rId52"/>
    <p:sldId id="308" r:id="rId53"/>
    <p:sldId id="284" r:id="rId54"/>
    <p:sldId id="285" r:id="rId55"/>
    <p:sldId id="316" r:id="rId56"/>
    <p:sldId id="354" r:id="rId57"/>
    <p:sldId id="352" r:id="rId58"/>
    <p:sldId id="353" r:id="rId59"/>
    <p:sldId id="355" r:id="rId60"/>
    <p:sldId id="356" r:id="rId61"/>
    <p:sldId id="357" r:id="rId62"/>
    <p:sldId id="358" r:id="rId63"/>
    <p:sldId id="359" r:id="rId64"/>
    <p:sldId id="360" r:id="rId65"/>
    <p:sldId id="330" r:id="rId66"/>
    <p:sldId id="286" r:id="rId67"/>
    <p:sldId id="320" r:id="rId68"/>
    <p:sldId id="321" r:id="rId69"/>
    <p:sldId id="322" r:id="rId70"/>
    <p:sldId id="323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34C68-5805-4807-B65F-78862F29EDD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8309-1F74-4F7D-993A-75318AC8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1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0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9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3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4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25ECD10-AE82-4E7D-AE36-ADCE6DC287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ECD10-AE82-4E7D-AE36-ADCE6DC287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1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String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md.</a:t>
            </a:r>
            <a:r>
              <a:rPr lang="en-US" dirty="0" smtClean="0"/>
              <a:t> Jakaria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</a:t>
            </a:r>
            <a:r>
              <a:rPr lang="en-US" dirty="0" err="1" smtClean="0"/>
              <a:t>cse</a:t>
            </a:r>
            <a:r>
              <a:rPr lang="en-US" dirty="0" smtClean="0"/>
              <a:t>, mist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48" y="1765937"/>
            <a:ext cx="5041832" cy="3761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9165" y="5447220"/>
            <a:ext cx="4921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Ubuntu" panose="020B0504030602030204" pitchFamily="34" charset="0"/>
              </a:rPr>
              <a:t>scanf</a:t>
            </a:r>
            <a:r>
              <a:rPr lang="en-US" dirty="0" smtClean="0">
                <a:latin typeface="Ubuntu" panose="020B0504030602030204" pitchFamily="34" charset="0"/>
              </a:rPr>
              <a:t> terminates when a whitespace is found.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 smtClean="0">
                <a:latin typeface="Ubuntu" panose="020B0504030602030204" pitchFamily="34" charset="0"/>
              </a:rPr>
              <a:t>So we cannot use %s for reading a line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word from </a:t>
            </a:r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" y="181694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Usage of gets() and puts()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73" y="2265868"/>
            <a:ext cx="4526094" cy="39880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</a:t>
            </a:r>
            <a:r>
              <a:rPr lang="en-US" dirty="0" smtClean="0"/>
              <a:t>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" y="212070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Is it 20?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30" y="2751643"/>
            <a:ext cx="6306577" cy="94420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length of the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" y="1737361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How do we know the end of string?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4" y="2163418"/>
            <a:ext cx="5600079" cy="41391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62986" y="3435215"/>
            <a:ext cx="5102087" cy="2597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length of the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" y="1737361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How do we know the end of string?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4" y="2163418"/>
            <a:ext cx="5600079" cy="41391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62986" y="3949565"/>
            <a:ext cx="5102087" cy="2051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length of the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" y="178206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Why 20?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9" y="2151393"/>
            <a:ext cx="5600079" cy="41391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64295" y="4486205"/>
            <a:ext cx="5102087" cy="1007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9322" y="4881938"/>
            <a:ext cx="5102087" cy="215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length of the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32341" y="5730180"/>
            <a:ext cx="5102087" cy="26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" y="1782061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What will happen if null char is found? Else?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9" y="2151393"/>
            <a:ext cx="5600079" cy="4139189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length of the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72685" y="4699995"/>
            <a:ext cx="5102087" cy="26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5547" y="4700003"/>
            <a:ext cx="5102087" cy="26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74851" y="5246549"/>
            <a:ext cx="5102087" cy="26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3344" y="5778807"/>
            <a:ext cx="5102087" cy="26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" y="1782061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What will happen if null char is found? Else?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9" y="2151393"/>
            <a:ext cx="5600079" cy="4139189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length of the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83344" y="5778807"/>
            <a:ext cx="5102087" cy="26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" y="17820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What now?</a:t>
            </a:r>
            <a:endParaRPr lang="en-US" dirty="0" smtClean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9" y="2151393"/>
            <a:ext cx="5600079" cy="4139189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length of the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" y="2006401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We can also use the library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65" y="2637343"/>
            <a:ext cx="6812824" cy="332530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length of the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59" y="184573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Basically a character array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59" y="2528071"/>
            <a:ext cx="2090478" cy="4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090323"/>
            <a:ext cx="6741211" cy="414731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1: Search a character in a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13306"/>
            <a:ext cx="6764844" cy="399077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2: Copying one String to </a:t>
            </a:r>
            <a:r>
              <a:rPr lang="en-US" dirty="0" smtClean="0"/>
              <a:t>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2" y="2480195"/>
            <a:ext cx="7015576" cy="39005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956" y="1849253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We can also use the library function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2: Copying one String to </a:t>
            </a:r>
            <a:r>
              <a:rPr lang="en-US" dirty="0" smtClean="0"/>
              <a:t>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80" y="1877816"/>
            <a:ext cx="4369544" cy="59765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22938"/>
              </p:ext>
            </p:extLst>
          </p:nvPr>
        </p:nvGraphicFramePr>
        <p:xfrm>
          <a:off x="1788469" y="2701920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80" y="1877820"/>
            <a:ext cx="4369544" cy="59765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22938"/>
              </p:ext>
            </p:extLst>
          </p:nvPr>
        </p:nvGraphicFramePr>
        <p:xfrm>
          <a:off x="1788469" y="2701920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80" y="1877820"/>
            <a:ext cx="4369544" cy="59765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632" b="-9632"/>
          <a:stretch/>
        </p:blipFill>
        <p:spPr>
          <a:xfrm>
            <a:off x="761929" y="4099273"/>
            <a:ext cx="3568483" cy="5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22938"/>
              </p:ext>
            </p:extLst>
          </p:nvPr>
        </p:nvGraphicFramePr>
        <p:xfrm>
          <a:off x="1788469" y="2701920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80" y="1877820"/>
            <a:ext cx="4369544" cy="59765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632" b="-9632"/>
          <a:stretch/>
        </p:blipFill>
        <p:spPr>
          <a:xfrm>
            <a:off x="761929" y="4099273"/>
            <a:ext cx="3568483" cy="58835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60393"/>
              </p:ext>
            </p:extLst>
          </p:nvPr>
        </p:nvGraphicFramePr>
        <p:xfrm>
          <a:off x="1772057" y="4802465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8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12049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02768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12049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02768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66425" y="2504049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00645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02768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66425" y="2504049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1918474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In place initialization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4" y="2762456"/>
            <a:ext cx="7327624" cy="6510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749744" y="3195845"/>
            <a:ext cx="0" cy="450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5468" y="37730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Null character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82278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02768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771337" y="2504049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(joining)</a:t>
            </a:r>
          </a:p>
        </p:txBody>
      </p:sp>
    </p:spTree>
    <p:extLst>
      <p:ext uri="{BB962C8B-B14F-4D97-AF65-F5344CB8AC3E}">
        <p14:creationId xmlns:p14="http://schemas.microsoft.com/office/powerpoint/2010/main" val="38382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98061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02768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516927" y="2504049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(joining)</a:t>
            </a:r>
          </a:p>
        </p:txBody>
      </p:sp>
    </p:spTree>
    <p:extLst>
      <p:ext uri="{BB962C8B-B14F-4D97-AF65-F5344CB8AC3E}">
        <p14:creationId xmlns:p14="http://schemas.microsoft.com/office/powerpoint/2010/main" val="12499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12049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02768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66425" y="2504049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074" y="5035625"/>
            <a:ext cx="47596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will be the starting value of </a:t>
            </a:r>
            <a:r>
              <a:rPr lang="en-US" sz="2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(joining)</a:t>
            </a:r>
          </a:p>
        </p:txBody>
      </p:sp>
    </p:spTree>
    <p:extLst>
      <p:ext uri="{BB962C8B-B14F-4D97-AF65-F5344CB8AC3E}">
        <p14:creationId xmlns:p14="http://schemas.microsoft.com/office/powerpoint/2010/main" val="12638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90024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948741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66425" y="2504049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074" y="5035625"/>
            <a:ext cx="47580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will be the starting value of </a:t>
            </a:r>
            <a:r>
              <a:rPr lang="en-US" sz="2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for (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= 0;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(joining)</a:t>
            </a:r>
          </a:p>
        </p:txBody>
      </p:sp>
    </p:spTree>
    <p:extLst>
      <p:ext uri="{BB962C8B-B14F-4D97-AF65-F5344CB8AC3E}">
        <p14:creationId xmlns:p14="http://schemas.microsoft.com/office/powerpoint/2010/main" val="26793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90024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948741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66425" y="2504049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074" y="5035625"/>
            <a:ext cx="46570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will be the ending value of </a:t>
            </a:r>
            <a:r>
              <a:rPr lang="en-US" sz="2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for (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= 0;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4437" y="3673038"/>
            <a:ext cx="3294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len1 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(str1);</a:t>
            </a:r>
          </a:p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len2 </a:t>
            </a:r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(str2);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(joining)</a:t>
            </a:r>
          </a:p>
        </p:txBody>
      </p:sp>
    </p:spTree>
    <p:extLst>
      <p:ext uri="{BB962C8B-B14F-4D97-AF65-F5344CB8AC3E}">
        <p14:creationId xmlns:p14="http://schemas.microsoft.com/office/powerpoint/2010/main" val="9656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39154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96806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69809" y="2504049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074" y="5035625"/>
            <a:ext cx="46570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will be the ending value of </a:t>
            </a:r>
            <a:r>
              <a:rPr lang="en-US" sz="2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for (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= 0;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4437" y="3673038"/>
            <a:ext cx="3294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len1 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(str1);</a:t>
            </a:r>
          </a:p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len2 </a:t>
            </a:r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(str2);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(joining)</a:t>
            </a:r>
          </a:p>
        </p:txBody>
      </p:sp>
    </p:spTree>
    <p:extLst>
      <p:ext uri="{BB962C8B-B14F-4D97-AF65-F5344CB8AC3E}">
        <p14:creationId xmlns:p14="http://schemas.microsoft.com/office/powerpoint/2010/main" val="35612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71048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0678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530990" y="2461845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074" y="5035625"/>
            <a:ext cx="46570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will be the ending value of </a:t>
            </a:r>
            <a:r>
              <a:rPr lang="en-US" sz="2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for (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= 0;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4437" y="3673038"/>
            <a:ext cx="3294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len1 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(str1);</a:t>
            </a:r>
          </a:p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len2 </a:t>
            </a:r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(str2);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(joining)</a:t>
            </a:r>
          </a:p>
        </p:txBody>
      </p:sp>
    </p:spTree>
    <p:extLst>
      <p:ext uri="{BB962C8B-B14F-4D97-AF65-F5344CB8AC3E}">
        <p14:creationId xmlns:p14="http://schemas.microsoft.com/office/powerpoint/2010/main" val="20580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71048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0678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530990" y="2461845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074" y="5035625"/>
            <a:ext cx="4995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will be the ending value of </a:t>
            </a:r>
            <a:r>
              <a:rPr lang="en-US" sz="2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for (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= 0;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&lt;=len2;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++)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4437" y="3673038"/>
            <a:ext cx="3294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len1 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(str1);</a:t>
            </a:r>
          </a:p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len2 </a:t>
            </a:r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(str2);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(joining)</a:t>
            </a:r>
          </a:p>
        </p:txBody>
      </p:sp>
    </p:spTree>
    <p:extLst>
      <p:ext uri="{BB962C8B-B14F-4D97-AF65-F5344CB8AC3E}">
        <p14:creationId xmlns:p14="http://schemas.microsoft.com/office/powerpoint/2010/main" val="14362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22824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12400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10153" y="2461845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774" y="4778842"/>
            <a:ext cx="58801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happening in each iteration?</a:t>
            </a:r>
          </a:p>
          <a:p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for (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= 0;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&lt;=len2;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{	str1[ ? ] = str2[ ? ];	}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4437" y="3673038"/>
            <a:ext cx="3294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len1 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(str1);</a:t>
            </a:r>
          </a:p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len2 </a:t>
            </a:r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(str2);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66733" y="5752429"/>
            <a:ext cx="1617787" cy="45646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(joining)</a:t>
            </a:r>
          </a:p>
        </p:txBody>
      </p:sp>
    </p:spTree>
    <p:extLst>
      <p:ext uri="{BB962C8B-B14F-4D97-AF65-F5344CB8AC3E}">
        <p14:creationId xmlns:p14="http://schemas.microsoft.com/office/powerpoint/2010/main" val="2622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22824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12400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10153" y="2461845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774" y="4778842"/>
            <a:ext cx="58801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happening in each iteration?</a:t>
            </a:r>
          </a:p>
          <a:p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for (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= 0;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&lt;=len2;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{	str1[ ? ] = str2[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];	}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4437" y="3673038"/>
            <a:ext cx="3294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len1 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(str1);</a:t>
            </a:r>
          </a:p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len2 </a:t>
            </a:r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(str2);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38160" y="5768930"/>
            <a:ext cx="1617787" cy="45646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(joining)</a:t>
            </a:r>
          </a:p>
        </p:txBody>
      </p:sp>
    </p:spTree>
    <p:extLst>
      <p:ext uri="{BB962C8B-B14F-4D97-AF65-F5344CB8AC3E}">
        <p14:creationId xmlns:p14="http://schemas.microsoft.com/office/powerpoint/2010/main" val="12550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" y="1865949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In place initialization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4" y="2363869"/>
            <a:ext cx="7327624" cy="65100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749744" y="2797258"/>
            <a:ext cx="0" cy="450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45468" y="337441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Null character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960" y="3641385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We can also write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4" y="4193210"/>
            <a:ext cx="3652513" cy="509653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51056"/>
              </p:ext>
            </p:extLst>
          </p:nvPr>
        </p:nvGraphicFramePr>
        <p:xfrm>
          <a:off x="2264710" y="5254764"/>
          <a:ext cx="5285712" cy="85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52"/>
                <a:gridCol w="880952"/>
                <a:gridCol w="880952"/>
                <a:gridCol w="880952"/>
                <a:gridCol w="880952"/>
                <a:gridCol w="880952"/>
              </a:tblGrid>
              <a:tr h="85587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25052" y="47592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Ubuntu" panose="020B0504030602030204" pitchFamily="34" charset="0"/>
              </a:rPr>
              <a:t>str</a:t>
            </a:r>
            <a:r>
              <a:rPr lang="en-US" dirty="0" smtClean="0">
                <a:latin typeface="Ubuntu" panose="020B0504030602030204" pitchFamily="34" charset="0"/>
              </a:rPr>
              <a:t>: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9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22824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12400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10153" y="2461845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774" y="4793065"/>
            <a:ext cx="58801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happening in each iteration?</a:t>
            </a:r>
          </a:p>
          <a:p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for (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= 0;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&lt;=len2;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{	str1[ ? ] = str2[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];	}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4437" y="3673038"/>
            <a:ext cx="3294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len1 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(str1);</a:t>
            </a:r>
          </a:p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len2 </a:t>
            </a:r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(str2);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22474" y="5783153"/>
            <a:ext cx="1617787" cy="45646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(joining)</a:t>
            </a:r>
          </a:p>
        </p:txBody>
      </p:sp>
    </p:spTree>
    <p:extLst>
      <p:ext uri="{BB962C8B-B14F-4D97-AF65-F5344CB8AC3E}">
        <p14:creationId xmlns:p14="http://schemas.microsoft.com/office/powerpoint/2010/main" val="15631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22824"/>
              </p:ext>
            </p:extLst>
          </p:nvPr>
        </p:nvGraphicFramePr>
        <p:xfrm>
          <a:off x="1788469" y="17160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12400"/>
              </p:ext>
            </p:extLst>
          </p:nvPr>
        </p:nvGraphicFramePr>
        <p:xfrm>
          <a:off x="1772057" y="3545154"/>
          <a:ext cx="3303570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929" y="21155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42" y="388848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10153" y="2461845"/>
            <a:ext cx="3052689" cy="15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774" y="4793065"/>
            <a:ext cx="68034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happening in each iteration?</a:t>
            </a:r>
          </a:p>
          <a:p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for (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= 0;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&lt;=len2;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{</a:t>
            </a:r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str1[</a:t>
            </a:r>
            <a:r>
              <a:rPr lang="en-US" sz="2200" dirty="0" err="1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+ len1 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] = str2[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];	}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4437" y="3673038"/>
            <a:ext cx="3294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len1 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(str1);</a:t>
            </a:r>
          </a:p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len2 </a:t>
            </a:r>
            <a:r>
              <a:rPr lang="en-US" sz="22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(str2);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4575" y="5783153"/>
            <a:ext cx="2428875" cy="45646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(joining)</a:t>
            </a:r>
          </a:p>
        </p:txBody>
      </p:sp>
    </p:spTree>
    <p:extLst>
      <p:ext uri="{BB962C8B-B14F-4D97-AF65-F5344CB8AC3E}">
        <p14:creationId xmlns:p14="http://schemas.microsoft.com/office/powerpoint/2010/main" val="26200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6956" y="1734953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We can also use the library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95" y="2094426"/>
            <a:ext cx="6621117" cy="4248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7252" y="5660344"/>
            <a:ext cx="6162260" cy="371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37252" y="4589350"/>
            <a:ext cx="3175425" cy="52050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6956" y="1734953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We can also use the library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95" y="2094426"/>
            <a:ext cx="6621117" cy="42485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537252" y="4589350"/>
            <a:ext cx="3175425" cy="52050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Concatenation (joining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80483"/>
              </p:ext>
            </p:extLst>
          </p:nvPr>
        </p:nvGraphicFramePr>
        <p:xfrm>
          <a:off x="1886943" y="1870819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4132" y="2284369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Reversing a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80483"/>
              </p:ext>
            </p:extLst>
          </p:nvPr>
        </p:nvGraphicFramePr>
        <p:xfrm>
          <a:off x="1886943" y="1870819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4262511" y="3319975"/>
            <a:ext cx="365760" cy="59084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45759"/>
              </p:ext>
            </p:extLst>
          </p:nvPr>
        </p:nvGraphicFramePr>
        <p:xfrm>
          <a:off x="1886943" y="4161507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4132" y="2284369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131" y="451878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3126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18900"/>
              </p:ext>
            </p:extLst>
          </p:nvPr>
        </p:nvGraphicFramePr>
        <p:xfrm>
          <a:off x="2381615" y="3217369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5075" y="361685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rved Down Arrow 2"/>
          <p:cNvSpPr/>
          <p:nvPr/>
        </p:nvSpPr>
        <p:spPr>
          <a:xfrm>
            <a:off x="2546252" y="2045121"/>
            <a:ext cx="2996419" cy="1069144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2546251" y="4532757"/>
            <a:ext cx="2996419" cy="1069144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9402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17762"/>
              </p:ext>
            </p:extLst>
          </p:nvPr>
        </p:nvGraphicFramePr>
        <p:xfrm>
          <a:off x="2381615" y="3217369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5075" y="361685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rved Down Arrow 2"/>
          <p:cNvSpPr/>
          <p:nvPr/>
        </p:nvSpPr>
        <p:spPr>
          <a:xfrm>
            <a:off x="2546252" y="2045121"/>
            <a:ext cx="2996419" cy="1069144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2546251" y="4532757"/>
            <a:ext cx="2996419" cy="1069144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1701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66401"/>
              </p:ext>
            </p:extLst>
          </p:nvPr>
        </p:nvGraphicFramePr>
        <p:xfrm>
          <a:off x="2381615" y="3217369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5075" y="361685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rved Down Arrow 2"/>
          <p:cNvSpPr/>
          <p:nvPr/>
        </p:nvSpPr>
        <p:spPr>
          <a:xfrm>
            <a:off x="3214688" y="2045121"/>
            <a:ext cx="1685925" cy="1069144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3214687" y="4532757"/>
            <a:ext cx="1685926" cy="1069144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33299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83849"/>
              </p:ext>
            </p:extLst>
          </p:nvPr>
        </p:nvGraphicFramePr>
        <p:xfrm>
          <a:off x="2381615" y="3217369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5075" y="361685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rved Down Arrow 2"/>
          <p:cNvSpPr/>
          <p:nvPr/>
        </p:nvSpPr>
        <p:spPr>
          <a:xfrm>
            <a:off x="3214688" y="2045121"/>
            <a:ext cx="1685925" cy="1069144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3214687" y="4532757"/>
            <a:ext cx="1685926" cy="1069144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7895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2960" y="188989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Why null character?</a:t>
            </a:r>
            <a:endParaRPr lang="en-US" dirty="0">
              <a:latin typeface="Ubuntu" panose="020B050403060203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68917"/>
              </p:ext>
            </p:extLst>
          </p:nvPr>
        </p:nvGraphicFramePr>
        <p:xfrm>
          <a:off x="2087890" y="2539725"/>
          <a:ext cx="5285712" cy="85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52"/>
                <a:gridCol w="880952"/>
                <a:gridCol w="880952"/>
                <a:gridCol w="880952"/>
                <a:gridCol w="880952"/>
                <a:gridCol w="880952"/>
              </a:tblGrid>
              <a:tr h="85587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61072"/>
              </p:ext>
            </p:extLst>
          </p:nvPr>
        </p:nvGraphicFramePr>
        <p:xfrm>
          <a:off x="2381615" y="3217369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5075" y="361685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rved Down Arrow 2"/>
          <p:cNvSpPr/>
          <p:nvPr/>
        </p:nvSpPr>
        <p:spPr>
          <a:xfrm>
            <a:off x="3800475" y="2045121"/>
            <a:ext cx="442913" cy="1069144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3800475" y="4532757"/>
            <a:ext cx="442913" cy="1069144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33610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69509"/>
              </p:ext>
            </p:extLst>
          </p:nvPr>
        </p:nvGraphicFramePr>
        <p:xfrm>
          <a:off x="2381615" y="3217369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5075" y="361685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32138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07984"/>
              </p:ext>
            </p:extLst>
          </p:nvPr>
        </p:nvGraphicFramePr>
        <p:xfrm>
          <a:off x="2027620" y="207964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47912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1080" y="4769815"/>
            <a:ext cx="5343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How many times should the loop run?</a:t>
            </a:r>
          </a:p>
          <a:p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len1 times?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1080" y="3624471"/>
            <a:ext cx="3916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int len1 = </a:t>
            </a:r>
            <a:r>
              <a:rPr lang="en-US" sz="22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strlen</a:t>
            </a:r>
            <a:r>
              <a:rPr lang="en-US" sz="22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(str1);</a:t>
            </a:r>
            <a:endParaRPr lang="en-US" sz="2200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36363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6956" y="1749237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We can also use the library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8" y="2229479"/>
            <a:ext cx="5393861" cy="404273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3612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45992"/>
              </p:ext>
            </p:extLst>
          </p:nvPr>
        </p:nvGraphicFramePr>
        <p:xfrm>
          <a:off x="2027620" y="236539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76487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5456"/>
              </p:ext>
            </p:extLst>
          </p:nvPr>
        </p:nvGraphicFramePr>
        <p:xfrm>
          <a:off x="2027620" y="38260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080" y="42255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5: Checking is two strings are </a:t>
            </a:r>
            <a:r>
              <a:rPr lang="en-US" dirty="0" smtClean="0"/>
              <a:t>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29064"/>
              </p:ext>
            </p:extLst>
          </p:nvPr>
        </p:nvGraphicFramePr>
        <p:xfrm>
          <a:off x="2027620" y="23653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7648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15192"/>
              </p:ext>
            </p:extLst>
          </p:nvPr>
        </p:nvGraphicFramePr>
        <p:xfrm>
          <a:off x="2027620" y="382608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080" y="422556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2278966" y="3448565"/>
            <a:ext cx="154744" cy="39389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Checking is two strings are equal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96851"/>
              </p:ext>
            </p:extLst>
          </p:nvPr>
        </p:nvGraphicFramePr>
        <p:xfrm>
          <a:off x="2027620" y="236539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1080" y="276487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13739"/>
              </p:ext>
            </p:extLst>
          </p:nvPr>
        </p:nvGraphicFramePr>
        <p:xfrm>
          <a:off x="2027620" y="38260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1080" y="42255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29064"/>
              </p:ext>
            </p:extLst>
          </p:nvPr>
        </p:nvGraphicFramePr>
        <p:xfrm>
          <a:off x="2027620" y="23653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7648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15192"/>
              </p:ext>
            </p:extLst>
          </p:nvPr>
        </p:nvGraphicFramePr>
        <p:xfrm>
          <a:off x="2027620" y="382608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080" y="422556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2936191" y="3432190"/>
            <a:ext cx="154744" cy="39389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Checking is two strings are equal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58330"/>
              </p:ext>
            </p:extLst>
          </p:nvPr>
        </p:nvGraphicFramePr>
        <p:xfrm>
          <a:off x="2027620" y="236539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1080" y="276487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17501"/>
              </p:ext>
            </p:extLst>
          </p:nvPr>
        </p:nvGraphicFramePr>
        <p:xfrm>
          <a:off x="2027620" y="38260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1080" y="42255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29064"/>
              </p:ext>
            </p:extLst>
          </p:nvPr>
        </p:nvGraphicFramePr>
        <p:xfrm>
          <a:off x="2027620" y="23653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7648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15192"/>
              </p:ext>
            </p:extLst>
          </p:nvPr>
        </p:nvGraphicFramePr>
        <p:xfrm>
          <a:off x="2027620" y="382608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080" y="422556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3579129" y="3432190"/>
            <a:ext cx="154744" cy="39389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Checking is two strings are equal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20908"/>
              </p:ext>
            </p:extLst>
          </p:nvPr>
        </p:nvGraphicFramePr>
        <p:xfrm>
          <a:off x="2027620" y="236539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1080" y="276487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91291"/>
              </p:ext>
            </p:extLst>
          </p:nvPr>
        </p:nvGraphicFramePr>
        <p:xfrm>
          <a:off x="2027620" y="38260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1080" y="42255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29064"/>
              </p:ext>
            </p:extLst>
          </p:nvPr>
        </p:nvGraphicFramePr>
        <p:xfrm>
          <a:off x="2027620" y="23653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7648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15192"/>
              </p:ext>
            </p:extLst>
          </p:nvPr>
        </p:nvGraphicFramePr>
        <p:xfrm>
          <a:off x="2027620" y="382608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080" y="422556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4236353" y="3432185"/>
            <a:ext cx="154744" cy="39389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Checking is two strings are equal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04903"/>
              </p:ext>
            </p:extLst>
          </p:nvPr>
        </p:nvGraphicFramePr>
        <p:xfrm>
          <a:off x="2027620" y="236539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1080" y="276487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98942"/>
              </p:ext>
            </p:extLst>
          </p:nvPr>
        </p:nvGraphicFramePr>
        <p:xfrm>
          <a:off x="2027620" y="38260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1080" y="42255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4468250" y="3502523"/>
            <a:ext cx="253220" cy="253220"/>
          </a:xfrm>
          <a:prstGeom prst="noSmoking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2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29064"/>
              </p:ext>
            </p:extLst>
          </p:nvPr>
        </p:nvGraphicFramePr>
        <p:xfrm>
          <a:off x="2027620" y="23653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7648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95817"/>
              </p:ext>
            </p:extLst>
          </p:nvPr>
        </p:nvGraphicFramePr>
        <p:xfrm>
          <a:off x="2027620" y="382608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080" y="422556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2278966" y="3448565"/>
            <a:ext cx="154744" cy="39389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Checking is two strings are equal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96851"/>
              </p:ext>
            </p:extLst>
          </p:nvPr>
        </p:nvGraphicFramePr>
        <p:xfrm>
          <a:off x="2027620" y="236539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1080" y="276487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1080" y="42255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2960" y="188989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Why null character?</a:t>
            </a:r>
            <a:endParaRPr lang="en-US" dirty="0">
              <a:latin typeface="Ubuntu" panose="020B050403060203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68917"/>
              </p:ext>
            </p:extLst>
          </p:nvPr>
        </p:nvGraphicFramePr>
        <p:xfrm>
          <a:off x="2087890" y="2539725"/>
          <a:ext cx="5285712" cy="85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52"/>
                <a:gridCol w="880952"/>
                <a:gridCol w="880952"/>
                <a:gridCol w="880952"/>
                <a:gridCol w="880952"/>
                <a:gridCol w="880952"/>
              </a:tblGrid>
              <a:tr h="85587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23566" y="3828627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To mark the end of string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" y="4854984"/>
            <a:ext cx="3652513" cy="509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0479" y="5364637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[C compiler automatically adds null character here]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27620" y="23653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7648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28781"/>
              </p:ext>
            </p:extLst>
          </p:nvPr>
        </p:nvGraphicFramePr>
        <p:xfrm>
          <a:off x="2027620" y="382608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080" y="422556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2936191" y="3432190"/>
            <a:ext cx="154744" cy="39389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Checking is two strings are equal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027620" y="236539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1080" y="276487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1080" y="42255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27620" y="23653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7648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1080" y="422556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3579129" y="3432190"/>
            <a:ext cx="154744" cy="39389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Checking is two strings are equal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027620" y="236539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1080" y="276487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4900"/>
              </p:ext>
            </p:extLst>
          </p:nvPr>
        </p:nvGraphicFramePr>
        <p:xfrm>
          <a:off x="2027620" y="3792426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1080" y="42255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27620" y="23653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7648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85433"/>
              </p:ext>
            </p:extLst>
          </p:nvPr>
        </p:nvGraphicFramePr>
        <p:xfrm>
          <a:off x="2027620" y="382608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080" y="422556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4236353" y="3432185"/>
            <a:ext cx="154744" cy="39389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Checking is two strings are equal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027620" y="236539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1080" y="276487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63313"/>
              </p:ext>
            </p:extLst>
          </p:nvPr>
        </p:nvGraphicFramePr>
        <p:xfrm>
          <a:off x="2027620" y="383870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1080" y="42255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27620" y="23653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7648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85433"/>
              </p:ext>
            </p:extLst>
          </p:nvPr>
        </p:nvGraphicFramePr>
        <p:xfrm>
          <a:off x="2027620" y="382608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080" y="422556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4922153" y="3432182"/>
            <a:ext cx="154744" cy="39389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Checking is two strings are equal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56840"/>
              </p:ext>
            </p:extLst>
          </p:nvPr>
        </p:nvGraphicFramePr>
        <p:xfrm>
          <a:off x="2027620" y="236539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1080" y="276487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84071"/>
              </p:ext>
            </p:extLst>
          </p:nvPr>
        </p:nvGraphicFramePr>
        <p:xfrm>
          <a:off x="2027620" y="383870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1080" y="42255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27620" y="2365388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7648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85433"/>
              </p:ext>
            </p:extLst>
          </p:nvPr>
        </p:nvGraphicFramePr>
        <p:xfrm>
          <a:off x="2027620" y="382608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080" y="422556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5579379" y="3444807"/>
            <a:ext cx="154744" cy="39389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Checking is two strings are equal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23725"/>
              </p:ext>
            </p:extLst>
          </p:nvPr>
        </p:nvGraphicFramePr>
        <p:xfrm>
          <a:off x="2027620" y="236539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1080" y="2764875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00715"/>
              </p:ext>
            </p:extLst>
          </p:nvPr>
        </p:nvGraphicFramePr>
        <p:xfrm>
          <a:off x="2027620" y="3838703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1080" y="4225570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31532"/>
              </p:ext>
            </p:extLst>
          </p:nvPr>
        </p:nvGraphicFramePr>
        <p:xfrm>
          <a:off x="2027620" y="2379675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080" y="277915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55985"/>
              </p:ext>
            </p:extLst>
          </p:nvPr>
        </p:nvGraphicFramePr>
        <p:xfrm>
          <a:off x="2027620" y="3840370"/>
          <a:ext cx="5285712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080" y="4239852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5: Checking is two strings are </a:t>
            </a:r>
            <a:r>
              <a:rPr lang="en-US" dirty="0" smtClean="0"/>
              <a:t>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438" y="2110448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As usual, we can also use the library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8788" b="8437"/>
          <a:stretch/>
        </p:blipFill>
        <p:spPr>
          <a:xfrm>
            <a:off x="326438" y="2664446"/>
            <a:ext cx="8277967" cy="240426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83658" y="2837920"/>
            <a:ext cx="4192172" cy="52050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5: Checking is two strings are </a:t>
            </a:r>
            <a:r>
              <a:rPr lang="en-US" dirty="0" smtClean="0"/>
              <a:t>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438" y="2124740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As usual, we can also use the library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802" t="59939" b="31784"/>
          <a:stretch/>
        </p:blipFill>
        <p:spPr>
          <a:xfrm>
            <a:off x="326438" y="2675355"/>
            <a:ext cx="7549328" cy="6071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438" y="3359780"/>
            <a:ext cx="5387926" cy="752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5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&lt; 0 means </a:t>
            </a:r>
            <a:r>
              <a:rPr lang="en-US" sz="2500" b="0" i="0" dirty="0" smtClean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 is less than str2</a:t>
            </a:r>
            <a:endParaRPr lang="en-US" sz="2500" b="0" i="0" dirty="0">
              <a:solidFill>
                <a:srgbClr val="FF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44553" y="4111974"/>
            <a:ext cx="337589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means,</a:t>
            </a:r>
          </a:p>
          <a:p>
            <a:pPr algn="just">
              <a:lnSpc>
                <a:spcPct val="150000"/>
              </a:lnSpc>
            </a:pPr>
            <a:r>
              <a:rPr lang="en-US" sz="25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dictionary, str1 comes before str2</a:t>
            </a:r>
            <a:endParaRPr lang="en-US" sz="2500" b="0" i="0" dirty="0">
              <a:solidFill>
                <a:srgbClr val="FF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5: Checking is two strings are </a:t>
            </a:r>
            <a:r>
              <a:rPr lang="en-US" dirty="0" smtClean="0"/>
              <a:t>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438" y="1724693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As usual, we can also use the library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802" t="59939" b="31784"/>
          <a:stretch/>
        </p:blipFill>
        <p:spPr>
          <a:xfrm>
            <a:off x="326438" y="2275308"/>
            <a:ext cx="7549328" cy="6071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438" y="2745416"/>
            <a:ext cx="5387926" cy="752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5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&lt; 0 means </a:t>
            </a:r>
            <a:r>
              <a:rPr lang="en-US" sz="2500" b="0" i="0" dirty="0" smtClean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 is less than str2</a:t>
            </a:r>
            <a:endParaRPr lang="en-US" sz="2500" b="0" i="0" dirty="0">
              <a:solidFill>
                <a:srgbClr val="FF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92451"/>
              </p:ext>
            </p:extLst>
          </p:nvPr>
        </p:nvGraphicFramePr>
        <p:xfrm>
          <a:off x="1636351" y="3761494"/>
          <a:ext cx="2642856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811" y="4160976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63880"/>
              </p:ext>
            </p:extLst>
          </p:nvPr>
        </p:nvGraphicFramePr>
        <p:xfrm>
          <a:off x="1636351" y="5222189"/>
          <a:ext cx="2642856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811" y="562167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44553" y="3037406"/>
            <a:ext cx="3375890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means,</a:t>
            </a:r>
          </a:p>
          <a:p>
            <a:pPr algn="just">
              <a:lnSpc>
                <a:spcPct val="150000"/>
              </a:lnSpc>
            </a:pPr>
            <a:r>
              <a:rPr lang="en-US" sz="25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dictionary, str1 comes before </a:t>
            </a:r>
            <a:r>
              <a:rPr lang="en-US" sz="25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25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*str1 appears before str2 in </a:t>
            </a:r>
            <a:r>
              <a:rPr lang="en-US" sz="2500" b="1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lexicographic order.</a:t>
            </a:r>
            <a:endParaRPr lang="en-US" sz="2500" b="1" i="0" dirty="0">
              <a:solidFill>
                <a:srgbClr val="FF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5: Checking is two strings are </a:t>
            </a:r>
            <a:r>
              <a:rPr lang="en-US" dirty="0" smtClean="0"/>
              <a:t>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438" y="1996152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As usual, we can also use the library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802" t="59939" b="31784"/>
          <a:stretch/>
        </p:blipFill>
        <p:spPr>
          <a:xfrm>
            <a:off x="326438" y="2546767"/>
            <a:ext cx="7549328" cy="6071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438" y="3231192"/>
            <a:ext cx="58914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5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&gt; 0 means </a:t>
            </a:r>
            <a:r>
              <a:rPr lang="en-US" sz="2500" b="0" i="0" dirty="0" smtClean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 is greater than str2</a:t>
            </a:r>
            <a:endParaRPr lang="en-US" sz="2500" b="0" i="0" dirty="0">
              <a:solidFill>
                <a:srgbClr val="FF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44553" y="3983386"/>
            <a:ext cx="33758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means,</a:t>
            </a:r>
          </a:p>
          <a:p>
            <a:pPr algn="just">
              <a:lnSpc>
                <a:spcPct val="150000"/>
              </a:lnSpc>
            </a:pPr>
            <a:r>
              <a:rPr lang="en-US" sz="25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dictionary, str1 comes </a:t>
            </a:r>
            <a:r>
              <a:rPr lang="en-US" sz="2500" u="sng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en-US" sz="25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str2</a:t>
            </a:r>
          </a:p>
          <a:p>
            <a:pPr>
              <a:lnSpc>
                <a:spcPct val="150000"/>
              </a:lnSpc>
            </a:pPr>
            <a:endParaRPr lang="en-US" sz="2500" b="1" i="0" dirty="0">
              <a:solidFill>
                <a:srgbClr val="FF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Checking is two strings are equal</a:t>
            </a:r>
          </a:p>
        </p:txBody>
      </p:sp>
    </p:spTree>
    <p:extLst>
      <p:ext uri="{BB962C8B-B14F-4D97-AF65-F5344CB8AC3E}">
        <p14:creationId xmlns:p14="http://schemas.microsoft.com/office/powerpoint/2010/main" val="20136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" y="1918474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Another more useful way of initialization (without length)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3029" y="3157055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[C compiler automatically assigns required size]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4" y="2556819"/>
            <a:ext cx="3673757" cy="515889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flipV="1">
            <a:off x="2647656" y="3072708"/>
            <a:ext cx="251791" cy="269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438" y="1867578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As usual, we can also use the library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802" t="59939" b="31784"/>
          <a:stretch/>
        </p:blipFill>
        <p:spPr>
          <a:xfrm>
            <a:off x="326438" y="2289602"/>
            <a:ext cx="7549328" cy="6071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438" y="2659696"/>
            <a:ext cx="58914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5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&gt; 0 means </a:t>
            </a:r>
            <a:r>
              <a:rPr lang="en-US" sz="2500" b="0" i="0" dirty="0" smtClean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 is greater than str2</a:t>
            </a:r>
            <a:endParaRPr lang="en-US" sz="2500" b="0" i="0" dirty="0">
              <a:solidFill>
                <a:srgbClr val="FF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562"/>
              </p:ext>
            </p:extLst>
          </p:nvPr>
        </p:nvGraphicFramePr>
        <p:xfrm>
          <a:off x="1636351" y="3647197"/>
          <a:ext cx="2642856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811" y="4046679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str1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40817"/>
              </p:ext>
            </p:extLst>
          </p:nvPr>
        </p:nvGraphicFramePr>
        <p:xfrm>
          <a:off x="1636351" y="5107892"/>
          <a:ext cx="2642856" cy="9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4"/>
                <a:gridCol w="660714"/>
                <a:gridCol w="660714"/>
                <a:gridCol w="660714"/>
              </a:tblGrid>
              <a:tr h="3376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137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811" y="5507374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str2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44553" y="3411890"/>
            <a:ext cx="33758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means,</a:t>
            </a:r>
          </a:p>
          <a:p>
            <a:pPr algn="just">
              <a:lnSpc>
                <a:spcPct val="150000"/>
              </a:lnSpc>
            </a:pPr>
            <a:r>
              <a:rPr lang="en-US" sz="25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dictionary, str1 comes </a:t>
            </a:r>
            <a:r>
              <a:rPr lang="en-US" sz="2500" u="sng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en-US" sz="25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str2</a:t>
            </a:r>
          </a:p>
          <a:p>
            <a:pPr>
              <a:lnSpc>
                <a:spcPct val="150000"/>
              </a:lnSpc>
            </a:pPr>
            <a:endParaRPr lang="en-US" sz="2500" b="1" i="0" dirty="0">
              <a:solidFill>
                <a:srgbClr val="FF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Checking is two strings are equal</a:t>
            </a:r>
          </a:p>
        </p:txBody>
      </p:sp>
    </p:spTree>
    <p:extLst>
      <p:ext uri="{BB962C8B-B14F-4D97-AF65-F5344CB8AC3E}">
        <p14:creationId xmlns:p14="http://schemas.microsoft.com/office/powerpoint/2010/main" val="34243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53178"/>
            <a:ext cx="6886105" cy="342659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0710"/>
              </p:ext>
            </p:extLst>
          </p:nvPr>
        </p:nvGraphicFramePr>
        <p:xfrm>
          <a:off x="2054087" y="5395594"/>
          <a:ext cx="5285712" cy="85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52"/>
                <a:gridCol w="880952"/>
                <a:gridCol w="880952"/>
                <a:gridCol w="880952"/>
                <a:gridCol w="880952"/>
                <a:gridCol w="880952"/>
              </a:tblGrid>
              <a:tr h="85587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69834"/>
              </p:ext>
            </p:extLst>
          </p:nvPr>
        </p:nvGraphicFramePr>
        <p:xfrm>
          <a:off x="2054087" y="5016529"/>
          <a:ext cx="52743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61"/>
                <a:gridCol w="879061"/>
                <a:gridCol w="879061"/>
                <a:gridCol w="879061"/>
                <a:gridCol w="879061"/>
                <a:gridCol w="8790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char by </a:t>
            </a:r>
            <a:r>
              <a:rPr lang="en-US" dirty="0"/>
              <a:t>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23" y="2048290"/>
            <a:ext cx="5041832" cy="401323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word from </a:t>
            </a:r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506</TotalTime>
  <Words>2279</Words>
  <Application>Microsoft Office PowerPoint</Application>
  <PresentationFormat>On-screen Show (4:3)</PresentationFormat>
  <Paragraphs>1431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Calibri</vt:lpstr>
      <vt:lpstr>Calibri Light</vt:lpstr>
      <vt:lpstr>Consolas</vt:lpstr>
      <vt:lpstr>Open Sans</vt:lpstr>
      <vt:lpstr>Ubuntu</vt:lpstr>
      <vt:lpstr>Retrospect</vt:lpstr>
      <vt:lpstr>String</vt:lpstr>
      <vt:lpstr>String</vt:lpstr>
      <vt:lpstr>String</vt:lpstr>
      <vt:lpstr>String</vt:lpstr>
      <vt:lpstr>String</vt:lpstr>
      <vt:lpstr>String</vt:lpstr>
      <vt:lpstr>String</vt:lpstr>
      <vt:lpstr>Accessing char by char</vt:lpstr>
      <vt:lpstr>Reading word from user</vt:lpstr>
      <vt:lpstr>Reading word from user</vt:lpstr>
      <vt:lpstr>Reading/writing line</vt:lpstr>
      <vt:lpstr>Finding the length of the string</vt:lpstr>
      <vt:lpstr>Finding the length of the string</vt:lpstr>
      <vt:lpstr>Finding the length of the string</vt:lpstr>
      <vt:lpstr>Finding the length of the string</vt:lpstr>
      <vt:lpstr>Finding the length of the string</vt:lpstr>
      <vt:lpstr>Finding the length of the string</vt:lpstr>
      <vt:lpstr>Finding the length of the string</vt:lpstr>
      <vt:lpstr>Finding the length of the string</vt:lpstr>
      <vt:lpstr>Task 1: Search a character in a string</vt:lpstr>
      <vt:lpstr>Task 2: Copying one String to another</vt:lpstr>
      <vt:lpstr>Task 2: Copying one String to another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3: Concatenation (joining)</vt:lpstr>
      <vt:lpstr>Task 4: Reversing a string</vt:lpstr>
      <vt:lpstr>Task 4: Reversing a string</vt:lpstr>
      <vt:lpstr>Task 4: Reversing a string</vt:lpstr>
      <vt:lpstr>Task 4: Reversing a string</vt:lpstr>
      <vt:lpstr>Task 4: Reversing a string</vt:lpstr>
      <vt:lpstr>Task 4: Reversing a string</vt:lpstr>
      <vt:lpstr>Task 4: Reversing a string</vt:lpstr>
      <vt:lpstr>Task 4: Reversing a string</vt:lpstr>
      <vt:lpstr>Task 4: Reversing a string</vt:lpstr>
      <vt:lpstr>Task 4: Reversing a string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  <vt:lpstr>Task 5: Checking is two strings are equal</vt:lpstr>
    </vt:vector>
  </TitlesOfParts>
  <Company>Onix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Windows User</cp:lastModifiedBy>
  <cp:revision>52</cp:revision>
  <dcterms:created xsi:type="dcterms:W3CDTF">2017-08-23T22:49:27Z</dcterms:created>
  <dcterms:modified xsi:type="dcterms:W3CDTF">2019-04-01T19:41:30Z</dcterms:modified>
</cp:coreProperties>
</file>