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24" r:id="rId2"/>
    <p:sldId id="364" r:id="rId3"/>
    <p:sldId id="257" r:id="rId4"/>
    <p:sldId id="366" r:id="rId5"/>
    <p:sldId id="367" r:id="rId6"/>
    <p:sldId id="370" r:id="rId7"/>
    <p:sldId id="371" r:id="rId8"/>
    <p:sldId id="368" r:id="rId9"/>
    <p:sldId id="362" r:id="rId10"/>
    <p:sldId id="369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45D91A-54D4-4637-9CBF-358FF1BD72E9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400" smtClean="0"/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70AC5BD-D16B-4490-BF5B-85651D20C7A3}" type="slidenum">
              <a:rPr 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40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102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1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4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3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388273" y="2094121"/>
            <a:ext cx="6602176" cy="6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7676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endParaRPr lang="en-US" sz="3991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701281" y="2785321"/>
            <a:ext cx="7976160" cy="5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6044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endParaRPr lang="en-US" sz="1996" i="1" dirty="0">
              <a:latin typeface="Calibri" panose="020F050202020403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 and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md.</a:t>
            </a:r>
            <a:r>
              <a:rPr lang="en-US" dirty="0"/>
              <a:t> </a:t>
            </a:r>
            <a:r>
              <a:rPr lang="en-US" dirty="0" smtClean="0"/>
              <a:t>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8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887" y="1884315"/>
            <a:ext cx="7624423" cy="39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295" y="2035710"/>
            <a:ext cx="79051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Custom values can be assigned to an </a:t>
            </a:r>
            <a:r>
              <a:rPr lang="en-US" sz="2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, the rest will be incremented automatically.</a:t>
            </a: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2000" dirty="0" smtClean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month {JAN = 1, FEB, MARCH, AUG = 8, SEP};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 keyword used in an </a:t>
            </a:r>
            <a:r>
              <a:rPr lang="en-US" sz="2200" dirty="0" err="1"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cannot be used in another.</a:t>
            </a:r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A different type of </a:t>
            </a:r>
            <a:r>
              <a:rPr lang="en-US" sz="2800" dirty="0" smtClean="0"/>
              <a:t>structure. </a:t>
            </a:r>
            <a:endParaRPr lang="en-US" sz="2800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/>
              <a:t> A single piece of memory shared by two or more variables.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Variables maybe of different types.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Only one variable maybe in use at a time.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1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on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8988" r="48229" b="35673"/>
          <a:stretch/>
        </p:blipFill>
        <p:spPr bwMode="auto">
          <a:xfrm>
            <a:off x="822960" y="2550108"/>
            <a:ext cx="4224615" cy="170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159923"/>
            <a:ext cx="7543800" cy="1450757"/>
          </a:xfrm>
        </p:spPr>
        <p:txBody>
          <a:bodyPr/>
          <a:lstStyle/>
          <a:p>
            <a:r>
              <a:rPr lang="en-US" dirty="0" smtClean="0"/>
              <a:t>Union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895728"/>
            <a:ext cx="7600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Open Sans" pitchFamily="34" charset="0"/>
                <a:cs typeface="Open Sans" pitchFamily="34" charset="0"/>
              </a:rPr>
              <a:t>Stores </a:t>
            </a:r>
            <a:r>
              <a:rPr lang="en-US" sz="2400" dirty="0">
                <a:ea typeface="Open Sans" pitchFamily="34" charset="0"/>
                <a:cs typeface="Open Sans" pitchFamily="34" charset="0"/>
              </a:rPr>
              <a:t>different data types in the same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3520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on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8988" r="48229" b="35673"/>
          <a:stretch/>
        </p:blipFill>
        <p:spPr bwMode="auto">
          <a:xfrm>
            <a:off x="822960" y="2550108"/>
            <a:ext cx="4224615" cy="170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159923"/>
            <a:ext cx="7543800" cy="1450757"/>
          </a:xfrm>
        </p:spPr>
        <p:txBody>
          <a:bodyPr/>
          <a:lstStyle/>
          <a:p>
            <a:r>
              <a:rPr lang="en-US" dirty="0" smtClean="0"/>
              <a:t>Union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895728"/>
            <a:ext cx="7600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Open Sans" pitchFamily="34" charset="0"/>
                <a:cs typeface="Open Sans" pitchFamily="34" charset="0"/>
              </a:rPr>
              <a:t>Stores </a:t>
            </a:r>
            <a:r>
              <a:rPr lang="en-US" sz="2400" dirty="0">
                <a:ea typeface="Open Sans" pitchFamily="34" charset="0"/>
                <a:cs typeface="Open Sans" pitchFamily="34" charset="0"/>
              </a:rPr>
              <a:t>different data types in the same memory location.</a:t>
            </a:r>
          </a:p>
        </p:txBody>
      </p:sp>
      <p:pic>
        <p:nvPicPr>
          <p:cNvPr id="5" name="Picture 2" descr="Image result for union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28988" r="49504"/>
          <a:stretch/>
        </p:blipFill>
        <p:spPr bwMode="auto">
          <a:xfrm>
            <a:off x="627797" y="2542063"/>
            <a:ext cx="4271749" cy="34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on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8988" r="48229" b="35673"/>
          <a:stretch/>
        </p:blipFill>
        <p:spPr bwMode="auto">
          <a:xfrm>
            <a:off x="822960" y="2550108"/>
            <a:ext cx="4224615" cy="170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159923"/>
            <a:ext cx="7543800" cy="1450757"/>
          </a:xfrm>
        </p:spPr>
        <p:txBody>
          <a:bodyPr/>
          <a:lstStyle/>
          <a:p>
            <a:r>
              <a:rPr lang="en-US" dirty="0" smtClean="0"/>
              <a:t>Union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895728"/>
            <a:ext cx="7600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Open Sans" pitchFamily="34" charset="0"/>
                <a:cs typeface="Open Sans" pitchFamily="34" charset="0"/>
              </a:rPr>
              <a:t>Stores </a:t>
            </a:r>
            <a:r>
              <a:rPr lang="en-US" sz="2400" dirty="0">
                <a:ea typeface="Open Sans" pitchFamily="34" charset="0"/>
                <a:cs typeface="Open Sans" pitchFamily="34" charset="0"/>
              </a:rPr>
              <a:t>different data types in the same memory location.</a:t>
            </a:r>
          </a:p>
        </p:txBody>
      </p:sp>
      <p:pic>
        <p:nvPicPr>
          <p:cNvPr id="5" name="Picture 2" descr="Image result for union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28988"/>
          <a:stretch/>
        </p:blipFill>
        <p:spPr bwMode="auto">
          <a:xfrm>
            <a:off x="655093" y="2542063"/>
            <a:ext cx="8488907" cy="34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71675"/>
            <a:ext cx="7543800" cy="3771900"/>
          </a:xfrm>
        </p:spPr>
      </p:pic>
    </p:spTree>
    <p:extLst>
      <p:ext uri="{BB962C8B-B14F-4D97-AF65-F5344CB8AC3E}">
        <p14:creationId xmlns:p14="http://schemas.microsoft.com/office/powerpoint/2010/main" val="1769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8"/>
          <a:stretch/>
        </p:blipFill>
        <p:spPr>
          <a:xfrm>
            <a:off x="1097641" y="1937982"/>
            <a:ext cx="6994438" cy="39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Enumeration (</a:t>
            </a:r>
            <a:r>
              <a:rPr lang="en-US" sz="2800" dirty="0" err="1"/>
              <a:t>enum</a:t>
            </a:r>
            <a:r>
              <a:rPr lang="en-US" sz="2800" dirty="0"/>
              <a:t>) is a user-defined </a:t>
            </a:r>
            <a:r>
              <a:rPr lang="en-US" sz="2800" dirty="0" smtClean="0"/>
              <a:t>datatype.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An enumeration consists of integral constants. </a:t>
            </a:r>
            <a:endParaRPr lang="en-US" sz="2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M</a:t>
            </a:r>
            <a:r>
              <a:rPr lang="en-US" sz="2800" dirty="0" smtClean="0"/>
              <a:t>ainly </a:t>
            </a:r>
            <a:r>
              <a:rPr lang="en-US" sz="2800" dirty="0"/>
              <a:t>used to assign names to integral </a:t>
            </a:r>
            <a:r>
              <a:rPr lang="en-US" sz="2800" dirty="0" smtClean="0"/>
              <a:t>constants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 To define an enumeration, keyword </a:t>
            </a:r>
            <a:r>
              <a:rPr lang="en-US" sz="2800" dirty="0" err="1"/>
              <a:t>enum</a:t>
            </a:r>
            <a:r>
              <a:rPr lang="en-US" sz="2800" dirty="0"/>
              <a:t> is used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A52A2A"/>
                </a:solidFill>
              </a:rPr>
              <a:t>enum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enum_name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{</a:t>
            </a:r>
            <a:r>
              <a:rPr lang="en-US" sz="2400" b="1" dirty="0" smtClean="0"/>
              <a:t> element1, element2, element3, …</a:t>
            </a:r>
            <a:r>
              <a:rPr lang="en-US" sz="2400" b="1" dirty="0" smtClean="0">
                <a:solidFill>
                  <a:srgbClr val="0000FF"/>
                </a:solidFill>
              </a:rPr>
              <a:t>}</a:t>
            </a:r>
            <a:r>
              <a:rPr lang="en-US" sz="2400" b="1" dirty="0" smtClean="0">
                <a:solidFill>
                  <a:srgbClr val="A52A2A"/>
                </a:solidFill>
              </a:rPr>
              <a:t>;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384048" lvl="2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13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71805"/>
            <a:ext cx="7620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187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Open Sans</vt:lpstr>
      <vt:lpstr>Times New Roman</vt:lpstr>
      <vt:lpstr>Retrospect</vt:lpstr>
      <vt:lpstr>Union and Enum</vt:lpstr>
      <vt:lpstr>Union </vt:lpstr>
      <vt:lpstr>Union </vt:lpstr>
      <vt:lpstr>Union </vt:lpstr>
      <vt:lpstr>Union </vt:lpstr>
      <vt:lpstr>Union</vt:lpstr>
      <vt:lpstr>Union</vt:lpstr>
      <vt:lpstr>Enum </vt:lpstr>
      <vt:lpstr>Enum</vt:lpstr>
      <vt:lpstr>Enum</vt:lpstr>
      <vt:lpstr>Enum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78</cp:revision>
  <dcterms:created xsi:type="dcterms:W3CDTF">2017-08-23T22:49:27Z</dcterms:created>
  <dcterms:modified xsi:type="dcterms:W3CDTF">2019-04-21T01:39:02Z</dcterms:modified>
</cp:coreProperties>
</file>