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95" r:id="rId4"/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8" r:id="rId15"/>
  </p:sldIdLst>
  <p:sldSz cx="6858000" cy="5143500"/>
  <p:notesSz cx="6858000" cy="9144000"/>
  <p:embeddedFontLst>
    <p:embeddedFont>
      <p:font typeface="Roboto" charset="0"/>
      <p:regular r:id="rId17"/>
      <p:bold r:id="rId18"/>
      <p:italic r:id="rId19"/>
      <p:boldItalic r:id="rId20"/>
    </p:embeddedFont>
    <p:embeddedFont>
      <p:font typeface="Ubuntu" charset="0"/>
      <p:regular r:id="rId21"/>
      <p:bold r:id="rId22"/>
      <p:italic r:id="rId23"/>
      <p:boldItalic r:id="rId24"/>
    </p:embeddedFont>
    <p:embeddedFont>
      <p:font typeface="Ubuntu Condensed" charset="0"/>
      <p:regular r:id="rId25"/>
    </p:embeddedFont>
    <p:embeddedFont>
      <p:font typeface="Consolas" pitchFamily="49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C3881D-EA6F-4E67-BE94-CD74AF60E1D3}">
  <a:tblStyle styleId="{F6C3881D-EA6F-4E67-BE94-CD74AF60E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09" d="100"/>
          <a:sy n="109" d="100"/>
        </p:scale>
        <p:origin x="-978" y="-1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7490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0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95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6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97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51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20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6858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3688" y="16350"/>
            <a:ext cx="661995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buSzPct val="100000"/>
              <a:defRPr sz="1350"/>
            </a:lvl4pPr>
            <a:lvl5pPr lvl="4">
              <a:spcBef>
                <a:spcPts val="0"/>
              </a:spcBef>
              <a:buSzPct val="100000"/>
              <a:defRPr sz="1350"/>
            </a:lvl5pPr>
            <a:lvl6pPr lvl="5">
              <a:spcBef>
                <a:spcPts val="0"/>
              </a:spcBef>
              <a:buSzPct val="100000"/>
              <a:defRPr sz="1350"/>
            </a:lvl6pPr>
            <a:lvl7pPr lvl="6">
              <a:spcBef>
                <a:spcPts val="0"/>
              </a:spcBef>
              <a:buSzPct val="100000"/>
              <a:defRPr sz="1350"/>
            </a:lvl7pPr>
            <a:lvl8pPr lvl="7">
              <a:spcBef>
                <a:spcPts val="0"/>
              </a:spcBef>
              <a:buSzPct val="100000"/>
              <a:defRPr sz="1350"/>
            </a:lvl8pPr>
            <a:lvl9pPr lvl="8">
              <a:spcBef>
                <a:spcPts val="0"/>
              </a:spcBef>
              <a:buSzPct val="100000"/>
              <a:defRPr sz="135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2457450" y="25"/>
            <a:ext cx="440055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8" name="Shape 38"/>
          <p:cNvSpPr/>
          <p:nvPr/>
        </p:nvSpPr>
        <p:spPr>
          <a:xfrm rot="-5400000">
            <a:off x="-73575" y="2531025"/>
            <a:ext cx="5143500" cy="8145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9558" y="357800"/>
            <a:ext cx="2106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69556" y="1465800"/>
            <a:ext cx="2106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7688" y="488250"/>
            <a:ext cx="4670325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500"/>
            </a:lvl1pPr>
            <a:lvl2pPr lvl="1">
              <a:spcBef>
                <a:spcPts val="0"/>
              </a:spcBef>
              <a:buSzPct val="100000"/>
              <a:defRPr sz="4500"/>
            </a:lvl2pPr>
            <a:lvl3pPr lvl="2">
              <a:spcBef>
                <a:spcPts val="0"/>
              </a:spcBef>
              <a:buSzPct val="100000"/>
              <a:defRPr sz="4500"/>
            </a:lvl3pPr>
            <a:lvl4pPr lvl="3">
              <a:spcBef>
                <a:spcPts val="0"/>
              </a:spcBef>
              <a:buSzPct val="100000"/>
              <a:defRPr sz="4500"/>
            </a:lvl4pPr>
            <a:lvl5pPr lvl="4">
              <a:spcBef>
                <a:spcPts val="0"/>
              </a:spcBef>
              <a:buSzPct val="100000"/>
              <a:defRPr sz="4500"/>
            </a:lvl5pPr>
            <a:lvl6pPr lvl="5">
              <a:spcBef>
                <a:spcPts val="0"/>
              </a:spcBef>
              <a:buSzPct val="100000"/>
              <a:defRPr sz="4500"/>
            </a:lvl6pPr>
            <a:lvl7pPr lvl="6">
              <a:spcBef>
                <a:spcPts val="0"/>
              </a:spcBef>
              <a:buSzPct val="100000"/>
              <a:defRPr sz="4500"/>
            </a:lvl7pPr>
            <a:lvl8pPr lvl="7">
              <a:spcBef>
                <a:spcPts val="0"/>
              </a:spcBef>
              <a:buSzPct val="100000"/>
              <a:defRPr sz="4500"/>
            </a:lvl8pPr>
            <a:lvl9pPr lvl="8">
              <a:spcBef>
                <a:spcPts val="0"/>
              </a:spcBef>
              <a:buSzPct val="100000"/>
              <a:defRPr sz="45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342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7" name="Shape 47"/>
          <p:cNvSpPr/>
          <p:nvPr/>
        </p:nvSpPr>
        <p:spPr>
          <a:xfrm rot="5400000">
            <a:off x="816956" y="2531325"/>
            <a:ext cx="5142900" cy="8145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9125" y="2779471"/>
            <a:ext cx="3033900" cy="12350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6858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6858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2863" y="4696825"/>
            <a:ext cx="62865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56627" y="1258525"/>
            <a:ext cx="6166575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6627" y="3304625"/>
            <a:ext cx="6166575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3927" y="738725"/>
            <a:ext cx="6166575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3927" y="1919075"/>
            <a:ext cx="6166575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7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c/error-handling-in-c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cprogramming/c_error_handling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4494" y="177036"/>
            <a:ext cx="2552377" cy="95340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US" sz="2800" dirty="0" smtClean="0">
                <a:latin typeface="Ubuntu"/>
                <a:ea typeface="Ubuntu"/>
                <a:cs typeface="Ubuntu"/>
                <a:sym typeface="Ubuntu"/>
              </a:rPr>
              <a:t>Error </a:t>
            </a:r>
            <a:br>
              <a:rPr lang="en-US" sz="2800" dirty="0" smtClean="0">
                <a:latin typeface="Ubuntu"/>
                <a:ea typeface="Ubuntu"/>
                <a:cs typeface="Ubuntu"/>
                <a:sym typeface="Ubuntu"/>
              </a:rPr>
            </a:br>
            <a:r>
              <a:rPr lang="en-US" sz="2800" dirty="0" smtClean="0">
                <a:latin typeface="Ubuntu"/>
                <a:ea typeface="Ubuntu"/>
                <a:cs typeface="Ubuntu"/>
                <a:sym typeface="Ubuntu"/>
              </a:rPr>
              <a:t>Handling </a:t>
            </a:r>
            <a:endParaRPr lang="en" sz="28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69556" y="1433896"/>
            <a:ext cx="2106000" cy="316350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Low Level Programming</a:t>
            </a:r>
          </a:p>
          <a:p>
            <a:pPr marL="342892" indent="-257168">
              <a:lnSpc>
                <a:spcPct val="100000"/>
              </a:lnSpc>
              <a:buFont typeface="Ubuntu Condensed"/>
              <a:buChar char="●"/>
            </a:pPr>
            <a:r>
              <a:rPr lang="en" sz="1100" dirty="0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Exception Handling</a:t>
            </a:r>
            <a:endParaRPr lang="en-US" sz="1100" dirty="0" smtClean="0">
              <a:latin typeface="Ubuntu" panose="020B0504030602030204" pitchFamily="34" charset="0"/>
              <a:ea typeface="Roboto" panose="020B0604020202020204" charset="0"/>
              <a:cs typeface="Ubuntu Condensed"/>
              <a:sym typeface="Ubuntu Condensed"/>
            </a:endParaRP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-US" sz="1100" dirty="0" err="1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errno</a:t>
            </a:r>
            <a:r>
              <a:rPr lang="en" sz="1100" dirty="0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/</a:t>
            </a:r>
            <a:r>
              <a:rPr lang="en-US" sz="1100" dirty="0" err="1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perror</a:t>
            </a:r>
            <a:r>
              <a:rPr lang="en" sz="1100" dirty="0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/</a:t>
            </a:r>
            <a:r>
              <a:rPr lang="en-US" sz="1100" dirty="0" err="1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strerror</a:t>
            </a:r>
            <a:endParaRPr lang="en-US" sz="1100" dirty="0" smtClean="0">
              <a:latin typeface="Ubuntu" panose="020B0504030602030204" pitchFamily="34" charset="0"/>
              <a:ea typeface="Roboto" panose="020B0604020202020204" charset="0"/>
              <a:cs typeface="Ubuntu Condensed"/>
              <a:sym typeface="Ubuntu Condensed"/>
            </a:endParaRP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-US" sz="1100" dirty="0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User defined error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772375" y="4077614"/>
            <a:ext cx="2790630" cy="696664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Md. Jakaria</a:t>
            </a:r>
          </a:p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Lecturer</a:t>
            </a:r>
            <a:endParaRPr lang="en" dirty="0">
              <a:latin typeface="Ubuntu" panose="020B0504030602030204" pitchFamily="34" charset="0"/>
              <a:ea typeface="Ubuntu"/>
              <a:cs typeface="Ubuntu"/>
              <a:sym typeface="Ubuntu"/>
            </a:endParaRPr>
          </a:p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Dept. of CSE, MIST</a:t>
            </a:r>
            <a:endParaRPr lang="en" dirty="0">
              <a:latin typeface="Ubuntu" panose="020B0504030602030204" pitchFamily="34" charset="0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 functions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955078"/>
            <a:ext cx="5854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 </a:t>
            </a:r>
            <a:r>
              <a:rPr lang="en-US" sz="2000" dirty="0" smtClean="0"/>
              <a:t>uses </a:t>
            </a:r>
            <a:r>
              <a:rPr lang="en-US" sz="2000" dirty="0"/>
              <a:t>the following functions to represent error messages associated with </a:t>
            </a:r>
            <a:r>
              <a:rPr lang="en-US" sz="2000" dirty="0" err="1" smtClean="0">
                <a:solidFill>
                  <a:schemeClr val="tx1"/>
                </a:solidFill>
              </a:rPr>
              <a:t>errno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023" y="1751798"/>
            <a:ext cx="5380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</a:rPr>
              <a:t>perror</a:t>
            </a:r>
            <a:r>
              <a:rPr lang="en-US" sz="1800" dirty="0">
                <a:solidFill>
                  <a:schemeClr val="tx1"/>
                </a:solidFill>
              </a:rPr>
              <a:t>(): </a:t>
            </a:r>
            <a:r>
              <a:rPr lang="en-US" sz="1800" dirty="0"/>
              <a:t>This function returns a string to pass to it along with the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textual representation </a:t>
            </a:r>
            <a:r>
              <a:rPr lang="en-US" sz="1800" dirty="0"/>
              <a:t>of current </a:t>
            </a:r>
            <a:r>
              <a:rPr lang="en-US" sz="1800" dirty="0" err="1"/>
              <a:t>errno</a:t>
            </a:r>
            <a:r>
              <a:rPr lang="en-US" sz="1800" dirty="0"/>
              <a:t> value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18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</a:rPr>
              <a:t>strerror</a:t>
            </a:r>
            <a:r>
              <a:rPr lang="en-US" sz="1800" dirty="0" smtClean="0">
                <a:solidFill>
                  <a:schemeClr val="tx1"/>
                </a:solidFill>
              </a:rPr>
              <a:t>(): </a:t>
            </a:r>
            <a:r>
              <a:rPr lang="en-US" sz="1800" dirty="0"/>
              <a:t>This function is defined in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string.h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dirty="0"/>
              <a:t>library and this method return a pointer to the string representation of the present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errno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dirty="0"/>
              <a:t>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 Example-1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829949"/>
            <a:ext cx="5854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stdio.h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      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errno.h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      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string.h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</a:p>
          <a:p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main ()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{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FILE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*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fp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Ubuntu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Ubuntu" charset="0"/>
              </a:rPr>
              <a:t>        //  If </a:t>
            </a:r>
            <a:r>
              <a:rPr lang="en-US" sz="1200" dirty="0">
                <a:solidFill>
                  <a:schemeClr val="tx2"/>
                </a:solidFill>
                <a:latin typeface="Ubuntu" charset="0"/>
              </a:rPr>
              <a:t>a file, which does not exists, is </a:t>
            </a:r>
            <a:r>
              <a:rPr lang="en-US" sz="1200" dirty="0" smtClean="0">
                <a:solidFill>
                  <a:schemeClr val="tx2"/>
                </a:solidFill>
                <a:latin typeface="Ubuntu" charset="0"/>
              </a:rPr>
              <a:t>opened,    we </a:t>
            </a:r>
            <a:r>
              <a:rPr lang="en-US" sz="1200" dirty="0">
                <a:solidFill>
                  <a:schemeClr val="tx2"/>
                </a:solidFill>
                <a:latin typeface="Ubuntu" charset="0"/>
              </a:rPr>
              <a:t>will get an </a:t>
            </a:r>
            <a:r>
              <a:rPr lang="en-US" sz="1200" dirty="0" smtClean="0">
                <a:solidFill>
                  <a:schemeClr val="tx2"/>
                </a:solidFill>
                <a:latin typeface="Ubuntu" charset="0"/>
              </a:rPr>
              <a:t>error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fp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=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fopen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("IWillReturnError.txt", "r");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("Value of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errno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: %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\n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",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errno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("The error message is : %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\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",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strerror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errno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perror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("Message from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perror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");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return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0;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}</a:t>
            </a:r>
            <a:endParaRPr lang="en-US" sz="1200" dirty="0" smtClean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Program Exit Status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1070581"/>
            <a:ext cx="585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Courier New" pitchFamily="49" charset="0"/>
              <a:buChar char="o"/>
            </a:pPr>
            <a:r>
              <a:rPr lang="en-US" sz="2000" dirty="0" smtClean="0"/>
              <a:t>  A </a:t>
            </a:r>
            <a:r>
              <a:rPr lang="en-US" sz="2000" dirty="0"/>
              <a:t>common practice to </a:t>
            </a:r>
            <a:r>
              <a:rPr lang="en-US" sz="2000" dirty="0" smtClean="0"/>
              <a:t>exit with exit status.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2525" y="1607534"/>
            <a:ext cx="5062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EXIT_SUCCESS </a:t>
            </a:r>
            <a:r>
              <a:rPr lang="en-US" sz="1600" dirty="0"/>
              <a:t>in case of program coming out after a successful </a:t>
            </a:r>
            <a:r>
              <a:rPr lang="en-US" sz="1600" dirty="0" smtClean="0"/>
              <a:t>operation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16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EXIT_FAILURE </a:t>
            </a:r>
            <a:r>
              <a:rPr lang="en-US" sz="1600" dirty="0"/>
              <a:t>in case of an error </a:t>
            </a:r>
            <a:r>
              <a:rPr lang="en-US" sz="1600" dirty="0" smtClean="0"/>
              <a:t>condition. 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537" y="2994030"/>
            <a:ext cx="58541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exit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n-US" sz="2000" dirty="0" smtClean="0"/>
              <a:t>function is </a:t>
            </a:r>
            <a:r>
              <a:rPr lang="en-US" sz="2000" dirty="0"/>
              <a:t>used to inform the calling function about the error</a:t>
            </a:r>
            <a:r>
              <a:rPr lang="en-US" sz="2000" dirty="0" smtClean="0"/>
              <a:t>. </a:t>
            </a:r>
          </a:p>
          <a:p>
            <a:pPr marL="171450" lvl="1" indent="-171450">
              <a:buFont typeface="Courier New" pitchFamily="49" charset="0"/>
              <a:buChar char="o"/>
            </a:pPr>
            <a:endParaRPr lang="en-US" sz="2000" dirty="0" smtClean="0"/>
          </a:p>
          <a:p>
            <a:pPr marL="171450" lvl="1" indent="-171450">
              <a:buFont typeface="Courier New" pitchFamily="49" charset="0"/>
              <a:buChar char="o"/>
            </a:pPr>
            <a:r>
              <a:rPr lang="en-US" sz="2000" dirty="0" smtClean="0"/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EXIT_SUCCESS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EXIT_FAILURE </a:t>
            </a:r>
            <a:r>
              <a:rPr lang="en-US" sz="1600" dirty="0"/>
              <a:t>macros </a:t>
            </a:r>
            <a:r>
              <a:rPr lang="en-US" sz="1600" dirty="0" smtClean="0"/>
              <a:t>are defined in </a:t>
            </a:r>
            <a:r>
              <a:rPr lang="en-US" sz="1600" b="1" dirty="0" err="1" smtClean="0"/>
              <a:t>stdlib.h</a:t>
            </a:r>
            <a:r>
              <a:rPr lang="en-US" sz="1600" dirty="0" smtClean="0"/>
              <a:t> </a:t>
            </a:r>
            <a:r>
              <a:rPr lang="en-US" sz="1600" dirty="0"/>
              <a:t>header file.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171450" lvl="1" indent="-171450">
              <a:buFont typeface="Courier New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 Example-2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829949"/>
            <a:ext cx="58541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stdio.h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stdlib.h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void main() {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int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ddend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= 60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,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dsor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= 0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, 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q;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if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dsor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== 0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){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("Divide by zero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error \n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");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exit(EXIT_FAILURE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}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q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=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ddend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/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dsor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("Value of quotient = %d", q);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exit(EXIT_SUCCESS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7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2014" y="781288"/>
            <a:ext cx="58521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Further study on Error Handling: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Roboto" panose="020B0604020202020204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Roboto" panose="020B0604020202020204" charset="0"/>
                <a:cs typeface="Consolas" panose="020B0609020204030204" pitchFamily="49" charset="0"/>
                <a:hlinkClick r:id="rId3"/>
              </a:rPr>
              <a:t>www.studytonight.com/c/error-handling-in-c.php</a:t>
            </a:r>
            <a:endParaRPr lang="en-US" dirty="0" smtClean="0">
              <a:solidFill>
                <a:schemeClr val="bg1"/>
              </a:solidFill>
              <a:latin typeface="+mn-lt"/>
              <a:ea typeface="Roboto" panose="020B060402020202020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Roboto" panose="020B0604020202020204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Roboto" panose="020B0604020202020204" charset="0"/>
                <a:cs typeface="Consolas" panose="020B0609020204030204" pitchFamily="49" charset="0"/>
                <a:hlinkClick r:id="rId4"/>
              </a:rPr>
              <a:t>www.tutorialspoint.com/cprogramming/c_error_handling.htm</a:t>
            </a:r>
            <a:endParaRPr lang="en-US" dirty="0" smtClean="0">
              <a:solidFill>
                <a:schemeClr val="bg1"/>
              </a:solidFill>
              <a:latin typeface="+mn-lt"/>
              <a:ea typeface="Roboto" panose="020B060402020202020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  <a:latin typeface="+mn-lt"/>
              <a:ea typeface="Roboto" panose="020B0604020202020204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  <a:ea typeface="Roboto" panose="020B060402020202020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Divide by </a:t>
            </a:r>
            <a:r>
              <a:rPr lang="en-US" sz="22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zero </a:t>
            </a:r>
            <a:endParaRPr lang="en-US" sz="2200" dirty="0">
              <a:solidFill>
                <a:schemeClr val="tx1">
                  <a:lumMod val="20000"/>
                  <a:lumOff val="80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65" y="1789874"/>
            <a:ext cx="3724795" cy="2086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3894" y="1099457"/>
            <a:ext cx="555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Ubuntu" panose="020B0604020202020204" charset="0"/>
                <a:cs typeface="Calibri" panose="020F0502020204030204" pitchFamily="34" charset="0"/>
              </a:rPr>
              <a:t>What is the output of the following program?  </a:t>
            </a:r>
            <a:endParaRPr lang="en-US" sz="2000" dirty="0">
              <a:latin typeface="Ubuntu" panose="020B06040202020202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Divide by </a:t>
            </a:r>
            <a:r>
              <a:rPr lang="en-US" sz="22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zero </a:t>
            </a:r>
            <a:endParaRPr lang="en-US" sz="2200" dirty="0">
              <a:solidFill>
                <a:schemeClr val="tx1">
                  <a:lumMod val="20000"/>
                  <a:lumOff val="80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65" y="1789874"/>
            <a:ext cx="3724795" cy="2086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3894" y="1099457"/>
            <a:ext cx="555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Ubuntu" panose="020B0604020202020204" charset="0"/>
                <a:cs typeface="Calibri" panose="020F0502020204030204" pitchFamily="34" charset="0"/>
              </a:rPr>
              <a:t>What is the output of the following program?  </a:t>
            </a:r>
            <a:endParaRPr lang="en-US" sz="2000" dirty="0">
              <a:latin typeface="Ubuntu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4" y="1499567"/>
            <a:ext cx="612543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 smtClean="0">
                <a:latin typeface="Ubuntu"/>
                <a:ea typeface="Ubuntu"/>
                <a:cs typeface="Ubuntu"/>
                <a:sym typeface="Ubuntu"/>
              </a:rPr>
              <a:t> Error or Exception 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20" y="859972"/>
            <a:ext cx="61830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Ubuntu" panose="020B0604020202020204" charset="0"/>
              </a:rPr>
              <a:t>A programs </a:t>
            </a:r>
            <a:r>
              <a:rPr lang="en-US" sz="2000" dirty="0">
                <a:latin typeface="Ubuntu" panose="020B0604020202020204" charset="0"/>
              </a:rPr>
              <a:t>that work </a:t>
            </a:r>
            <a:r>
              <a:rPr lang="en-US" sz="2000" dirty="0" smtClean="0">
                <a:latin typeface="Ubuntu" panose="020B0604020202020204" charset="0"/>
              </a:rPr>
              <a:t>when everything is expected is a good start.</a:t>
            </a:r>
          </a:p>
          <a:p>
            <a:endParaRPr lang="en-US" sz="2000" dirty="0" smtClean="0">
              <a:latin typeface="Ubuntu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When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unexpected</a:t>
            </a:r>
            <a:r>
              <a:rPr lang="en-US" sz="2000" dirty="0" smtClean="0"/>
              <a:t> </a:t>
            </a:r>
            <a:r>
              <a:rPr lang="en-US" sz="2000" dirty="0"/>
              <a:t>conditions encountered, it </a:t>
            </a:r>
            <a:r>
              <a:rPr lang="en-US" sz="2000" dirty="0" smtClean="0"/>
              <a:t>gets </a:t>
            </a:r>
            <a:r>
              <a:rPr lang="en-US" sz="2000" dirty="0"/>
              <a:t>really </a:t>
            </a:r>
            <a:r>
              <a:rPr lang="en-US" sz="2000" dirty="0" smtClean="0"/>
              <a:t> challenging.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Two types </a:t>
            </a:r>
            <a:r>
              <a:rPr lang="en-US" sz="2000" dirty="0"/>
              <a:t>of problem: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Programmer mistakes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genuine problems</a:t>
            </a:r>
            <a:r>
              <a:rPr lang="en-US" sz="20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Errors are dealt by finding and fixing them, by using some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codes</a:t>
            </a:r>
            <a:r>
              <a:rPr lang="en-US" sz="2000" dirty="0"/>
              <a:t> or numbers.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 smtClean="0">
                <a:latin typeface="Ubuntu"/>
                <a:ea typeface="Ubuntu"/>
                <a:cs typeface="Ubuntu"/>
                <a:sym typeface="Ubuntu"/>
              </a:rPr>
              <a:t> Error Handling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1099457"/>
            <a:ext cx="5597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" panose="020B0604020202020204" charset="0"/>
              </a:rPr>
              <a:t>Error handling refers to the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response</a:t>
            </a:r>
            <a:r>
              <a:rPr lang="en-US" sz="2000" dirty="0">
                <a:latin typeface="Ubuntu" panose="020B0604020202020204" charset="0"/>
              </a:rPr>
              <a:t> and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recovery</a:t>
            </a:r>
            <a:r>
              <a:rPr lang="en-US" sz="2000" dirty="0">
                <a:latin typeface="Ubuntu" panose="020B0604020202020204" charset="0"/>
              </a:rPr>
              <a:t> procedures from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error</a:t>
            </a:r>
            <a:r>
              <a:rPr lang="en-US" sz="2000" dirty="0">
                <a:latin typeface="Ubuntu" panose="020B0604020202020204" charset="0"/>
              </a:rPr>
              <a:t> conditions present in a software application</a:t>
            </a:r>
            <a:r>
              <a:rPr lang="en-US" sz="2000" dirty="0" smtClean="0">
                <a:latin typeface="Ubuntu" panose="020B0604020202020204" charset="0"/>
              </a:rPr>
              <a:t>.</a:t>
            </a:r>
          </a:p>
          <a:p>
            <a:endParaRPr lang="en-US" sz="2000" dirty="0">
              <a:latin typeface="Ubuntu" panose="020B060402020202020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Ubuntu" panose="020B0604020202020204" charset="0"/>
              </a:rPr>
              <a:t>A</a:t>
            </a:r>
            <a:r>
              <a:rPr lang="en-US" sz="2000" dirty="0" smtClean="0">
                <a:latin typeface="Ubuntu" panose="020B0604020202020204" charset="0"/>
              </a:rPr>
              <a:t>nticipation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Ubuntu" panose="020B0604020202020204" charset="0"/>
              </a:rPr>
              <a:t>D</a:t>
            </a:r>
            <a:r>
              <a:rPr lang="en-US" sz="2000" dirty="0" smtClean="0">
                <a:latin typeface="Ubuntu" panose="020B0604020202020204" charset="0"/>
              </a:rPr>
              <a:t>etection 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Ubuntu" panose="020B0604020202020204" charset="0"/>
              </a:rPr>
              <a:t>Resolution</a:t>
            </a:r>
            <a:endParaRPr lang="en-US" sz="2000" dirty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C - </a:t>
            </a:r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1099457"/>
            <a:ext cx="55970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Ubuntu" panose="020B0604020202020204" charset="0"/>
              </a:rPr>
              <a:t> </a:t>
            </a:r>
            <a:r>
              <a:rPr lang="en-US" sz="2000" dirty="0">
                <a:latin typeface="Ubuntu" panose="020B0604020202020204" charset="0"/>
              </a:rPr>
              <a:t>C programming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does not</a:t>
            </a:r>
            <a:r>
              <a:rPr lang="en-US" sz="2000" dirty="0">
                <a:latin typeface="Ubuntu" panose="020B0604020202020204" charset="0"/>
              </a:rPr>
              <a:t> provide direct support </a:t>
            </a:r>
            <a:r>
              <a:rPr lang="en-US" sz="2000" dirty="0" smtClean="0">
                <a:latin typeface="Ubuntu" panose="020B0604020202020204" charset="0"/>
              </a:rPr>
              <a:t>  for </a:t>
            </a:r>
            <a:r>
              <a:rPr lang="en-US" sz="2000" dirty="0">
                <a:latin typeface="Ubuntu" panose="020B0604020202020204" charset="0"/>
              </a:rPr>
              <a:t>error </a:t>
            </a:r>
            <a:r>
              <a:rPr lang="en-US" sz="2000" dirty="0" smtClean="0">
                <a:latin typeface="Ubuntu" panose="020B0604020202020204" charset="0"/>
              </a:rPr>
              <a:t>handling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Ubuntu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Then how?</a:t>
            </a:r>
            <a:r>
              <a:rPr lang="en-US" sz="2000" dirty="0" smtClean="0">
                <a:latin typeface="Ubuntu" panose="020B0604020202020204" charset="0"/>
              </a:rPr>
              <a:t> </a:t>
            </a:r>
          </a:p>
          <a:p>
            <a:endParaRPr lang="en-US" sz="2000" dirty="0" smtClean="0">
              <a:latin typeface="Ubuntu" panose="020B0604020202020204" charset="0"/>
            </a:endParaRPr>
          </a:p>
          <a:p>
            <a:pPr lvl="8"/>
            <a:r>
              <a:rPr lang="en-US" sz="2000" dirty="0" smtClean="0">
                <a:latin typeface="Ubuntu" panose="020B0604020202020204" charset="0"/>
              </a:rPr>
              <a:t>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Ubuntu" panose="020B0604020202020204" charset="0"/>
              </a:rPr>
              <a:t>C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buntu" panose="020B0604020202020204" charset="0"/>
              </a:rPr>
              <a:t>is a system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41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C - </a:t>
            </a:r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955078"/>
            <a:ext cx="58541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Ubuntu" panose="020B0604020202020204" charset="0"/>
              </a:rPr>
              <a:t> </a:t>
            </a:r>
            <a:r>
              <a:rPr lang="en-US" sz="2000" dirty="0" smtClean="0"/>
              <a:t>A </a:t>
            </a:r>
            <a:r>
              <a:rPr lang="en-US" sz="2000" dirty="0"/>
              <a:t>function returns -1 or NULL value in case of any </a:t>
            </a:r>
            <a:r>
              <a:rPr lang="en-US" sz="2000" dirty="0" smtClean="0"/>
              <a:t>error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Ubuntu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Global </a:t>
            </a:r>
            <a:r>
              <a:rPr lang="en-US" sz="2000" dirty="0"/>
              <a:t>variable </a:t>
            </a:r>
            <a:r>
              <a:rPr lang="en-US" sz="2000" b="1" dirty="0" err="1">
                <a:solidFill>
                  <a:schemeClr val="tx1"/>
                </a:solidFill>
              </a:rPr>
              <a:t>errno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is set with the error </a:t>
            </a:r>
            <a:r>
              <a:rPr lang="en-US" sz="2000" dirty="0" smtClean="0"/>
              <a:t>code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M</a:t>
            </a:r>
            <a:r>
              <a:rPr lang="en-US" sz="2000" dirty="0" smtClean="0"/>
              <a:t>ethods </a:t>
            </a:r>
            <a:r>
              <a:rPr lang="en-US" sz="2000" dirty="0"/>
              <a:t>and </a:t>
            </a:r>
            <a:r>
              <a:rPr lang="en-US" sz="2000" dirty="0" smtClean="0"/>
              <a:t>variables regarding error handling </a:t>
            </a:r>
            <a:r>
              <a:rPr lang="en-US" sz="2000" dirty="0"/>
              <a:t>defined in </a:t>
            </a:r>
            <a:r>
              <a:rPr lang="en-US" sz="2000" b="1" dirty="0" err="1">
                <a:solidFill>
                  <a:schemeClr val="tx1"/>
                </a:solidFill>
              </a:rPr>
              <a:t>error.h</a:t>
            </a:r>
            <a:r>
              <a:rPr lang="en-US" sz="2000" dirty="0"/>
              <a:t> header </a:t>
            </a:r>
            <a:r>
              <a:rPr lang="en-US" sz="2000" dirty="0" smtClean="0"/>
              <a:t>file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/>
              <a:t>return value can be used to check error while programming.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What is </a:t>
            </a:r>
            <a:r>
              <a:rPr lang="en-US" sz="2200" dirty="0" err="1">
                <a:latin typeface="Ubuntu"/>
                <a:ea typeface="Ubuntu"/>
                <a:cs typeface="Ubuntu"/>
                <a:sym typeface="Ubuntu"/>
              </a:rPr>
              <a:t>errno</a:t>
            </a:r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?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955078"/>
            <a:ext cx="5854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Ubuntu" panose="020B0604020202020204" charset="0"/>
              </a:rPr>
              <a:t> </a:t>
            </a:r>
            <a:r>
              <a:rPr lang="en-US" sz="2000" dirty="0"/>
              <a:t>Whenever a function call is </a:t>
            </a:r>
            <a:r>
              <a:rPr lang="en-US" sz="2000" dirty="0" smtClean="0"/>
              <a:t>made, </a:t>
            </a:r>
            <a:r>
              <a:rPr lang="en-US" sz="2000" dirty="0"/>
              <a:t>a variable named </a:t>
            </a:r>
            <a:r>
              <a:rPr lang="en-US" sz="2000" dirty="0" err="1">
                <a:solidFill>
                  <a:schemeClr val="tx1"/>
                </a:solidFill>
              </a:rPr>
              <a:t>errno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is associated with </a:t>
            </a:r>
            <a:r>
              <a:rPr lang="en-US" sz="2000" dirty="0" smtClean="0"/>
              <a:t>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/>
                </a:solidFill>
              </a:rPr>
              <a:t>errno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dirty="0" smtClean="0"/>
              <a:t> global variable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Used </a:t>
            </a:r>
            <a:r>
              <a:rPr lang="en-US" sz="2000" dirty="0"/>
              <a:t>to identify which type of error was encountered while function </a:t>
            </a:r>
            <a:r>
              <a:rPr lang="en-US" sz="2000" dirty="0" smtClean="0"/>
              <a:t>execution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Each value </a:t>
            </a:r>
            <a:r>
              <a:rPr lang="en-US" sz="2000" dirty="0" err="1" smtClean="0">
                <a:solidFill>
                  <a:schemeClr val="tx1"/>
                </a:solidFill>
              </a:rPr>
              <a:t>errno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can take, has some meaning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List </a:t>
            </a:r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of Error numbers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15334"/>
              </p:ext>
            </p:extLst>
          </p:nvPr>
        </p:nvGraphicFramePr>
        <p:xfrm>
          <a:off x="1277753" y="912996"/>
          <a:ext cx="4297680" cy="36804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8840"/>
                <a:gridCol w="2148840"/>
              </a:tblGrid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errno</a:t>
                      </a:r>
                      <a:r>
                        <a:rPr lang="en-US" dirty="0"/>
                        <a:t>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Operation not permitted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such file or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such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Interrupted system 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I/O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such device or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 list too </a:t>
                      </a:r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Exec format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Bad file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child processes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Try again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Permission denied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8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Custom 3">
      <a:dk1>
        <a:srgbClr val="9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614</Words>
  <Application>Microsoft Office PowerPoint</Application>
  <PresentationFormat>Custom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Roboto</vt:lpstr>
      <vt:lpstr>Ubuntu</vt:lpstr>
      <vt:lpstr>Ubuntu Condensed</vt:lpstr>
      <vt:lpstr>Consolas</vt:lpstr>
      <vt:lpstr>Calibri</vt:lpstr>
      <vt:lpstr>Courier New</vt:lpstr>
      <vt:lpstr>Material</vt:lpstr>
      <vt:lpstr>Error  Handling </vt:lpstr>
      <vt:lpstr>Divide by zero </vt:lpstr>
      <vt:lpstr>Divide by zero </vt:lpstr>
      <vt:lpstr> Error or Exception </vt:lpstr>
      <vt:lpstr> Error Handling</vt:lpstr>
      <vt:lpstr>C - Error Handling</vt:lpstr>
      <vt:lpstr>C - Error Handling</vt:lpstr>
      <vt:lpstr>What is errno?</vt:lpstr>
      <vt:lpstr> List of Error numbers</vt:lpstr>
      <vt:lpstr>Error handling functions</vt:lpstr>
      <vt:lpstr>Error handling Example-1</vt:lpstr>
      <vt:lpstr>Program Exit Status</vt:lpstr>
      <vt:lpstr>Error handling Example-2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Manipulation</dc:title>
  <dc:creator>Anik</dc:creator>
  <cp:lastModifiedBy>NETWORK LAB</cp:lastModifiedBy>
  <cp:revision>57</cp:revision>
  <dcterms:modified xsi:type="dcterms:W3CDTF">2019-10-20T04:20:40Z</dcterms:modified>
</cp:coreProperties>
</file>