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9"/>
  </p:notesMasterIdLst>
  <p:sldIdLst>
    <p:sldId id="256" r:id="rId2"/>
    <p:sldId id="296" r:id="rId3"/>
    <p:sldId id="258" r:id="rId4"/>
    <p:sldId id="295" r:id="rId5"/>
    <p:sldId id="293" r:id="rId6"/>
    <p:sldId id="294" r:id="rId7"/>
    <p:sldId id="297" r:id="rId8"/>
    <p:sldId id="298" r:id="rId9"/>
    <p:sldId id="299" r:id="rId10"/>
    <p:sldId id="300" r:id="rId11"/>
    <p:sldId id="301" r:id="rId12"/>
    <p:sldId id="302" r:id="rId13"/>
    <p:sldId id="303" r:id="rId14"/>
    <p:sldId id="304" r:id="rId15"/>
    <p:sldId id="305" r:id="rId16"/>
    <p:sldId id="306" r:id="rId17"/>
    <p:sldId id="307" r:id="rId18"/>
    <p:sldId id="308" r:id="rId19"/>
    <p:sldId id="309" r:id="rId20"/>
    <p:sldId id="310" r:id="rId21"/>
    <p:sldId id="311" r:id="rId22"/>
    <p:sldId id="312" r:id="rId23"/>
    <p:sldId id="313" r:id="rId24"/>
    <p:sldId id="314" r:id="rId25"/>
    <p:sldId id="315" r:id="rId26"/>
    <p:sldId id="316" r:id="rId27"/>
    <p:sldId id="317" r:id="rId28"/>
    <p:sldId id="318" r:id="rId29"/>
    <p:sldId id="319" r:id="rId30"/>
    <p:sldId id="320" r:id="rId31"/>
    <p:sldId id="321" r:id="rId32"/>
    <p:sldId id="322" r:id="rId33"/>
    <p:sldId id="323" r:id="rId34"/>
    <p:sldId id="324" r:id="rId35"/>
    <p:sldId id="326" r:id="rId36"/>
    <p:sldId id="325" r:id="rId37"/>
    <p:sldId id="327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7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3B2B41-A3CD-4024-A1F1-DE911AFDF451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5AA20D-3C86-4735-A88B-458DC79983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6837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5AA20D-3C86-4735-A88B-458DC799832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3804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3B5DA-E480-4E27-9249-C41A0CDB4194}" type="datetime4">
              <a:rPr lang="en-US" smtClean="0"/>
              <a:t>March 27,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CSE-291: Computer Programming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4F382-3087-4BB5-8D2C-9D2E36CEA7D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3528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0784A-A55B-421D-B1DE-407520B7465A}" type="datetime4">
              <a:rPr lang="en-US" smtClean="0"/>
              <a:t>March 27,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CSE-291: Computer Programming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4F382-3087-4BB5-8D2C-9D2E36CEA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953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9A1DE-0BC2-41D8-8505-4E8019C4B737}" type="datetime4">
              <a:rPr lang="en-US" smtClean="0"/>
              <a:t>March 27,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CSE-291: Computer Programming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4F382-3087-4BB5-8D2C-9D2E36CEA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309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E4784-920E-4750-8FAC-F67D5EBEB5CE}" type="datetime4">
              <a:rPr lang="en-US" smtClean="0"/>
              <a:t>March 27,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CSE-291: Computer Programming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4F382-3087-4BB5-8D2C-9D2E36CEA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222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E1D2F-0A92-45B8-96B6-17490C6FB89A}" type="datetime4">
              <a:rPr lang="en-US" smtClean="0"/>
              <a:t>March 27,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CSE-291: Computer Programming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4F382-3087-4BB5-8D2C-9D2E36CEA7D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6402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D0E98-80B9-49A8-83F0-79B3CE0CBEAB}" type="datetime4">
              <a:rPr lang="en-US" smtClean="0"/>
              <a:t>March 27, 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CSE-291: Computer Programming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4F382-3087-4BB5-8D2C-9D2E36CEA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976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4A1D6-502C-4E13-A8CA-0FBA239E3171}" type="datetime4">
              <a:rPr lang="en-US" smtClean="0"/>
              <a:t>March 27, 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CSE-291: Computer Programming 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4F382-3087-4BB5-8D2C-9D2E36CEA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002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E4523-837E-49C8-90D6-0920C03525F3}" type="datetime4">
              <a:rPr lang="en-US" smtClean="0"/>
              <a:t>March 27, 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CSE-291: Computer Programming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4F382-3087-4BB5-8D2C-9D2E36CEA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0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20EEC-3939-42F5-86FB-C924FC21E700}" type="datetime4">
              <a:rPr lang="en-US" smtClean="0"/>
              <a:t>March 27, 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CSE-291: Computer Programming 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4F382-3087-4BB5-8D2C-9D2E36CEA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950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D307319-A156-48CC-8F18-364851250C5E}" type="datetime4">
              <a:rPr lang="en-US" smtClean="0"/>
              <a:t>March 27, 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CSE-291: Computer Programming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7A4F382-3087-4BB5-8D2C-9D2E36CEA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76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4A1E9-2CAB-45A4-B052-6BEEE9AA53F2}" type="datetime4">
              <a:rPr lang="en-US" smtClean="0"/>
              <a:t>March 27, 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CSE-291: Computer Programming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4F382-3087-4BB5-8D2C-9D2E36CEA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143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4229164-6021-41C8-BF85-CF3FA7A102F9}" type="datetime4">
              <a:rPr lang="en-US" smtClean="0"/>
              <a:t>March 27,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CSE-291: Computer Programming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7A4F382-3087-4BB5-8D2C-9D2E36CEA7D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675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emf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CSE-291 </a:t>
            </a:r>
            <a:br>
              <a:rPr lang="en-US" dirty="0" smtClean="0"/>
            </a:br>
            <a:r>
              <a:rPr lang="en-US" dirty="0" smtClean="0"/>
              <a:t>Computer Programming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7280" y="4453700"/>
            <a:ext cx="10058400" cy="1859456"/>
          </a:xfrm>
        </p:spPr>
        <p:txBody>
          <a:bodyPr>
            <a:noAutofit/>
          </a:bodyPr>
          <a:lstStyle/>
          <a:p>
            <a:r>
              <a:rPr lang="en-US" dirty="0" smtClean="0"/>
              <a:t>MD. Jakaria</a:t>
            </a:r>
          </a:p>
          <a:p>
            <a:r>
              <a:rPr lang="en-US" dirty="0" smtClean="0"/>
              <a:t>Lecturer </a:t>
            </a:r>
          </a:p>
          <a:p>
            <a:r>
              <a:rPr lang="en-US" dirty="0" smtClean="0"/>
              <a:t>Dept. of CSE, mist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83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Array Applications</a:t>
            </a:r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097280" y="2224088"/>
            <a:ext cx="10058400" cy="344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defTabSz="4572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 defTabSz="4572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 defTabSz="4572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 defTabSz="4572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 defTabSz="4572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en-US" sz="2200" dirty="0">
                <a:latin typeface="+mn-lt"/>
              </a:rPr>
              <a:t>Given a list of test scores, determine the maximum and minimum scores. </a:t>
            </a:r>
          </a:p>
          <a:p>
            <a:pPr algn="just">
              <a:lnSpc>
                <a:spcPct val="150000"/>
              </a:lnSpc>
            </a:pPr>
            <a:r>
              <a:rPr lang="en-US" altLang="en-US" sz="2200" dirty="0">
                <a:latin typeface="+mn-lt"/>
              </a:rPr>
              <a:t>Read in a list of student names and rearrange them in alphabetical order (sorting). </a:t>
            </a:r>
          </a:p>
          <a:p>
            <a:pPr algn="just">
              <a:lnSpc>
                <a:spcPct val="150000"/>
              </a:lnSpc>
            </a:pPr>
            <a:r>
              <a:rPr lang="en-US" altLang="en-US" sz="2200" dirty="0">
                <a:latin typeface="+mn-lt"/>
              </a:rPr>
              <a:t>Given the height measurements of students in a class, output the names of those students who are taller than average. 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66F9F-8BEF-44E4-8DD6-575A92C4A9A8}" type="datetime4">
              <a:rPr lang="en-US" smtClean="0"/>
              <a:t>March 27,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CSE-291: Computer Programming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4F382-3087-4BB5-8D2C-9D2E36CEA7D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863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Array Declaration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altLang="en-US" sz="2400" dirty="0" smtClean="0"/>
              <a:t>  Syntax</a:t>
            </a:r>
            <a:r>
              <a:rPr lang="en-US" altLang="en-US" sz="2400" dirty="0"/>
              <a:t>: </a:t>
            </a:r>
          </a:p>
          <a:p>
            <a:pPr marL="0" indent="0">
              <a:buNone/>
            </a:pPr>
            <a:r>
              <a:rPr lang="en-US" altLang="en-US" sz="2400" dirty="0"/>
              <a:t>        </a:t>
            </a:r>
            <a:r>
              <a:rPr lang="en-US" altLang="en-US" sz="2400" b="1" dirty="0" err="1" smtClean="0">
                <a:solidFill>
                  <a:srgbClr val="1E09B7"/>
                </a:solidFill>
              </a:rPr>
              <a:t>data_type</a:t>
            </a:r>
            <a:r>
              <a:rPr lang="en-US" altLang="en-US" sz="2400" b="1" dirty="0" smtClean="0">
                <a:solidFill>
                  <a:srgbClr val="1E09B7"/>
                </a:solidFill>
              </a:rPr>
              <a:t> </a:t>
            </a:r>
            <a:r>
              <a:rPr lang="en-US" altLang="en-US" sz="2400" b="1" dirty="0" smtClean="0"/>
              <a:t> </a:t>
            </a:r>
            <a:r>
              <a:rPr lang="en-US" altLang="en-US" sz="2400" b="1" dirty="0" err="1">
                <a:solidFill>
                  <a:srgbClr val="00B050"/>
                </a:solidFill>
              </a:rPr>
              <a:t>arrayName</a:t>
            </a:r>
            <a:r>
              <a:rPr lang="en-US" altLang="en-US" sz="2400" b="1" dirty="0"/>
              <a:t>   [</a:t>
            </a:r>
            <a:r>
              <a:rPr lang="en-US" altLang="en-US" sz="2400" b="1" dirty="0" err="1"/>
              <a:t>array_size</a:t>
            </a:r>
            <a:r>
              <a:rPr lang="en-US" altLang="en-US" sz="2400" b="1" dirty="0"/>
              <a:t>]</a:t>
            </a:r>
          </a:p>
          <a:p>
            <a:pPr marL="201168" lvl="1" indent="0">
              <a:buNone/>
            </a:pPr>
            <a:r>
              <a:rPr lang="en-US" altLang="en-US" sz="2400" b="1" dirty="0" smtClean="0">
                <a:solidFill>
                  <a:srgbClr val="1E09B7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</a:p>
          <a:p>
            <a:pPr marL="201168" lvl="1" indent="0">
              <a:buNone/>
            </a:pPr>
            <a:r>
              <a:rPr lang="en-US" altLang="en-US" sz="2400" b="1" dirty="0">
                <a:solidFill>
                  <a:srgbClr val="1E09B7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en-US" altLang="en-US" sz="2400" b="1" dirty="0" err="1" smtClean="0">
                <a:solidFill>
                  <a:srgbClr val="1E09B7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int</a:t>
            </a:r>
            <a:r>
              <a:rPr lang="en-US" altLang="en-US" sz="2400" b="1" dirty="0">
                <a:solidFill>
                  <a:srgbClr val="1E09B7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r>
              <a:rPr lang="en-US" altLang="en-US" sz="2400" b="1" dirty="0">
                <a:solidFill>
                  <a:srgbClr val="0070C0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US" altLang="en-US" sz="2400" b="1" dirty="0" err="1">
                <a:solidFill>
                  <a:srgbClr val="00B050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studMark</a:t>
            </a:r>
            <a:r>
              <a:rPr lang="en-US" altLang="en-US" sz="2400" b="1" dirty="0">
                <a:solidFill>
                  <a:srgbClr val="00B050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altLang="en-US" sz="2400" b="1" dirty="0">
                <a:solidFill>
                  <a:srgbClr val="0070C0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  [1000</a:t>
            </a:r>
            <a:r>
              <a:rPr lang="en-US" altLang="en-US" sz="2400" b="1" dirty="0" smtClean="0">
                <a:solidFill>
                  <a:srgbClr val="0070C0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];</a:t>
            </a:r>
          </a:p>
          <a:p>
            <a:pPr marL="201168" lvl="1" indent="0">
              <a:buNone/>
            </a:pPr>
            <a:endParaRPr lang="en-US" altLang="en-US" sz="2400" b="1" dirty="0">
              <a:solidFill>
                <a:srgbClr val="0070C0"/>
              </a:solidFill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 sz="2400" b="1" dirty="0" smtClean="0"/>
              <a:t>  &lt;</a:t>
            </a:r>
            <a:r>
              <a:rPr lang="en-US" altLang="en-US" sz="2400" b="1" dirty="0" err="1" smtClean="0"/>
              <a:t>data_type</a:t>
            </a:r>
            <a:r>
              <a:rPr lang="en-US" altLang="en-US" sz="2400" b="1" dirty="0"/>
              <a:t>&gt; </a:t>
            </a:r>
            <a:r>
              <a:rPr lang="en-US" altLang="en-US" sz="2400" dirty="0">
                <a:cs typeface="Times New Roman" panose="02020603050405020304" pitchFamily="18" charset="0"/>
              </a:rPr>
              <a:t>define the base type of the array, which is the type of each element in the array </a:t>
            </a:r>
            <a:r>
              <a:rPr lang="en-US" altLang="en-US" sz="2400" dirty="0" smtClean="0">
                <a:cs typeface="Times New Roman" panose="02020603050405020304" pitchFamily="18" charset="0"/>
              </a:rPr>
              <a:t>i.e., </a:t>
            </a:r>
            <a:r>
              <a:rPr lang="en-US" altLang="en-US" sz="2400" dirty="0">
                <a:cs typeface="Times New Roman" panose="02020603050405020304" pitchFamily="18" charset="0"/>
              </a:rPr>
              <a:t>common to all array </a:t>
            </a:r>
            <a:r>
              <a:rPr lang="en-US" altLang="en-US" sz="2400" dirty="0" smtClean="0">
                <a:cs typeface="Times New Roman" panose="02020603050405020304" pitchFamily="18" charset="0"/>
              </a:rPr>
              <a:t>elements.</a:t>
            </a:r>
            <a:endParaRPr lang="en-US" altLang="en-US" sz="2400" dirty="0"/>
          </a:p>
          <a:p>
            <a:pPr algn="just">
              <a:buFont typeface="Courier New" panose="02070309020205020404" pitchFamily="49" charset="0"/>
              <a:buChar char="o"/>
            </a:pPr>
            <a:r>
              <a:rPr lang="en-US" altLang="en-US" sz="2400" b="1" dirty="0" smtClean="0"/>
              <a:t>  &lt;</a:t>
            </a:r>
            <a:r>
              <a:rPr lang="en-US" altLang="en-US" sz="2400" b="1" dirty="0" err="1"/>
              <a:t>array_size</a:t>
            </a:r>
            <a:r>
              <a:rPr lang="en-US" altLang="en-US" sz="2400" b="1" dirty="0"/>
              <a:t>&gt;</a:t>
            </a:r>
            <a:r>
              <a:rPr lang="en-US" altLang="en-US" sz="2400" dirty="0"/>
              <a:t> The size of the array is indicated by the number of elements in the array.</a:t>
            </a:r>
            <a:r>
              <a:rPr lang="en-US" altLang="en-US" sz="2400" dirty="0">
                <a:cs typeface="Times New Roman" panose="02020603050405020304" pitchFamily="18" charset="0"/>
              </a:rPr>
              <a:t> How big the array is.</a:t>
            </a:r>
            <a:endParaRPr lang="en-US" altLang="en-US" sz="2400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ED5A3-069C-4611-8AD5-AE85B37D9FEE}" type="datetime4">
              <a:rPr lang="en-US" smtClean="0"/>
              <a:t>March 27,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CSE-291: Computer Programming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4F382-3087-4BB5-8D2C-9D2E36CEA7D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943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 </a:t>
            </a:r>
            <a:r>
              <a:rPr lang="en-US" altLang="en-US" dirty="0"/>
              <a:t>Declaration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97904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sz="2200" dirty="0" smtClean="0">
                <a:solidFill>
                  <a:schemeClr val="tx1"/>
                </a:solidFill>
                <a:cs typeface="Times New Roman" pitchFamily="18" charset="0"/>
              </a:rPr>
              <a:t>Graphically</a:t>
            </a:r>
            <a:r>
              <a:rPr lang="en-US" sz="2200" dirty="0">
                <a:solidFill>
                  <a:schemeClr val="tx1"/>
                </a:solidFill>
                <a:cs typeface="Times New Roman" pitchFamily="18" charset="0"/>
              </a:rPr>
              <a:t>, this can be depicted as in the following figure.</a:t>
            </a:r>
          </a:p>
          <a:p>
            <a:pPr marL="0" indent="0">
              <a:buNone/>
            </a:pPr>
            <a:endParaRPr lang="en-US" sz="2200" dirty="0">
              <a:solidFill>
                <a:schemeClr val="tx1"/>
              </a:solidFill>
              <a:cs typeface="Times New Roman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7600" y="2357438"/>
            <a:ext cx="671195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E4F1C-805B-4B2B-A286-F305B64160E7}" type="datetime4">
              <a:rPr lang="en-US" smtClean="0"/>
              <a:t>March 27, 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CSE-291: Computer Programming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4F382-3087-4BB5-8D2C-9D2E36CEA7D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902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Array Declaration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spcBef>
                <a:spcPct val="20000"/>
              </a:spcBef>
              <a:buClrTx/>
              <a:buFont typeface="Courier New" panose="02070309020205020404" pitchFamily="49" charset="0"/>
              <a:buChar char="o"/>
            </a:pPr>
            <a:r>
              <a:rPr lang="en-US" altLang="en-US" sz="2800" dirty="0" smtClean="0">
                <a:solidFill>
                  <a:schemeClr val="tx1"/>
                </a:solidFill>
              </a:rPr>
              <a:t>  Array </a:t>
            </a:r>
            <a:r>
              <a:rPr lang="en-US" altLang="en-US" sz="2800" dirty="0">
                <a:solidFill>
                  <a:schemeClr val="tx1"/>
                </a:solidFill>
              </a:rPr>
              <a:t>of 10 uninitialized </a:t>
            </a:r>
            <a:r>
              <a:rPr lang="en-US" altLang="en-US" sz="2800" dirty="0" smtClean="0">
                <a:solidFill>
                  <a:schemeClr val="tx1"/>
                </a:solidFill>
              </a:rPr>
              <a:t>integers </a:t>
            </a:r>
            <a:endParaRPr lang="en-US" altLang="en-US" sz="2800" dirty="0">
              <a:solidFill>
                <a:schemeClr val="tx1"/>
              </a:solidFill>
            </a:endParaRPr>
          </a:p>
          <a:p>
            <a:pPr marL="201168" lvl="1" indent="0">
              <a:spcBef>
                <a:spcPct val="20000"/>
              </a:spcBef>
              <a:buClrTx/>
              <a:buNone/>
            </a:pPr>
            <a:r>
              <a:rPr lang="en-US" altLang="en-US" sz="2800" dirty="0">
                <a:solidFill>
                  <a:schemeClr val="tx1"/>
                </a:solidFill>
              </a:rPr>
              <a:t>	</a:t>
            </a:r>
            <a:r>
              <a:rPr lang="en-US" altLang="en-US" sz="2800" dirty="0" err="1">
                <a:solidFill>
                  <a:schemeClr val="tx1"/>
                </a:solidFill>
              </a:rPr>
              <a:t>int</a:t>
            </a:r>
            <a:r>
              <a:rPr lang="en-US" altLang="en-US" sz="2800" dirty="0">
                <a:solidFill>
                  <a:schemeClr val="tx1"/>
                </a:solidFill>
              </a:rPr>
              <a:t> </a:t>
            </a:r>
            <a:r>
              <a:rPr lang="en-US" altLang="en-US" sz="2800" dirty="0" err="1" smtClean="0">
                <a:solidFill>
                  <a:srgbClr val="0070C0"/>
                </a:solidFill>
              </a:rPr>
              <a:t>ar</a:t>
            </a:r>
            <a:r>
              <a:rPr lang="en-US" altLang="en-US" sz="2800" dirty="0" smtClean="0">
                <a:solidFill>
                  <a:srgbClr val="0070C0"/>
                </a:solidFill>
              </a:rPr>
              <a:t>[10</a:t>
            </a:r>
            <a:r>
              <a:rPr lang="en-US" altLang="en-US" sz="2800" dirty="0">
                <a:solidFill>
                  <a:srgbClr val="0070C0"/>
                </a:solidFill>
              </a:rPr>
              <a:t>];  </a:t>
            </a:r>
            <a:endParaRPr lang="en-US" altLang="en-US" sz="2800" dirty="0" smtClean="0">
              <a:solidFill>
                <a:srgbClr val="0070C0"/>
              </a:solidFill>
            </a:endParaRPr>
          </a:p>
          <a:p>
            <a:pPr marL="201168" lvl="1" indent="0">
              <a:spcBef>
                <a:spcPct val="20000"/>
              </a:spcBef>
              <a:buClrTx/>
              <a:buNone/>
            </a:pPr>
            <a:endParaRPr lang="en-US" altLang="en-US" sz="2800" dirty="0">
              <a:solidFill>
                <a:srgbClr val="0070C0"/>
              </a:solidFill>
            </a:endParaRPr>
          </a:p>
          <a:p>
            <a:endParaRPr lang="en-US" dirty="0"/>
          </a:p>
        </p:txBody>
      </p:sp>
      <p:grpSp>
        <p:nvGrpSpPr>
          <p:cNvPr id="4" name="Group 1083"/>
          <p:cNvGrpSpPr>
            <a:grpSpLocks/>
          </p:cNvGrpSpPr>
          <p:nvPr/>
        </p:nvGrpSpPr>
        <p:grpSpPr bwMode="auto">
          <a:xfrm>
            <a:off x="2206625" y="3173201"/>
            <a:ext cx="7334250" cy="684213"/>
            <a:chOff x="528" y="2592"/>
            <a:chExt cx="4620" cy="431"/>
          </a:xfrm>
        </p:grpSpPr>
        <p:sp>
          <p:nvSpPr>
            <p:cNvPr id="5" name="Rectangle 1039"/>
            <p:cNvSpPr>
              <a:spLocks noChangeArrowheads="1"/>
            </p:cNvSpPr>
            <p:nvPr/>
          </p:nvSpPr>
          <p:spPr bwMode="auto">
            <a:xfrm>
              <a:off x="1268" y="2812"/>
              <a:ext cx="431" cy="21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5875">
              <a:solidFill>
                <a:srgbClr val="80008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6" name="Rectangle 1040"/>
            <p:cNvSpPr>
              <a:spLocks noChangeArrowheads="1"/>
            </p:cNvSpPr>
            <p:nvPr/>
          </p:nvSpPr>
          <p:spPr bwMode="auto">
            <a:xfrm>
              <a:off x="1386" y="2844"/>
              <a:ext cx="174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 typeface="Monotype Sorts" pitchFamily="2" charset="2"/>
                <a:buNone/>
              </a:pPr>
              <a:r>
                <a:rPr lang="en-US" altLang="en-US" dirty="0">
                  <a:solidFill>
                    <a:schemeClr val="tx1"/>
                  </a:solidFill>
                  <a:latin typeface="Courier" pitchFamily="49" charset="0"/>
                </a:rPr>
                <a:t>--</a:t>
              </a:r>
              <a:endParaRPr lang="en-US" altLang="en-US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7" name="Rectangle 1041"/>
            <p:cNvSpPr>
              <a:spLocks noChangeArrowheads="1"/>
            </p:cNvSpPr>
            <p:nvPr/>
          </p:nvSpPr>
          <p:spPr bwMode="auto">
            <a:xfrm>
              <a:off x="1699" y="2812"/>
              <a:ext cx="431" cy="21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5875">
              <a:solidFill>
                <a:srgbClr val="80008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" name="Rectangle 1042"/>
            <p:cNvSpPr>
              <a:spLocks noChangeArrowheads="1"/>
            </p:cNvSpPr>
            <p:nvPr/>
          </p:nvSpPr>
          <p:spPr bwMode="auto">
            <a:xfrm>
              <a:off x="1818" y="2844"/>
              <a:ext cx="174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 typeface="Monotype Sorts" pitchFamily="2" charset="2"/>
                <a:buNone/>
              </a:pPr>
              <a:r>
                <a:rPr lang="en-US" altLang="en-US">
                  <a:solidFill>
                    <a:schemeClr val="tx1"/>
                  </a:solidFill>
                  <a:latin typeface="Courier" pitchFamily="49" charset="0"/>
                </a:rPr>
                <a:t>--</a:t>
              </a:r>
              <a:endParaRPr lang="en-US" altLang="en-US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9" name="Rectangle 1043"/>
            <p:cNvSpPr>
              <a:spLocks noChangeArrowheads="1"/>
            </p:cNvSpPr>
            <p:nvPr/>
          </p:nvSpPr>
          <p:spPr bwMode="auto">
            <a:xfrm>
              <a:off x="2130" y="2812"/>
              <a:ext cx="431" cy="21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5875">
              <a:solidFill>
                <a:srgbClr val="80008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" name="Rectangle 1044"/>
            <p:cNvSpPr>
              <a:spLocks noChangeArrowheads="1"/>
            </p:cNvSpPr>
            <p:nvPr/>
          </p:nvSpPr>
          <p:spPr bwMode="auto">
            <a:xfrm>
              <a:off x="2249" y="2844"/>
              <a:ext cx="174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 typeface="Monotype Sorts" pitchFamily="2" charset="2"/>
                <a:buNone/>
              </a:pPr>
              <a:r>
                <a:rPr lang="en-US" altLang="en-US" dirty="0">
                  <a:solidFill>
                    <a:schemeClr val="tx1"/>
                  </a:solidFill>
                  <a:latin typeface="Courier" pitchFamily="49" charset="0"/>
                </a:rPr>
                <a:t>--</a:t>
              </a:r>
              <a:endParaRPr lang="en-US" altLang="en-US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1" name="Rectangle 1045"/>
            <p:cNvSpPr>
              <a:spLocks noChangeArrowheads="1"/>
            </p:cNvSpPr>
            <p:nvPr/>
          </p:nvSpPr>
          <p:spPr bwMode="auto">
            <a:xfrm>
              <a:off x="837" y="2812"/>
              <a:ext cx="431" cy="21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5875">
              <a:solidFill>
                <a:srgbClr val="80008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2" name="Rectangle 1046"/>
            <p:cNvSpPr>
              <a:spLocks noChangeArrowheads="1"/>
            </p:cNvSpPr>
            <p:nvPr/>
          </p:nvSpPr>
          <p:spPr bwMode="auto">
            <a:xfrm>
              <a:off x="955" y="2844"/>
              <a:ext cx="26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 typeface="Monotype Sorts" pitchFamily="2" charset="2"/>
                <a:buNone/>
              </a:pPr>
              <a:r>
                <a:rPr lang="en-US" altLang="en-US" dirty="0">
                  <a:solidFill>
                    <a:schemeClr val="tx1"/>
                  </a:solidFill>
                  <a:latin typeface="Courier" pitchFamily="49" charset="0"/>
                </a:rPr>
                <a:t>-- </a:t>
              </a:r>
              <a:endParaRPr lang="en-US" altLang="en-US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3" name="Rectangle 1047"/>
            <p:cNvSpPr>
              <a:spLocks noChangeArrowheads="1"/>
            </p:cNvSpPr>
            <p:nvPr/>
          </p:nvSpPr>
          <p:spPr bwMode="auto">
            <a:xfrm>
              <a:off x="528" y="2832"/>
              <a:ext cx="174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 typeface="Monotype Sorts" pitchFamily="2" charset="2"/>
                <a:buNone/>
              </a:pPr>
              <a:r>
                <a:rPr lang="en-US" altLang="en-US" dirty="0" err="1">
                  <a:solidFill>
                    <a:schemeClr val="tx1"/>
                  </a:solidFill>
                  <a:latin typeface="Courier" pitchFamily="49" charset="0"/>
                </a:rPr>
                <a:t>a</a:t>
              </a:r>
              <a:r>
                <a:rPr lang="en-US" altLang="en-US" dirty="0" err="1" smtClean="0">
                  <a:solidFill>
                    <a:schemeClr val="tx1"/>
                  </a:solidFill>
                  <a:latin typeface="Courier" pitchFamily="49" charset="0"/>
                </a:rPr>
                <a:t>r</a:t>
              </a:r>
              <a:endParaRPr lang="en-US" altLang="en-US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4" name="Rectangle 1058"/>
            <p:cNvSpPr>
              <a:spLocks noChangeArrowheads="1"/>
            </p:cNvSpPr>
            <p:nvPr/>
          </p:nvSpPr>
          <p:spPr bwMode="auto">
            <a:xfrm>
              <a:off x="2992" y="2812"/>
              <a:ext cx="432" cy="21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5875">
              <a:solidFill>
                <a:srgbClr val="80008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5" name="Rectangle 1059"/>
            <p:cNvSpPr>
              <a:spLocks noChangeArrowheads="1"/>
            </p:cNvSpPr>
            <p:nvPr/>
          </p:nvSpPr>
          <p:spPr bwMode="auto">
            <a:xfrm>
              <a:off x="3111" y="2844"/>
              <a:ext cx="174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 typeface="Monotype Sorts" pitchFamily="2" charset="2"/>
                <a:buNone/>
              </a:pPr>
              <a:r>
                <a:rPr lang="en-US" altLang="en-US">
                  <a:solidFill>
                    <a:schemeClr val="tx1"/>
                  </a:solidFill>
                  <a:latin typeface="Courier" pitchFamily="49" charset="0"/>
                </a:rPr>
                <a:t>--</a:t>
              </a:r>
              <a:endParaRPr lang="en-US" altLang="en-US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6" name="Rectangle 1060"/>
            <p:cNvSpPr>
              <a:spLocks noChangeArrowheads="1"/>
            </p:cNvSpPr>
            <p:nvPr/>
          </p:nvSpPr>
          <p:spPr bwMode="auto">
            <a:xfrm>
              <a:off x="3424" y="2812"/>
              <a:ext cx="431" cy="21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5875">
              <a:solidFill>
                <a:srgbClr val="80008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7" name="Rectangle 1061"/>
            <p:cNvSpPr>
              <a:spLocks noChangeArrowheads="1"/>
            </p:cNvSpPr>
            <p:nvPr/>
          </p:nvSpPr>
          <p:spPr bwMode="auto">
            <a:xfrm>
              <a:off x="3542" y="2844"/>
              <a:ext cx="174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 typeface="Monotype Sorts" pitchFamily="2" charset="2"/>
                <a:buNone/>
              </a:pPr>
              <a:r>
                <a:rPr lang="en-US" altLang="en-US">
                  <a:solidFill>
                    <a:schemeClr val="tx1"/>
                  </a:solidFill>
                  <a:latin typeface="Courier" pitchFamily="49" charset="0"/>
                </a:rPr>
                <a:t>--</a:t>
              </a:r>
              <a:endParaRPr lang="en-US" altLang="en-US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8" name="Rectangle 1062"/>
            <p:cNvSpPr>
              <a:spLocks noChangeArrowheads="1"/>
            </p:cNvSpPr>
            <p:nvPr/>
          </p:nvSpPr>
          <p:spPr bwMode="auto">
            <a:xfrm>
              <a:off x="3855" y="2812"/>
              <a:ext cx="431" cy="21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5875">
              <a:solidFill>
                <a:srgbClr val="80008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9" name="Rectangle 1063"/>
            <p:cNvSpPr>
              <a:spLocks noChangeArrowheads="1"/>
            </p:cNvSpPr>
            <p:nvPr/>
          </p:nvSpPr>
          <p:spPr bwMode="auto">
            <a:xfrm>
              <a:off x="3973" y="2844"/>
              <a:ext cx="174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 typeface="Monotype Sorts" pitchFamily="2" charset="2"/>
                <a:buNone/>
              </a:pPr>
              <a:r>
                <a:rPr lang="en-US" altLang="en-US">
                  <a:solidFill>
                    <a:schemeClr val="tx1"/>
                  </a:solidFill>
                  <a:latin typeface="Courier" pitchFamily="49" charset="0"/>
                </a:rPr>
                <a:t>--</a:t>
              </a:r>
              <a:endParaRPr lang="en-US" altLang="en-US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0" name="Rectangle 1064"/>
            <p:cNvSpPr>
              <a:spLocks noChangeArrowheads="1"/>
            </p:cNvSpPr>
            <p:nvPr/>
          </p:nvSpPr>
          <p:spPr bwMode="auto">
            <a:xfrm>
              <a:off x="2561" y="2812"/>
              <a:ext cx="431" cy="21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5875">
              <a:solidFill>
                <a:srgbClr val="80008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1" name="Rectangle 1065"/>
            <p:cNvSpPr>
              <a:spLocks noChangeArrowheads="1"/>
            </p:cNvSpPr>
            <p:nvPr/>
          </p:nvSpPr>
          <p:spPr bwMode="auto">
            <a:xfrm>
              <a:off x="2680" y="2844"/>
              <a:ext cx="174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 typeface="Monotype Sorts" pitchFamily="2" charset="2"/>
                <a:buNone/>
              </a:pPr>
              <a:r>
                <a:rPr lang="en-US" altLang="en-US">
                  <a:solidFill>
                    <a:schemeClr val="tx1"/>
                  </a:solidFill>
                  <a:latin typeface="Courier" pitchFamily="49" charset="0"/>
                </a:rPr>
                <a:t>--</a:t>
              </a:r>
              <a:endParaRPr lang="en-US" altLang="en-US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2" name="Rectangle 1066"/>
            <p:cNvSpPr>
              <a:spLocks noChangeArrowheads="1"/>
            </p:cNvSpPr>
            <p:nvPr/>
          </p:nvSpPr>
          <p:spPr bwMode="auto">
            <a:xfrm>
              <a:off x="4286" y="2812"/>
              <a:ext cx="431" cy="21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5875">
              <a:solidFill>
                <a:srgbClr val="80008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3" name="Rectangle 1067"/>
            <p:cNvSpPr>
              <a:spLocks noChangeArrowheads="1"/>
            </p:cNvSpPr>
            <p:nvPr/>
          </p:nvSpPr>
          <p:spPr bwMode="auto">
            <a:xfrm>
              <a:off x="4405" y="2844"/>
              <a:ext cx="174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 typeface="Monotype Sorts" pitchFamily="2" charset="2"/>
                <a:buNone/>
              </a:pPr>
              <a:r>
                <a:rPr lang="en-US" altLang="en-US">
                  <a:solidFill>
                    <a:schemeClr val="tx1"/>
                  </a:solidFill>
                  <a:latin typeface="Courier" pitchFamily="49" charset="0"/>
                </a:rPr>
                <a:t>--</a:t>
              </a:r>
              <a:endParaRPr lang="en-US" altLang="en-US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4" name="Rectangle 1068"/>
            <p:cNvSpPr>
              <a:spLocks noChangeArrowheads="1"/>
            </p:cNvSpPr>
            <p:nvPr/>
          </p:nvSpPr>
          <p:spPr bwMode="auto">
            <a:xfrm>
              <a:off x="4717" y="2812"/>
              <a:ext cx="431" cy="21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5875">
              <a:solidFill>
                <a:srgbClr val="80008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5" name="Rectangle 1069"/>
            <p:cNvSpPr>
              <a:spLocks noChangeArrowheads="1"/>
            </p:cNvSpPr>
            <p:nvPr/>
          </p:nvSpPr>
          <p:spPr bwMode="auto">
            <a:xfrm>
              <a:off x="4836" y="2844"/>
              <a:ext cx="174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 typeface="Monotype Sorts" pitchFamily="2" charset="2"/>
                <a:buNone/>
              </a:pPr>
              <a:r>
                <a:rPr lang="en-US" altLang="en-US">
                  <a:solidFill>
                    <a:schemeClr val="tx1"/>
                  </a:solidFill>
                  <a:latin typeface="Courier" pitchFamily="49" charset="0"/>
                </a:rPr>
                <a:t>--</a:t>
              </a:r>
              <a:endParaRPr lang="en-US" altLang="en-US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6" name="Rectangle 1029"/>
            <p:cNvSpPr>
              <a:spLocks noChangeArrowheads="1"/>
            </p:cNvSpPr>
            <p:nvPr/>
          </p:nvSpPr>
          <p:spPr bwMode="auto">
            <a:xfrm>
              <a:off x="2637" y="2592"/>
              <a:ext cx="174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 typeface="Monotype Sorts" pitchFamily="2" charset="2"/>
                <a:buNone/>
              </a:pPr>
              <a:r>
                <a:rPr lang="en-US" altLang="en-US">
                  <a:solidFill>
                    <a:schemeClr val="tx1"/>
                  </a:solidFill>
                  <a:latin typeface="Courier" pitchFamily="49" charset="0"/>
                </a:rPr>
                <a:t> 4</a:t>
              </a:r>
              <a:endParaRPr lang="en-US" altLang="en-US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7" name="Rectangle 1030"/>
            <p:cNvSpPr>
              <a:spLocks noChangeArrowheads="1"/>
            </p:cNvSpPr>
            <p:nvPr/>
          </p:nvSpPr>
          <p:spPr bwMode="auto">
            <a:xfrm>
              <a:off x="3068" y="2592"/>
              <a:ext cx="174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 typeface="Monotype Sorts" pitchFamily="2" charset="2"/>
                <a:buNone/>
              </a:pPr>
              <a:r>
                <a:rPr lang="en-US" altLang="en-US">
                  <a:solidFill>
                    <a:schemeClr val="tx1"/>
                  </a:solidFill>
                  <a:latin typeface="Courier" pitchFamily="49" charset="0"/>
                </a:rPr>
                <a:t> 5</a:t>
              </a:r>
              <a:endParaRPr lang="en-US" altLang="en-US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8" name="Rectangle 1031"/>
            <p:cNvSpPr>
              <a:spLocks noChangeArrowheads="1"/>
            </p:cNvSpPr>
            <p:nvPr/>
          </p:nvSpPr>
          <p:spPr bwMode="auto">
            <a:xfrm>
              <a:off x="3500" y="2592"/>
              <a:ext cx="174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 typeface="Monotype Sorts" pitchFamily="2" charset="2"/>
                <a:buNone/>
              </a:pPr>
              <a:r>
                <a:rPr lang="en-US" altLang="en-US">
                  <a:solidFill>
                    <a:schemeClr val="tx1"/>
                  </a:solidFill>
                  <a:latin typeface="Courier" pitchFamily="49" charset="0"/>
                </a:rPr>
                <a:t> 6</a:t>
              </a:r>
              <a:endParaRPr lang="en-US" altLang="en-US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9" name="Rectangle 1032"/>
            <p:cNvSpPr>
              <a:spLocks noChangeArrowheads="1"/>
            </p:cNvSpPr>
            <p:nvPr/>
          </p:nvSpPr>
          <p:spPr bwMode="auto">
            <a:xfrm>
              <a:off x="2206" y="2592"/>
              <a:ext cx="174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 typeface="Monotype Sorts" pitchFamily="2" charset="2"/>
                <a:buNone/>
              </a:pPr>
              <a:r>
                <a:rPr lang="en-US" altLang="en-US">
                  <a:solidFill>
                    <a:schemeClr val="tx1"/>
                  </a:solidFill>
                  <a:latin typeface="Courier" pitchFamily="49" charset="0"/>
                </a:rPr>
                <a:t> 3</a:t>
              </a:r>
              <a:endParaRPr lang="en-US" altLang="en-US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0" name="Rectangle 1033"/>
            <p:cNvSpPr>
              <a:spLocks noChangeArrowheads="1"/>
            </p:cNvSpPr>
            <p:nvPr/>
          </p:nvSpPr>
          <p:spPr bwMode="auto">
            <a:xfrm>
              <a:off x="913" y="2592"/>
              <a:ext cx="174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 typeface="Monotype Sorts" pitchFamily="2" charset="2"/>
                <a:buNone/>
              </a:pPr>
              <a:r>
                <a:rPr lang="en-US" altLang="en-US">
                  <a:solidFill>
                    <a:schemeClr val="tx1"/>
                  </a:solidFill>
                  <a:latin typeface="Courier" pitchFamily="49" charset="0"/>
                </a:rPr>
                <a:t> 0</a:t>
              </a:r>
              <a:endParaRPr lang="en-US" altLang="en-US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1" name="Rectangle 1034"/>
            <p:cNvSpPr>
              <a:spLocks noChangeArrowheads="1"/>
            </p:cNvSpPr>
            <p:nvPr/>
          </p:nvSpPr>
          <p:spPr bwMode="auto">
            <a:xfrm>
              <a:off x="1775" y="2592"/>
              <a:ext cx="174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 typeface="Monotype Sorts" pitchFamily="2" charset="2"/>
                <a:buNone/>
              </a:pPr>
              <a:r>
                <a:rPr lang="en-US" altLang="en-US">
                  <a:solidFill>
                    <a:schemeClr val="tx1"/>
                  </a:solidFill>
                  <a:latin typeface="Courier" pitchFamily="49" charset="0"/>
                </a:rPr>
                <a:t> 2</a:t>
              </a:r>
              <a:endParaRPr lang="en-US" altLang="en-US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2" name="Rectangle 1035"/>
            <p:cNvSpPr>
              <a:spLocks noChangeArrowheads="1"/>
            </p:cNvSpPr>
            <p:nvPr/>
          </p:nvSpPr>
          <p:spPr bwMode="auto">
            <a:xfrm>
              <a:off x="4362" y="2592"/>
              <a:ext cx="174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 typeface="Monotype Sorts" pitchFamily="2" charset="2"/>
                <a:buNone/>
              </a:pPr>
              <a:r>
                <a:rPr lang="en-US" altLang="en-US">
                  <a:solidFill>
                    <a:schemeClr val="tx1"/>
                  </a:solidFill>
                  <a:latin typeface="Courier" pitchFamily="49" charset="0"/>
                </a:rPr>
                <a:t> 8</a:t>
              </a:r>
              <a:endParaRPr lang="en-US" altLang="en-US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3" name="Rectangle 1036"/>
            <p:cNvSpPr>
              <a:spLocks noChangeArrowheads="1"/>
            </p:cNvSpPr>
            <p:nvPr/>
          </p:nvSpPr>
          <p:spPr bwMode="auto">
            <a:xfrm>
              <a:off x="4776" y="2592"/>
              <a:ext cx="174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 typeface="Monotype Sorts" pitchFamily="2" charset="2"/>
                <a:buNone/>
              </a:pPr>
              <a:r>
                <a:rPr lang="en-US" altLang="en-US">
                  <a:solidFill>
                    <a:schemeClr val="tx1"/>
                  </a:solidFill>
                  <a:latin typeface="Courier" pitchFamily="49" charset="0"/>
                </a:rPr>
                <a:t> 9</a:t>
              </a:r>
              <a:endParaRPr lang="en-US" altLang="en-US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4" name="Rectangle 1037"/>
            <p:cNvSpPr>
              <a:spLocks noChangeArrowheads="1"/>
            </p:cNvSpPr>
            <p:nvPr/>
          </p:nvSpPr>
          <p:spPr bwMode="auto">
            <a:xfrm>
              <a:off x="3931" y="2592"/>
              <a:ext cx="174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 typeface="Monotype Sorts" pitchFamily="2" charset="2"/>
                <a:buNone/>
              </a:pPr>
              <a:r>
                <a:rPr lang="en-US" altLang="en-US">
                  <a:solidFill>
                    <a:schemeClr val="tx1"/>
                  </a:solidFill>
                  <a:latin typeface="Courier" pitchFamily="49" charset="0"/>
                </a:rPr>
                <a:t> 7</a:t>
              </a:r>
              <a:endParaRPr lang="en-US" altLang="en-US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5" name="Rectangle 1038"/>
            <p:cNvSpPr>
              <a:spLocks noChangeArrowheads="1"/>
            </p:cNvSpPr>
            <p:nvPr/>
          </p:nvSpPr>
          <p:spPr bwMode="auto">
            <a:xfrm>
              <a:off x="1344" y="2592"/>
              <a:ext cx="174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 typeface="Monotype Sorts" pitchFamily="2" charset="2"/>
                <a:buNone/>
              </a:pPr>
              <a:r>
                <a:rPr lang="en-US" altLang="en-US">
                  <a:solidFill>
                    <a:schemeClr val="tx1"/>
                  </a:solidFill>
                  <a:latin typeface="Courier" pitchFamily="49" charset="0"/>
                </a:rPr>
                <a:t> 1</a:t>
              </a:r>
              <a:endParaRPr lang="en-US" altLang="en-US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36" name="Group 48"/>
          <p:cNvGrpSpPr>
            <a:grpSpLocks/>
          </p:cNvGrpSpPr>
          <p:nvPr/>
        </p:nvGrpSpPr>
        <p:grpSpPr bwMode="auto">
          <a:xfrm>
            <a:off x="1699736" y="4583218"/>
            <a:ext cx="8853488" cy="1149350"/>
            <a:chOff x="138113" y="5292725"/>
            <a:chExt cx="8853487" cy="1149350"/>
          </a:xfrm>
        </p:grpSpPr>
        <p:pic>
          <p:nvPicPr>
            <p:cNvPr id="37" name="Picture 1080" descr="house7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8113" y="5292725"/>
              <a:ext cx="1233487" cy="1108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38" name="Group 1082"/>
            <p:cNvGrpSpPr>
              <a:grpSpLocks/>
            </p:cNvGrpSpPr>
            <p:nvPr/>
          </p:nvGrpSpPr>
          <p:grpSpPr bwMode="auto">
            <a:xfrm>
              <a:off x="1371600" y="5292725"/>
              <a:ext cx="7620000" cy="1149350"/>
              <a:chOff x="768" y="3334"/>
              <a:chExt cx="4800" cy="724"/>
            </a:xfrm>
          </p:grpSpPr>
          <p:pic>
            <p:nvPicPr>
              <p:cNvPr id="45" name="Picture 1070" descr="house7"/>
              <p:cNvPicPr>
                <a:picLocks noChangeAspect="1" noChangeArrowheads="1"/>
              </p:cNvPicPr>
              <p:nvPr/>
            </p:nvPicPr>
            <p:blipFill>
              <a:blip r:embed="rId2" cstate="print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91" y="3360"/>
                <a:ext cx="777" cy="6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7" name="Picture 1072" descr="house7"/>
              <p:cNvPicPr>
                <a:picLocks noChangeAspect="1" noChangeArrowheads="1"/>
              </p:cNvPicPr>
              <p:nvPr/>
            </p:nvPicPr>
            <p:blipFill>
              <a:blip r:embed="rId2" cstate="print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80" y="3360"/>
                <a:ext cx="777" cy="6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8" name="AutoShape 1074"/>
              <p:cNvSpPr>
                <a:spLocks noChangeArrowheads="1"/>
              </p:cNvSpPr>
              <p:nvPr/>
            </p:nvSpPr>
            <p:spPr bwMode="auto">
              <a:xfrm>
                <a:off x="4608" y="3696"/>
                <a:ext cx="192" cy="144"/>
              </a:xfrm>
              <a:prstGeom prst="notchedRightArrow">
                <a:avLst>
                  <a:gd name="adj1" fmla="val 50000"/>
                  <a:gd name="adj2" fmla="val 33333"/>
                </a:avLst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1pPr>
                <a:lvl2pPr marL="742950" indent="-28575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6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2pPr>
                <a:lvl3pPr marL="11430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4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3pPr>
                <a:lvl4pPr marL="16002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4pPr>
                <a:lvl5pPr marL="20574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5pPr>
                <a:lvl6pPr marL="2514600" indent="-2286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6pPr>
                <a:lvl7pPr marL="2971800" indent="-2286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7pPr>
                <a:lvl8pPr marL="3429000" indent="-2286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8pPr>
                <a:lvl9pPr marL="3886200" indent="-2286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endParaRPr lang="en-US" altLang="en-US">
                  <a:solidFill>
                    <a:schemeClr val="bg1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49" name="AutoShape 1075"/>
              <p:cNvSpPr>
                <a:spLocks noChangeArrowheads="1"/>
              </p:cNvSpPr>
              <p:nvPr/>
            </p:nvSpPr>
            <p:spPr bwMode="auto">
              <a:xfrm>
                <a:off x="3648" y="3696"/>
                <a:ext cx="192" cy="144"/>
              </a:xfrm>
              <a:prstGeom prst="notchedRightArrow">
                <a:avLst>
                  <a:gd name="adj1" fmla="val 50000"/>
                  <a:gd name="adj2" fmla="val 33333"/>
                </a:avLst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1pPr>
                <a:lvl2pPr marL="742950" indent="-28575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6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2pPr>
                <a:lvl3pPr marL="11430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4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3pPr>
                <a:lvl4pPr marL="16002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4pPr>
                <a:lvl5pPr marL="20574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5pPr>
                <a:lvl6pPr marL="2514600" indent="-2286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6pPr>
                <a:lvl7pPr marL="2971800" indent="-2286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7pPr>
                <a:lvl8pPr marL="3429000" indent="-2286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8pPr>
                <a:lvl9pPr marL="3886200" indent="-2286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endParaRPr lang="en-US" altLang="en-US">
                  <a:solidFill>
                    <a:schemeClr val="bg1"/>
                  </a:solidFill>
                  <a:latin typeface="Arial" panose="020B0604020202020204" pitchFamily="34" charset="0"/>
                </a:endParaRPr>
              </a:p>
            </p:txBody>
          </p:sp>
          <p:pic>
            <p:nvPicPr>
              <p:cNvPr id="50" name="Picture 1076" descr="house7"/>
              <p:cNvPicPr>
                <a:picLocks noChangeAspect="1" noChangeArrowheads="1"/>
              </p:cNvPicPr>
              <p:nvPr/>
            </p:nvPicPr>
            <p:blipFill>
              <a:blip r:embed="rId2" cstate="print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20" y="3360"/>
                <a:ext cx="777" cy="6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1" name="AutoShape 1077"/>
              <p:cNvSpPr>
                <a:spLocks noChangeArrowheads="1"/>
              </p:cNvSpPr>
              <p:nvPr/>
            </p:nvSpPr>
            <p:spPr bwMode="auto">
              <a:xfrm>
                <a:off x="2688" y="3696"/>
                <a:ext cx="192" cy="144"/>
              </a:xfrm>
              <a:prstGeom prst="notchedRightArrow">
                <a:avLst>
                  <a:gd name="adj1" fmla="val 50000"/>
                  <a:gd name="adj2" fmla="val 33333"/>
                </a:avLst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1pPr>
                <a:lvl2pPr marL="742950" indent="-28575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6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2pPr>
                <a:lvl3pPr marL="11430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4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3pPr>
                <a:lvl4pPr marL="16002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4pPr>
                <a:lvl5pPr marL="20574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5pPr>
                <a:lvl6pPr marL="2514600" indent="-2286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6pPr>
                <a:lvl7pPr marL="2971800" indent="-2286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7pPr>
                <a:lvl8pPr marL="3429000" indent="-2286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8pPr>
                <a:lvl9pPr marL="3886200" indent="-2286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endParaRPr lang="en-US" altLang="en-US">
                  <a:solidFill>
                    <a:schemeClr val="bg1"/>
                  </a:solidFill>
                  <a:latin typeface="Arial" panose="020B0604020202020204" pitchFamily="34" charset="0"/>
                </a:endParaRPr>
              </a:p>
            </p:txBody>
          </p:sp>
          <p:pic>
            <p:nvPicPr>
              <p:cNvPr id="52" name="Picture 1078" descr="house7"/>
              <p:cNvPicPr>
                <a:picLocks noChangeAspect="1" noChangeArrowheads="1"/>
              </p:cNvPicPr>
              <p:nvPr/>
            </p:nvPicPr>
            <p:blipFill>
              <a:blip r:embed="rId2" cstate="print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60" y="3334"/>
                <a:ext cx="777" cy="6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3" name="AutoShape 1079"/>
              <p:cNvSpPr>
                <a:spLocks noChangeArrowheads="1"/>
              </p:cNvSpPr>
              <p:nvPr/>
            </p:nvSpPr>
            <p:spPr bwMode="auto">
              <a:xfrm>
                <a:off x="1728" y="3670"/>
                <a:ext cx="192" cy="144"/>
              </a:xfrm>
              <a:prstGeom prst="notchedRightArrow">
                <a:avLst>
                  <a:gd name="adj1" fmla="val 50000"/>
                  <a:gd name="adj2" fmla="val 33333"/>
                </a:avLst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1pPr>
                <a:lvl2pPr marL="742950" indent="-28575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6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2pPr>
                <a:lvl3pPr marL="11430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4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3pPr>
                <a:lvl4pPr marL="16002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4pPr>
                <a:lvl5pPr marL="20574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5pPr>
                <a:lvl6pPr marL="2514600" indent="-2286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6pPr>
                <a:lvl7pPr marL="2971800" indent="-2286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7pPr>
                <a:lvl8pPr marL="3429000" indent="-2286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8pPr>
                <a:lvl9pPr marL="3886200" indent="-2286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endParaRPr lang="en-US" altLang="en-US">
                  <a:solidFill>
                    <a:schemeClr val="bg1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54" name="AutoShape 1081"/>
              <p:cNvSpPr>
                <a:spLocks noChangeArrowheads="1"/>
              </p:cNvSpPr>
              <p:nvPr/>
            </p:nvSpPr>
            <p:spPr bwMode="auto">
              <a:xfrm>
                <a:off x="768" y="3670"/>
                <a:ext cx="192" cy="144"/>
              </a:xfrm>
              <a:prstGeom prst="notchedRightArrow">
                <a:avLst>
                  <a:gd name="adj1" fmla="val 50000"/>
                  <a:gd name="adj2" fmla="val 33333"/>
                </a:avLst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1pPr>
                <a:lvl2pPr marL="742950" indent="-28575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6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2pPr>
                <a:lvl3pPr marL="11430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4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3pPr>
                <a:lvl4pPr marL="16002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4pPr>
                <a:lvl5pPr marL="20574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5pPr>
                <a:lvl6pPr marL="2514600" indent="-2286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6pPr>
                <a:lvl7pPr marL="2971800" indent="-2286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7pPr>
                <a:lvl8pPr marL="3429000" indent="-2286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8pPr>
                <a:lvl9pPr marL="3886200" indent="-2286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endParaRPr lang="en-US" altLang="en-US">
                  <a:solidFill>
                    <a:schemeClr val="bg1"/>
                  </a:solidFill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39" name="Text Box 1085"/>
            <p:cNvSpPr txBox="1">
              <a:spLocks noChangeArrowheads="1"/>
            </p:cNvSpPr>
            <p:nvPr/>
          </p:nvSpPr>
          <p:spPr bwMode="auto">
            <a:xfrm>
              <a:off x="593725" y="6003925"/>
              <a:ext cx="325438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>
                <a:spcBef>
                  <a:spcPct val="20000"/>
                </a:spcBef>
                <a:buClrTx/>
                <a:buFont typeface="Monotype Sorts" pitchFamily="2" charset="2"/>
                <a:buNone/>
              </a:pPr>
              <a:r>
                <a:rPr lang="en-US" altLang="en-US" sz="2000">
                  <a:solidFill>
                    <a:schemeClr val="bg1"/>
                  </a:solidFill>
                  <a:latin typeface="Arial" panose="020B0604020202020204" pitchFamily="34" charset="0"/>
                </a:rPr>
                <a:t>0</a:t>
              </a:r>
            </a:p>
          </p:txBody>
        </p:sp>
        <p:sp>
          <p:nvSpPr>
            <p:cNvPr id="40" name="Text Box 1086"/>
            <p:cNvSpPr txBox="1">
              <a:spLocks noChangeArrowheads="1"/>
            </p:cNvSpPr>
            <p:nvPr/>
          </p:nvSpPr>
          <p:spPr bwMode="auto">
            <a:xfrm>
              <a:off x="2133600" y="6003925"/>
              <a:ext cx="325438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>
                <a:spcBef>
                  <a:spcPct val="20000"/>
                </a:spcBef>
                <a:buClrTx/>
                <a:buFont typeface="Monotype Sorts" pitchFamily="2" charset="2"/>
                <a:buNone/>
              </a:pPr>
              <a:r>
                <a:rPr lang="en-US" altLang="en-US" sz="2000">
                  <a:solidFill>
                    <a:schemeClr val="bg1"/>
                  </a:solidFill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41" name="Text Box 1087"/>
            <p:cNvSpPr txBox="1">
              <a:spLocks noChangeArrowheads="1"/>
            </p:cNvSpPr>
            <p:nvPr/>
          </p:nvSpPr>
          <p:spPr bwMode="auto">
            <a:xfrm>
              <a:off x="3657600" y="6019800"/>
              <a:ext cx="325438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>
                <a:spcBef>
                  <a:spcPct val="20000"/>
                </a:spcBef>
                <a:buClrTx/>
                <a:buFont typeface="Monotype Sorts" pitchFamily="2" charset="2"/>
                <a:buNone/>
              </a:pPr>
              <a:r>
                <a:rPr lang="en-US" altLang="en-US" sz="2000">
                  <a:solidFill>
                    <a:schemeClr val="bg1"/>
                  </a:solidFill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42" name="Text Box 1088"/>
            <p:cNvSpPr txBox="1">
              <a:spLocks noChangeArrowheads="1"/>
            </p:cNvSpPr>
            <p:nvPr/>
          </p:nvSpPr>
          <p:spPr bwMode="auto">
            <a:xfrm>
              <a:off x="5181600" y="6003925"/>
              <a:ext cx="325438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>
                <a:spcBef>
                  <a:spcPct val="20000"/>
                </a:spcBef>
                <a:buClrTx/>
                <a:buFont typeface="Monotype Sorts" pitchFamily="2" charset="2"/>
                <a:buNone/>
              </a:pPr>
              <a:r>
                <a:rPr lang="en-US" altLang="en-US" sz="2000">
                  <a:solidFill>
                    <a:schemeClr val="bg1"/>
                  </a:solidFill>
                  <a:latin typeface="Arial" panose="020B0604020202020204" pitchFamily="34" charset="0"/>
                </a:rPr>
                <a:t>3</a:t>
              </a:r>
            </a:p>
          </p:txBody>
        </p:sp>
        <p:sp>
          <p:nvSpPr>
            <p:cNvPr id="43" name="Text Box 1089"/>
            <p:cNvSpPr txBox="1">
              <a:spLocks noChangeArrowheads="1"/>
            </p:cNvSpPr>
            <p:nvPr/>
          </p:nvSpPr>
          <p:spPr bwMode="auto">
            <a:xfrm>
              <a:off x="6705600" y="6003925"/>
              <a:ext cx="325438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>
                <a:spcBef>
                  <a:spcPct val="20000"/>
                </a:spcBef>
                <a:buClrTx/>
                <a:buFont typeface="Monotype Sorts" pitchFamily="2" charset="2"/>
                <a:buNone/>
              </a:pPr>
              <a:r>
                <a:rPr lang="en-US" altLang="en-US" sz="2000">
                  <a:solidFill>
                    <a:schemeClr val="bg1"/>
                  </a:solidFill>
                  <a:latin typeface="Arial" panose="020B0604020202020204" pitchFamily="34" charset="0"/>
                </a:rPr>
                <a:t>4</a:t>
              </a:r>
            </a:p>
          </p:txBody>
        </p:sp>
        <p:sp>
          <p:nvSpPr>
            <p:cNvPr id="44" name="Text Box 1090"/>
            <p:cNvSpPr txBox="1">
              <a:spLocks noChangeArrowheads="1"/>
            </p:cNvSpPr>
            <p:nvPr/>
          </p:nvSpPr>
          <p:spPr bwMode="auto">
            <a:xfrm>
              <a:off x="8208963" y="6019800"/>
              <a:ext cx="327334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>
                <a:spcBef>
                  <a:spcPct val="20000"/>
                </a:spcBef>
                <a:buClrTx/>
                <a:buFont typeface="Monotype Sorts" pitchFamily="2" charset="2"/>
                <a:buNone/>
              </a:pPr>
              <a:r>
                <a:rPr lang="en-US" altLang="en-US" sz="2000" dirty="0">
                  <a:solidFill>
                    <a:schemeClr val="bg1"/>
                  </a:solidFill>
                  <a:latin typeface="Arial" panose="020B0604020202020204" pitchFamily="34" charset="0"/>
                </a:rPr>
                <a:t>9</a:t>
              </a:r>
            </a:p>
          </p:txBody>
        </p:sp>
      </p:grpSp>
      <p:sp>
        <p:nvSpPr>
          <p:cNvPr id="46" name="Date Placeholder 4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DB484-DFB6-441E-9877-ACB9670314C3}" type="datetime4">
              <a:rPr lang="en-US" smtClean="0"/>
              <a:t>March 27, 2019</a:t>
            </a:fld>
            <a:endParaRPr lang="en-US"/>
          </a:p>
        </p:txBody>
      </p:sp>
      <p:sp>
        <p:nvSpPr>
          <p:cNvPr id="55" name="Footer Placeholder 5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CSE-291: Computer Programming </a:t>
            </a:r>
            <a:endParaRPr lang="en-US"/>
          </a:p>
        </p:txBody>
      </p:sp>
      <p:sp>
        <p:nvSpPr>
          <p:cNvPr id="56" name="Slide Number Placeholder 5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4F382-3087-4BB5-8D2C-9D2E36CEA7D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218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Array Declaration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26466"/>
          </a:xfrm>
        </p:spPr>
        <p:txBody>
          <a:bodyPr>
            <a:normAutofit/>
          </a:bodyPr>
          <a:lstStyle/>
          <a:p>
            <a:pPr lvl="1">
              <a:spcBef>
                <a:spcPct val="20000"/>
              </a:spcBef>
              <a:buClrTx/>
              <a:buFont typeface="Courier New" panose="02070309020205020404" pitchFamily="49" charset="0"/>
              <a:buChar char="o"/>
            </a:pPr>
            <a:r>
              <a:rPr lang="en-US" altLang="en-US" sz="2800" dirty="0" smtClean="0">
                <a:solidFill>
                  <a:schemeClr val="tx1"/>
                </a:solidFill>
              </a:rPr>
              <a:t>  Array </a:t>
            </a:r>
            <a:r>
              <a:rPr lang="en-US" altLang="en-US" sz="2800" dirty="0">
                <a:solidFill>
                  <a:schemeClr val="tx1"/>
                </a:solidFill>
              </a:rPr>
              <a:t>of 10 uninitialized </a:t>
            </a:r>
            <a:r>
              <a:rPr lang="en-US" altLang="en-US" sz="2800" dirty="0" smtClean="0">
                <a:solidFill>
                  <a:schemeClr val="tx1"/>
                </a:solidFill>
              </a:rPr>
              <a:t>integers </a:t>
            </a:r>
            <a:endParaRPr lang="en-US" altLang="en-US" sz="2800" dirty="0" smtClean="0">
              <a:solidFill>
                <a:srgbClr val="0070C0"/>
              </a:solidFill>
            </a:endParaRPr>
          </a:p>
          <a:p>
            <a:pPr>
              <a:spcBef>
                <a:spcPct val="20000"/>
              </a:spcBef>
              <a:buClrTx/>
            </a:pPr>
            <a:endParaRPr lang="en-US" altLang="en-US" sz="3000" dirty="0" smtClean="0">
              <a:solidFill>
                <a:srgbClr val="0070C0"/>
              </a:solidFill>
            </a:endParaRPr>
          </a:p>
          <a:p>
            <a:pPr>
              <a:spcBef>
                <a:spcPct val="20000"/>
              </a:spcBef>
              <a:buClrTx/>
            </a:pPr>
            <a:endParaRPr lang="en-US" altLang="en-US" sz="3000" dirty="0">
              <a:solidFill>
                <a:srgbClr val="0070C0"/>
              </a:solidFill>
            </a:endParaRPr>
          </a:p>
          <a:p>
            <a:pPr lvl="1">
              <a:spcBef>
                <a:spcPct val="20000"/>
              </a:spcBef>
              <a:buClrTx/>
              <a:buFont typeface="Courier New" panose="02070309020205020404" pitchFamily="49" charset="0"/>
              <a:buChar char="o"/>
            </a:pPr>
            <a:r>
              <a:rPr lang="en-US" alt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smtClean="0"/>
              <a:t>The </a:t>
            </a:r>
            <a:r>
              <a:rPr lang="en-US" sz="2800" dirty="0"/>
              <a:t>expression in the brackets is known as the </a:t>
            </a:r>
            <a:r>
              <a:rPr lang="en-US" sz="2800" b="1" dirty="0">
                <a:solidFill>
                  <a:srgbClr val="FF0000"/>
                </a:solidFill>
              </a:rPr>
              <a:t>index/Subscript.</a:t>
            </a:r>
          </a:p>
          <a:p>
            <a:pPr lvl="3">
              <a:spcBef>
                <a:spcPct val="20000"/>
              </a:spcBef>
              <a:buClrTx/>
              <a:buFont typeface="Courier New" panose="02070309020205020404" pitchFamily="49" charset="0"/>
              <a:buChar char="o"/>
            </a:pPr>
            <a:r>
              <a:rPr lang="en-US" altLang="en-US" sz="2400" dirty="0">
                <a:solidFill>
                  <a:schemeClr val="tx1"/>
                </a:solidFill>
              </a:rPr>
              <a:t>  First element of array has index </a:t>
            </a:r>
            <a:r>
              <a:rPr lang="en-US" altLang="en-US" sz="2400" dirty="0" smtClean="0">
                <a:solidFill>
                  <a:schemeClr val="tx1"/>
                </a:solidFill>
              </a:rPr>
              <a:t>0.</a:t>
            </a:r>
          </a:p>
          <a:p>
            <a:pPr lvl="3">
              <a:spcBef>
                <a:spcPct val="20000"/>
              </a:spcBef>
              <a:buClrTx/>
              <a:buFont typeface="Courier New" panose="02070309020205020404" pitchFamily="49" charset="0"/>
              <a:buChar char="o"/>
            </a:pPr>
            <a:r>
              <a:rPr lang="en-US" altLang="en-US" sz="2400" dirty="0">
                <a:solidFill>
                  <a:schemeClr val="tx1"/>
                </a:solidFill>
              </a:rPr>
              <a:t>  Second element of array has index 1, and so </a:t>
            </a:r>
            <a:r>
              <a:rPr lang="en-US" altLang="en-US" sz="2400" dirty="0" smtClean="0">
                <a:solidFill>
                  <a:schemeClr val="tx1"/>
                </a:solidFill>
              </a:rPr>
              <a:t>on. </a:t>
            </a:r>
          </a:p>
          <a:p>
            <a:pPr lvl="3">
              <a:spcBef>
                <a:spcPct val="20000"/>
              </a:spcBef>
              <a:buClrTx/>
              <a:buFont typeface="Courier New" panose="02070309020205020404" pitchFamily="49" charset="0"/>
              <a:buChar char="o"/>
            </a:pPr>
            <a:r>
              <a:rPr lang="en-US" altLang="en-US" sz="2400" dirty="0" smtClean="0">
                <a:solidFill>
                  <a:schemeClr val="tx1"/>
                </a:solidFill>
              </a:rPr>
              <a:t>  Last </a:t>
            </a:r>
            <a:r>
              <a:rPr lang="en-US" altLang="en-US" sz="2400" dirty="0">
                <a:solidFill>
                  <a:schemeClr val="tx1"/>
                </a:solidFill>
              </a:rPr>
              <a:t>element has an index one less than the size of the array</a:t>
            </a:r>
            <a:r>
              <a:rPr lang="en-US" altLang="en-US" sz="2400" dirty="0" smtClean="0">
                <a:solidFill>
                  <a:schemeClr val="tx1"/>
                </a:solidFill>
              </a:rPr>
              <a:t>.</a:t>
            </a:r>
            <a:endParaRPr lang="en-US" altLang="en-US" sz="2400" dirty="0">
              <a:solidFill>
                <a:schemeClr val="tx1"/>
              </a:solidFill>
            </a:endParaRPr>
          </a:p>
          <a:p>
            <a:pPr lvl="3">
              <a:spcBef>
                <a:spcPct val="20000"/>
              </a:spcBef>
              <a:buClrTx/>
              <a:buFont typeface="Courier New" panose="02070309020205020404" pitchFamily="49" charset="0"/>
              <a:buChar char="o"/>
            </a:pPr>
            <a:r>
              <a:rPr lang="en-US" altLang="en-US" sz="2800" dirty="0">
                <a:solidFill>
                  <a:srgbClr val="0070C0"/>
                </a:solidFill>
              </a:rPr>
              <a:t>  </a:t>
            </a:r>
            <a:r>
              <a:rPr lang="en-US" altLang="en-US" sz="2400" dirty="0">
                <a:solidFill>
                  <a:srgbClr val="0070C0"/>
                </a:solidFill>
              </a:rPr>
              <a:t>Array indexes always start at zero in </a:t>
            </a:r>
            <a:r>
              <a:rPr lang="en-US" altLang="en-US" sz="2400" dirty="0" smtClean="0">
                <a:solidFill>
                  <a:srgbClr val="0070C0"/>
                </a:solidFill>
              </a:rPr>
              <a:t>C</a:t>
            </a:r>
          </a:p>
          <a:p>
            <a:endParaRPr lang="en-US" dirty="0" smtClean="0"/>
          </a:p>
          <a:p>
            <a:endParaRPr lang="en-US" dirty="0"/>
          </a:p>
        </p:txBody>
      </p:sp>
      <p:grpSp>
        <p:nvGrpSpPr>
          <p:cNvPr id="4" name="Group 1083"/>
          <p:cNvGrpSpPr>
            <a:grpSpLocks/>
          </p:cNvGrpSpPr>
          <p:nvPr/>
        </p:nvGrpSpPr>
        <p:grpSpPr bwMode="auto">
          <a:xfrm>
            <a:off x="1826736" y="2307220"/>
            <a:ext cx="7334250" cy="684213"/>
            <a:chOff x="528" y="2592"/>
            <a:chExt cx="4620" cy="431"/>
          </a:xfrm>
        </p:grpSpPr>
        <p:sp>
          <p:nvSpPr>
            <p:cNvPr id="5" name="Rectangle 1039"/>
            <p:cNvSpPr>
              <a:spLocks noChangeArrowheads="1"/>
            </p:cNvSpPr>
            <p:nvPr/>
          </p:nvSpPr>
          <p:spPr bwMode="auto">
            <a:xfrm>
              <a:off x="1268" y="2812"/>
              <a:ext cx="431" cy="21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5875">
              <a:solidFill>
                <a:srgbClr val="80008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6" name="Rectangle 1040"/>
            <p:cNvSpPr>
              <a:spLocks noChangeArrowheads="1"/>
            </p:cNvSpPr>
            <p:nvPr/>
          </p:nvSpPr>
          <p:spPr bwMode="auto">
            <a:xfrm>
              <a:off x="1386" y="2844"/>
              <a:ext cx="174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 typeface="Monotype Sorts" pitchFamily="2" charset="2"/>
                <a:buNone/>
              </a:pPr>
              <a:r>
                <a:rPr lang="en-US" altLang="en-US" dirty="0">
                  <a:solidFill>
                    <a:schemeClr val="tx1"/>
                  </a:solidFill>
                  <a:latin typeface="Courier" pitchFamily="49" charset="0"/>
                </a:rPr>
                <a:t>--</a:t>
              </a:r>
              <a:endParaRPr lang="en-US" altLang="en-US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7" name="Rectangle 1041"/>
            <p:cNvSpPr>
              <a:spLocks noChangeArrowheads="1"/>
            </p:cNvSpPr>
            <p:nvPr/>
          </p:nvSpPr>
          <p:spPr bwMode="auto">
            <a:xfrm>
              <a:off x="1699" y="2812"/>
              <a:ext cx="431" cy="21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5875">
              <a:solidFill>
                <a:srgbClr val="80008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" name="Rectangle 1042"/>
            <p:cNvSpPr>
              <a:spLocks noChangeArrowheads="1"/>
            </p:cNvSpPr>
            <p:nvPr/>
          </p:nvSpPr>
          <p:spPr bwMode="auto">
            <a:xfrm>
              <a:off x="1818" y="2844"/>
              <a:ext cx="174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 typeface="Monotype Sorts" pitchFamily="2" charset="2"/>
                <a:buNone/>
              </a:pPr>
              <a:r>
                <a:rPr lang="en-US" altLang="en-US">
                  <a:solidFill>
                    <a:schemeClr val="tx1"/>
                  </a:solidFill>
                  <a:latin typeface="Courier" pitchFamily="49" charset="0"/>
                </a:rPr>
                <a:t>--</a:t>
              </a:r>
              <a:endParaRPr lang="en-US" altLang="en-US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9" name="Rectangle 1043"/>
            <p:cNvSpPr>
              <a:spLocks noChangeArrowheads="1"/>
            </p:cNvSpPr>
            <p:nvPr/>
          </p:nvSpPr>
          <p:spPr bwMode="auto">
            <a:xfrm>
              <a:off x="2130" y="2812"/>
              <a:ext cx="431" cy="21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5875">
              <a:solidFill>
                <a:srgbClr val="80008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" name="Rectangle 1044"/>
            <p:cNvSpPr>
              <a:spLocks noChangeArrowheads="1"/>
            </p:cNvSpPr>
            <p:nvPr/>
          </p:nvSpPr>
          <p:spPr bwMode="auto">
            <a:xfrm>
              <a:off x="2249" y="2844"/>
              <a:ext cx="174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 typeface="Monotype Sorts" pitchFamily="2" charset="2"/>
                <a:buNone/>
              </a:pPr>
              <a:r>
                <a:rPr lang="en-US" altLang="en-US" dirty="0">
                  <a:solidFill>
                    <a:schemeClr val="tx1"/>
                  </a:solidFill>
                  <a:latin typeface="Courier" pitchFamily="49" charset="0"/>
                </a:rPr>
                <a:t>--</a:t>
              </a:r>
              <a:endParaRPr lang="en-US" altLang="en-US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1" name="Rectangle 1045"/>
            <p:cNvSpPr>
              <a:spLocks noChangeArrowheads="1"/>
            </p:cNvSpPr>
            <p:nvPr/>
          </p:nvSpPr>
          <p:spPr bwMode="auto">
            <a:xfrm>
              <a:off x="837" y="2812"/>
              <a:ext cx="431" cy="21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5875">
              <a:solidFill>
                <a:srgbClr val="80008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2" name="Rectangle 1046"/>
            <p:cNvSpPr>
              <a:spLocks noChangeArrowheads="1"/>
            </p:cNvSpPr>
            <p:nvPr/>
          </p:nvSpPr>
          <p:spPr bwMode="auto">
            <a:xfrm>
              <a:off x="955" y="2844"/>
              <a:ext cx="26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 typeface="Monotype Sorts" pitchFamily="2" charset="2"/>
                <a:buNone/>
              </a:pPr>
              <a:r>
                <a:rPr lang="en-US" altLang="en-US" dirty="0">
                  <a:solidFill>
                    <a:schemeClr val="tx1"/>
                  </a:solidFill>
                  <a:latin typeface="Courier" pitchFamily="49" charset="0"/>
                </a:rPr>
                <a:t>-- </a:t>
              </a:r>
              <a:endParaRPr lang="en-US" altLang="en-US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3" name="Rectangle 1047"/>
            <p:cNvSpPr>
              <a:spLocks noChangeArrowheads="1"/>
            </p:cNvSpPr>
            <p:nvPr/>
          </p:nvSpPr>
          <p:spPr bwMode="auto">
            <a:xfrm>
              <a:off x="528" y="2832"/>
              <a:ext cx="174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 typeface="Monotype Sorts" pitchFamily="2" charset="2"/>
                <a:buNone/>
              </a:pPr>
              <a:r>
                <a:rPr lang="en-US" altLang="en-US" dirty="0" err="1">
                  <a:solidFill>
                    <a:schemeClr val="tx1"/>
                  </a:solidFill>
                  <a:latin typeface="Courier" pitchFamily="49" charset="0"/>
                </a:rPr>
                <a:t>a</a:t>
              </a:r>
              <a:r>
                <a:rPr lang="en-US" altLang="en-US" dirty="0" err="1" smtClean="0">
                  <a:solidFill>
                    <a:schemeClr val="tx1"/>
                  </a:solidFill>
                  <a:latin typeface="Courier" pitchFamily="49" charset="0"/>
                </a:rPr>
                <a:t>r</a:t>
              </a:r>
              <a:endParaRPr lang="en-US" altLang="en-US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4" name="Rectangle 1058"/>
            <p:cNvSpPr>
              <a:spLocks noChangeArrowheads="1"/>
            </p:cNvSpPr>
            <p:nvPr/>
          </p:nvSpPr>
          <p:spPr bwMode="auto">
            <a:xfrm>
              <a:off x="2992" y="2812"/>
              <a:ext cx="432" cy="21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5875">
              <a:solidFill>
                <a:srgbClr val="80008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5" name="Rectangle 1059"/>
            <p:cNvSpPr>
              <a:spLocks noChangeArrowheads="1"/>
            </p:cNvSpPr>
            <p:nvPr/>
          </p:nvSpPr>
          <p:spPr bwMode="auto">
            <a:xfrm>
              <a:off x="3111" y="2844"/>
              <a:ext cx="174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 typeface="Monotype Sorts" pitchFamily="2" charset="2"/>
                <a:buNone/>
              </a:pPr>
              <a:r>
                <a:rPr lang="en-US" altLang="en-US">
                  <a:solidFill>
                    <a:schemeClr val="tx1"/>
                  </a:solidFill>
                  <a:latin typeface="Courier" pitchFamily="49" charset="0"/>
                </a:rPr>
                <a:t>--</a:t>
              </a:r>
              <a:endParaRPr lang="en-US" altLang="en-US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6" name="Rectangle 1060"/>
            <p:cNvSpPr>
              <a:spLocks noChangeArrowheads="1"/>
            </p:cNvSpPr>
            <p:nvPr/>
          </p:nvSpPr>
          <p:spPr bwMode="auto">
            <a:xfrm>
              <a:off x="3424" y="2812"/>
              <a:ext cx="431" cy="21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5875">
              <a:solidFill>
                <a:srgbClr val="80008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7" name="Rectangle 1061"/>
            <p:cNvSpPr>
              <a:spLocks noChangeArrowheads="1"/>
            </p:cNvSpPr>
            <p:nvPr/>
          </p:nvSpPr>
          <p:spPr bwMode="auto">
            <a:xfrm>
              <a:off x="3542" y="2844"/>
              <a:ext cx="174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 typeface="Monotype Sorts" pitchFamily="2" charset="2"/>
                <a:buNone/>
              </a:pPr>
              <a:r>
                <a:rPr lang="en-US" altLang="en-US">
                  <a:solidFill>
                    <a:schemeClr val="tx1"/>
                  </a:solidFill>
                  <a:latin typeface="Courier" pitchFamily="49" charset="0"/>
                </a:rPr>
                <a:t>--</a:t>
              </a:r>
              <a:endParaRPr lang="en-US" altLang="en-US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8" name="Rectangle 1062"/>
            <p:cNvSpPr>
              <a:spLocks noChangeArrowheads="1"/>
            </p:cNvSpPr>
            <p:nvPr/>
          </p:nvSpPr>
          <p:spPr bwMode="auto">
            <a:xfrm>
              <a:off x="3855" y="2812"/>
              <a:ext cx="431" cy="21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5875">
              <a:solidFill>
                <a:srgbClr val="80008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9" name="Rectangle 1063"/>
            <p:cNvSpPr>
              <a:spLocks noChangeArrowheads="1"/>
            </p:cNvSpPr>
            <p:nvPr/>
          </p:nvSpPr>
          <p:spPr bwMode="auto">
            <a:xfrm>
              <a:off x="3973" y="2844"/>
              <a:ext cx="174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 typeface="Monotype Sorts" pitchFamily="2" charset="2"/>
                <a:buNone/>
              </a:pPr>
              <a:r>
                <a:rPr lang="en-US" altLang="en-US">
                  <a:solidFill>
                    <a:schemeClr val="tx1"/>
                  </a:solidFill>
                  <a:latin typeface="Courier" pitchFamily="49" charset="0"/>
                </a:rPr>
                <a:t>--</a:t>
              </a:r>
              <a:endParaRPr lang="en-US" altLang="en-US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0" name="Rectangle 1064"/>
            <p:cNvSpPr>
              <a:spLocks noChangeArrowheads="1"/>
            </p:cNvSpPr>
            <p:nvPr/>
          </p:nvSpPr>
          <p:spPr bwMode="auto">
            <a:xfrm>
              <a:off x="2561" y="2812"/>
              <a:ext cx="431" cy="21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5875">
              <a:solidFill>
                <a:srgbClr val="80008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1" name="Rectangle 1065"/>
            <p:cNvSpPr>
              <a:spLocks noChangeArrowheads="1"/>
            </p:cNvSpPr>
            <p:nvPr/>
          </p:nvSpPr>
          <p:spPr bwMode="auto">
            <a:xfrm>
              <a:off x="2680" y="2844"/>
              <a:ext cx="174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 typeface="Monotype Sorts" pitchFamily="2" charset="2"/>
                <a:buNone/>
              </a:pPr>
              <a:r>
                <a:rPr lang="en-US" altLang="en-US">
                  <a:solidFill>
                    <a:schemeClr val="tx1"/>
                  </a:solidFill>
                  <a:latin typeface="Courier" pitchFamily="49" charset="0"/>
                </a:rPr>
                <a:t>--</a:t>
              </a:r>
              <a:endParaRPr lang="en-US" altLang="en-US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2" name="Rectangle 1066"/>
            <p:cNvSpPr>
              <a:spLocks noChangeArrowheads="1"/>
            </p:cNvSpPr>
            <p:nvPr/>
          </p:nvSpPr>
          <p:spPr bwMode="auto">
            <a:xfrm>
              <a:off x="4286" y="2812"/>
              <a:ext cx="431" cy="21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5875">
              <a:solidFill>
                <a:srgbClr val="80008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3" name="Rectangle 1067"/>
            <p:cNvSpPr>
              <a:spLocks noChangeArrowheads="1"/>
            </p:cNvSpPr>
            <p:nvPr/>
          </p:nvSpPr>
          <p:spPr bwMode="auto">
            <a:xfrm>
              <a:off x="4405" y="2844"/>
              <a:ext cx="174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 typeface="Monotype Sorts" pitchFamily="2" charset="2"/>
                <a:buNone/>
              </a:pPr>
              <a:r>
                <a:rPr lang="en-US" altLang="en-US">
                  <a:solidFill>
                    <a:schemeClr val="tx1"/>
                  </a:solidFill>
                  <a:latin typeface="Courier" pitchFamily="49" charset="0"/>
                </a:rPr>
                <a:t>--</a:t>
              </a:r>
              <a:endParaRPr lang="en-US" altLang="en-US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4" name="Rectangle 1068"/>
            <p:cNvSpPr>
              <a:spLocks noChangeArrowheads="1"/>
            </p:cNvSpPr>
            <p:nvPr/>
          </p:nvSpPr>
          <p:spPr bwMode="auto">
            <a:xfrm>
              <a:off x="4717" y="2812"/>
              <a:ext cx="431" cy="21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5875">
              <a:solidFill>
                <a:srgbClr val="80008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5" name="Rectangle 1069"/>
            <p:cNvSpPr>
              <a:spLocks noChangeArrowheads="1"/>
            </p:cNvSpPr>
            <p:nvPr/>
          </p:nvSpPr>
          <p:spPr bwMode="auto">
            <a:xfrm>
              <a:off x="4836" y="2844"/>
              <a:ext cx="174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 typeface="Monotype Sorts" pitchFamily="2" charset="2"/>
                <a:buNone/>
              </a:pPr>
              <a:r>
                <a:rPr lang="en-US" altLang="en-US">
                  <a:solidFill>
                    <a:schemeClr val="tx1"/>
                  </a:solidFill>
                  <a:latin typeface="Courier" pitchFamily="49" charset="0"/>
                </a:rPr>
                <a:t>--</a:t>
              </a:r>
              <a:endParaRPr lang="en-US" altLang="en-US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6" name="Rectangle 1029"/>
            <p:cNvSpPr>
              <a:spLocks noChangeArrowheads="1"/>
            </p:cNvSpPr>
            <p:nvPr/>
          </p:nvSpPr>
          <p:spPr bwMode="auto">
            <a:xfrm>
              <a:off x="2637" y="2592"/>
              <a:ext cx="174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 typeface="Monotype Sorts" pitchFamily="2" charset="2"/>
                <a:buNone/>
              </a:pPr>
              <a:r>
                <a:rPr lang="en-US" altLang="en-US">
                  <a:solidFill>
                    <a:schemeClr val="tx1"/>
                  </a:solidFill>
                  <a:latin typeface="Courier" pitchFamily="49" charset="0"/>
                </a:rPr>
                <a:t> 4</a:t>
              </a:r>
              <a:endParaRPr lang="en-US" altLang="en-US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7" name="Rectangle 1030"/>
            <p:cNvSpPr>
              <a:spLocks noChangeArrowheads="1"/>
            </p:cNvSpPr>
            <p:nvPr/>
          </p:nvSpPr>
          <p:spPr bwMode="auto">
            <a:xfrm>
              <a:off x="3068" y="2592"/>
              <a:ext cx="174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 typeface="Monotype Sorts" pitchFamily="2" charset="2"/>
                <a:buNone/>
              </a:pPr>
              <a:r>
                <a:rPr lang="en-US" altLang="en-US">
                  <a:solidFill>
                    <a:schemeClr val="tx1"/>
                  </a:solidFill>
                  <a:latin typeface="Courier" pitchFamily="49" charset="0"/>
                </a:rPr>
                <a:t> 5</a:t>
              </a:r>
              <a:endParaRPr lang="en-US" altLang="en-US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8" name="Rectangle 1031"/>
            <p:cNvSpPr>
              <a:spLocks noChangeArrowheads="1"/>
            </p:cNvSpPr>
            <p:nvPr/>
          </p:nvSpPr>
          <p:spPr bwMode="auto">
            <a:xfrm>
              <a:off x="3500" y="2592"/>
              <a:ext cx="174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 typeface="Monotype Sorts" pitchFamily="2" charset="2"/>
                <a:buNone/>
              </a:pPr>
              <a:r>
                <a:rPr lang="en-US" altLang="en-US">
                  <a:solidFill>
                    <a:schemeClr val="tx1"/>
                  </a:solidFill>
                  <a:latin typeface="Courier" pitchFamily="49" charset="0"/>
                </a:rPr>
                <a:t> 6</a:t>
              </a:r>
              <a:endParaRPr lang="en-US" altLang="en-US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9" name="Rectangle 1032"/>
            <p:cNvSpPr>
              <a:spLocks noChangeArrowheads="1"/>
            </p:cNvSpPr>
            <p:nvPr/>
          </p:nvSpPr>
          <p:spPr bwMode="auto">
            <a:xfrm>
              <a:off x="2206" y="2592"/>
              <a:ext cx="174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 typeface="Monotype Sorts" pitchFamily="2" charset="2"/>
                <a:buNone/>
              </a:pPr>
              <a:r>
                <a:rPr lang="en-US" altLang="en-US">
                  <a:solidFill>
                    <a:schemeClr val="tx1"/>
                  </a:solidFill>
                  <a:latin typeface="Courier" pitchFamily="49" charset="0"/>
                </a:rPr>
                <a:t> 3</a:t>
              </a:r>
              <a:endParaRPr lang="en-US" altLang="en-US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0" name="Rectangle 1033"/>
            <p:cNvSpPr>
              <a:spLocks noChangeArrowheads="1"/>
            </p:cNvSpPr>
            <p:nvPr/>
          </p:nvSpPr>
          <p:spPr bwMode="auto">
            <a:xfrm>
              <a:off x="913" y="2592"/>
              <a:ext cx="174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 typeface="Monotype Sorts" pitchFamily="2" charset="2"/>
                <a:buNone/>
              </a:pPr>
              <a:r>
                <a:rPr lang="en-US" altLang="en-US">
                  <a:solidFill>
                    <a:schemeClr val="tx1"/>
                  </a:solidFill>
                  <a:latin typeface="Courier" pitchFamily="49" charset="0"/>
                </a:rPr>
                <a:t> 0</a:t>
              </a:r>
              <a:endParaRPr lang="en-US" altLang="en-US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1" name="Rectangle 1034"/>
            <p:cNvSpPr>
              <a:spLocks noChangeArrowheads="1"/>
            </p:cNvSpPr>
            <p:nvPr/>
          </p:nvSpPr>
          <p:spPr bwMode="auto">
            <a:xfrm>
              <a:off x="1775" y="2592"/>
              <a:ext cx="174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 typeface="Monotype Sorts" pitchFamily="2" charset="2"/>
                <a:buNone/>
              </a:pPr>
              <a:r>
                <a:rPr lang="en-US" altLang="en-US">
                  <a:solidFill>
                    <a:schemeClr val="tx1"/>
                  </a:solidFill>
                  <a:latin typeface="Courier" pitchFamily="49" charset="0"/>
                </a:rPr>
                <a:t> 2</a:t>
              </a:r>
              <a:endParaRPr lang="en-US" altLang="en-US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2" name="Rectangle 1035"/>
            <p:cNvSpPr>
              <a:spLocks noChangeArrowheads="1"/>
            </p:cNvSpPr>
            <p:nvPr/>
          </p:nvSpPr>
          <p:spPr bwMode="auto">
            <a:xfrm>
              <a:off x="4362" y="2592"/>
              <a:ext cx="174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 typeface="Monotype Sorts" pitchFamily="2" charset="2"/>
                <a:buNone/>
              </a:pPr>
              <a:r>
                <a:rPr lang="en-US" altLang="en-US">
                  <a:solidFill>
                    <a:schemeClr val="tx1"/>
                  </a:solidFill>
                  <a:latin typeface="Courier" pitchFamily="49" charset="0"/>
                </a:rPr>
                <a:t> 8</a:t>
              </a:r>
              <a:endParaRPr lang="en-US" altLang="en-US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3" name="Rectangle 1036"/>
            <p:cNvSpPr>
              <a:spLocks noChangeArrowheads="1"/>
            </p:cNvSpPr>
            <p:nvPr/>
          </p:nvSpPr>
          <p:spPr bwMode="auto">
            <a:xfrm>
              <a:off x="4776" y="2592"/>
              <a:ext cx="174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 typeface="Monotype Sorts" pitchFamily="2" charset="2"/>
                <a:buNone/>
              </a:pPr>
              <a:r>
                <a:rPr lang="en-US" altLang="en-US">
                  <a:solidFill>
                    <a:schemeClr val="tx1"/>
                  </a:solidFill>
                  <a:latin typeface="Courier" pitchFamily="49" charset="0"/>
                </a:rPr>
                <a:t> 9</a:t>
              </a:r>
              <a:endParaRPr lang="en-US" altLang="en-US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4" name="Rectangle 1037"/>
            <p:cNvSpPr>
              <a:spLocks noChangeArrowheads="1"/>
            </p:cNvSpPr>
            <p:nvPr/>
          </p:nvSpPr>
          <p:spPr bwMode="auto">
            <a:xfrm>
              <a:off x="3931" y="2592"/>
              <a:ext cx="174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 typeface="Monotype Sorts" pitchFamily="2" charset="2"/>
                <a:buNone/>
              </a:pPr>
              <a:r>
                <a:rPr lang="en-US" altLang="en-US">
                  <a:solidFill>
                    <a:schemeClr val="tx1"/>
                  </a:solidFill>
                  <a:latin typeface="Courier" pitchFamily="49" charset="0"/>
                </a:rPr>
                <a:t> 7</a:t>
              </a:r>
              <a:endParaRPr lang="en-US" altLang="en-US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5" name="Rectangle 1038"/>
            <p:cNvSpPr>
              <a:spLocks noChangeArrowheads="1"/>
            </p:cNvSpPr>
            <p:nvPr/>
          </p:nvSpPr>
          <p:spPr bwMode="auto">
            <a:xfrm>
              <a:off x="1344" y="2592"/>
              <a:ext cx="174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 typeface="Monotype Sorts" pitchFamily="2" charset="2"/>
                <a:buNone/>
              </a:pPr>
              <a:r>
                <a:rPr lang="en-US" altLang="en-US">
                  <a:solidFill>
                    <a:schemeClr val="tx1"/>
                  </a:solidFill>
                  <a:latin typeface="Courier" pitchFamily="49" charset="0"/>
                </a:rPr>
                <a:t> 1</a:t>
              </a:r>
              <a:endParaRPr lang="en-US" altLang="en-US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36" name="Date Placeholder 3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C9386-FB22-449A-A422-B70A89779A0E}" type="datetime4">
              <a:rPr lang="en-US" smtClean="0"/>
              <a:t>March 27, 2019</a:t>
            </a:fld>
            <a:endParaRPr lang="en-US"/>
          </a:p>
        </p:txBody>
      </p:sp>
      <p:sp>
        <p:nvSpPr>
          <p:cNvPr id="37" name="Footer Placeholder 3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CSE-291: Computer Programming </a:t>
            </a:r>
            <a:endParaRPr lang="en-US"/>
          </a:p>
        </p:txBody>
      </p:sp>
      <p:sp>
        <p:nvSpPr>
          <p:cNvPr id="38" name="Slide Number Placeholder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4F382-3087-4BB5-8D2C-9D2E36CEA7D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797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Array Subscripting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26466"/>
          </a:xfrm>
        </p:spPr>
        <p:txBody>
          <a:bodyPr>
            <a:noAutofit/>
          </a:bodyPr>
          <a:lstStyle/>
          <a:p>
            <a:pPr lvl="1">
              <a:spcBef>
                <a:spcPct val="20000"/>
              </a:spcBef>
              <a:buClrTx/>
              <a:buFont typeface="Courier New" panose="02070309020205020404" pitchFamily="49" charset="0"/>
              <a:buChar char="o"/>
            </a:pPr>
            <a:r>
              <a:rPr lang="en-US" altLang="en-US" sz="2800" dirty="0" smtClean="0">
                <a:solidFill>
                  <a:schemeClr val="tx1"/>
                </a:solidFill>
              </a:rPr>
              <a:t>  Array </a:t>
            </a:r>
            <a:r>
              <a:rPr lang="en-US" altLang="en-US" sz="2800" dirty="0">
                <a:solidFill>
                  <a:schemeClr val="tx1"/>
                </a:solidFill>
              </a:rPr>
              <a:t>of 10 uninitialized </a:t>
            </a:r>
            <a:r>
              <a:rPr lang="en-US" altLang="en-US" sz="2800" dirty="0" smtClean="0">
                <a:solidFill>
                  <a:schemeClr val="tx1"/>
                </a:solidFill>
              </a:rPr>
              <a:t>integers </a:t>
            </a:r>
          </a:p>
          <a:p>
            <a:pPr marL="201168" lvl="1" indent="0">
              <a:spcBef>
                <a:spcPct val="20000"/>
              </a:spcBef>
              <a:buClrTx/>
              <a:buNone/>
            </a:pPr>
            <a:r>
              <a:rPr lang="en-US" altLang="en-US" sz="2800" dirty="0" smtClean="0">
                <a:solidFill>
                  <a:srgbClr val="0070C0"/>
                </a:solidFill>
              </a:rPr>
              <a:t>	</a:t>
            </a:r>
            <a:r>
              <a:rPr lang="en-US" altLang="en-US" sz="2800" b="1" dirty="0" err="1">
                <a:solidFill>
                  <a:schemeClr val="accent2">
                    <a:lumMod val="50000"/>
                  </a:schemeClr>
                </a:solidFill>
              </a:rPr>
              <a:t>int</a:t>
            </a:r>
            <a:r>
              <a:rPr lang="en-US" altLang="en-US" sz="28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altLang="en-US" sz="2800" b="1" dirty="0" err="1" smtClean="0">
                <a:solidFill>
                  <a:schemeClr val="accent2">
                    <a:lumMod val="50000"/>
                  </a:schemeClr>
                </a:solidFill>
              </a:rPr>
              <a:t>ar</a:t>
            </a:r>
            <a:r>
              <a:rPr lang="en-US" altLang="en-US" sz="2800" b="1" dirty="0" smtClean="0">
                <a:solidFill>
                  <a:schemeClr val="accent2">
                    <a:lumMod val="50000"/>
                  </a:schemeClr>
                </a:solidFill>
              </a:rPr>
              <a:t>[10];</a:t>
            </a:r>
            <a:endParaRPr lang="en-US" altLang="en-US" sz="2800" dirty="0" smtClean="0">
              <a:solidFill>
                <a:schemeClr val="accent2">
                  <a:lumMod val="50000"/>
                </a:schemeClr>
              </a:solidFill>
            </a:endParaRPr>
          </a:p>
          <a:p>
            <a:pPr>
              <a:spcBef>
                <a:spcPct val="20000"/>
              </a:spcBef>
              <a:buClrTx/>
            </a:pPr>
            <a:endParaRPr lang="en-US" altLang="en-US" sz="3000" dirty="0" smtClean="0">
              <a:solidFill>
                <a:srgbClr val="0070C0"/>
              </a:solidFill>
            </a:endParaRPr>
          </a:p>
          <a:p>
            <a:pPr marL="0" indent="0">
              <a:spcBef>
                <a:spcPct val="20000"/>
              </a:spcBef>
              <a:buClrTx/>
              <a:buNone/>
            </a:pPr>
            <a:endParaRPr lang="en-US" altLang="en-US" sz="3000" dirty="0">
              <a:solidFill>
                <a:srgbClr val="0070C0"/>
              </a:solidFill>
            </a:endParaRPr>
          </a:p>
          <a:p>
            <a:pPr lvl="1">
              <a:spcBef>
                <a:spcPct val="20000"/>
              </a:spcBef>
              <a:buClrTx/>
              <a:buFont typeface="Courier New" panose="02070309020205020404" pitchFamily="49" charset="0"/>
              <a:buChar char="o"/>
            </a:pPr>
            <a:r>
              <a:rPr lang="en-US" alt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smtClean="0"/>
              <a:t>Define some value to some index</a:t>
            </a:r>
          </a:p>
          <a:p>
            <a:pPr marL="201168" lvl="1" indent="0">
              <a:spcBef>
                <a:spcPct val="20000"/>
              </a:spcBef>
              <a:buClrTx/>
              <a:buNone/>
            </a:pPr>
            <a:r>
              <a:rPr lang="en-US" sz="2800" b="1" dirty="0">
                <a:solidFill>
                  <a:srgbClr val="FF0000"/>
                </a:solidFill>
              </a:rPr>
              <a:t>	</a:t>
            </a:r>
            <a:r>
              <a:rPr lang="en-US" altLang="en-US" sz="2800" b="1" dirty="0" err="1" smtClean="0">
                <a:solidFill>
                  <a:schemeClr val="accent2">
                    <a:lumMod val="50000"/>
                  </a:schemeClr>
                </a:solidFill>
              </a:rPr>
              <a:t>ar</a:t>
            </a:r>
            <a:r>
              <a:rPr lang="en-US" altLang="en-US" sz="2800" b="1" dirty="0" smtClean="0">
                <a:solidFill>
                  <a:schemeClr val="accent2">
                    <a:lumMod val="50000"/>
                  </a:schemeClr>
                </a:solidFill>
              </a:rPr>
              <a:t>[3]  = 18;</a:t>
            </a:r>
            <a:endParaRPr lang="en-US" altLang="en-US" sz="2800" dirty="0">
              <a:solidFill>
                <a:schemeClr val="accent2">
                  <a:lumMod val="50000"/>
                </a:schemeClr>
              </a:solidFill>
            </a:endParaRPr>
          </a:p>
          <a:p>
            <a:pPr marL="201168" lvl="1" indent="0">
              <a:spcBef>
                <a:spcPct val="20000"/>
              </a:spcBef>
              <a:buClrTx/>
              <a:buNone/>
            </a:pPr>
            <a:endParaRPr lang="en-US" sz="2800" b="1" dirty="0">
              <a:solidFill>
                <a:srgbClr val="FF0000"/>
              </a:solidFill>
            </a:endParaRPr>
          </a:p>
          <a:p>
            <a:endParaRPr lang="en-US" dirty="0" smtClean="0"/>
          </a:p>
          <a:p>
            <a:endParaRPr lang="en-US" dirty="0"/>
          </a:p>
        </p:txBody>
      </p:sp>
      <p:grpSp>
        <p:nvGrpSpPr>
          <p:cNvPr id="4" name="Group 1083"/>
          <p:cNvGrpSpPr>
            <a:grpSpLocks/>
          </p:cNvGrpSpPr>
          <p:nvPr/>
        </p:nvGrpSpPr>
        <p:grpSpPr bwMode="auto">
          <a:xfrm>
            <a:off x="1640999" y="2907295"/>
            <a:ext cx="7334250" cy="684213"/>
            <a:chOff x="528" y="2592"/>
            <a:chExt cx="4620" cy="431"/>
          </a:xfrm>
        </p:grpSpPr>
        <p:sp>
          <p:nvSpPr>
            <p:cNvPr id="5" name="Rectangle 1039"/>
            <p:cNvSpPr>
              <a:spLocks noChangeArrowheads="1"/>
            </p:cNvSpPr>
            <p:nvPr/>
          </p:nvSpPr>
          <p:spPr bwMode="auto">
            <a:xfrm>
              <a:off x="1268" y="2812"/>
              <a:ext cx="431" cy="21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5875">
              <a:solidFill>
                <a:srgbClr val="80008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6" name="Rectangle 1040"/>
            <p:cNvSpPr>
              <a:spLocks noChangeArrowheads="1"/>
            </p:cNvSpPr>
            <p:nvPr/>
          </p:nvSpPr>
          <p:spPr bwMode="auto">
            <a:xfrm>
              <a:off x="1386" y="2844"/>
              <a:ext cx="174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 typeface="Monotype Sorts" pitchFamily="2" charset="2"/>
                <a:buNone/>
              </a:pPr>
              <a:r>
                <a:rPr lang="en-US" altLang="en-US" dirty="0">
                  <a:solidFill>
                    <a:schemeClr val="tx1"/>
                  </a:solidFill>
                  <a:latin typeface="Courier" pitchFamily="49" charset="0"/>
                </a:rPr>
                <a:t>--</a:t>
              </a:r>
              <a:endParaRPr lang="en-US" altLang="en-US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7" name="Rectangle 1041"/>
            <p:cNvSpPr>
              <a:spLocks noChangeArrowheads="1"/>
            </p:cNvSpPr>
            <p:nvPr/>
          </p:nvSpPr>
          <p:spPr bwMode="auto">
            <a:xfrm>
              <a:off x="1699" y="2812"/>
              <a:ext cx="431" cy="21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5875">
              <a:solidFill>
                <a:srgbClr val="80008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" name="Rectangle 1042"/>
            <p:cNvSpPr>
              <a:spLocks noChangeArrowheads="1"/>
            </p:cNvSpPr>
            <p:nvPr/>
          </p:nvSpPr>
          <p:spPr bwMode="auto">
            <a:xfrm>
              <a:off x="1818" y="2844"/>
              <a:ext cx="174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 typeface="Monotype Sorts" pitchFamily="2" charset="2"/>
                <a:buNone/>
              </a:pPr>
              <a:r>
                <a:rPr lang="en-US" altLang="en-US" dirty="0">
                  <a:solidFill>
                    <a:schemeClr val="tx1"/>
                  </a:solidFill>
                  <a:latin typeface="Courier" pitchFamily="49" charset="0"/>
                </a:rPr>
                <a:t>--</a:t>
              </a:r>
              <a:endParaRPr lang="en-US" altLang="en-US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9" name="Rectangle 1043"/>
            <p:cNvSpPr>
              <a:spLocks noChangeArrowheads="1"/>
            </p:cNvSpPr>
            <p:nvPr/>
          </p:nvSpPr>
          <p:spPr bwMode="auto">
            <a:xfrm>
              <a:off x="2130" y="2812"/>
              <a:ext cx="431" cy="21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5875">
              <a:solidFill>
                <a:srgbClr val="80008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" name="Rectangle 1044"/>
            <p:cNvSpPr>
              <a:spLocks noChangeArrowheads="1"/>
            </p:cNvSpPr>
            <p:nvPr/>
          </p:nvSpPr>
          <p:spPr bwMode="auto">
            <a:xfrm>
              <a:off x="2249" y="2844"/>
              <a:ext cx="174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 typeface="Monotype Sorts" pitchFamily="2" charset="2"/>
                <a:buNone/>
              </a:pPr>
              <a:r>
                <a:rPr lang="en-US" altLang="en-US" dirty="0">
                  <a:solidFill>
                    <a:schemeClr val="tx1"/>
                  </a:solidFill>
                  <a:latin typeface="Courier" pitchFamily="49" charset="0"/>
                </a:rPr>
                <a:t>--</a:t>
              </a:r>
              <a:endParaRPr lang="en-US" altLang="en-US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1" name="Rectangle 1045"/>
            <p:cNvSpPr>
              <a:spLocks noChangeArrowheads="1"/>
            </p:cNvSpPr>
            <p:nvPr/>
          </p:nvSpPr>
          <p:spPr bwMode="auto">
            <a:xfrm>
              <a:off x="837" y="2812"/>
              <a:ext cx="431" cy="21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5875">
              <a:solidFill>
                <a:srgbClr val="80008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2" name="Rectangle 1046"/>
            <p:cNvSpPr>
              <a:spLocks noChangeArrowheads="1"/>
            </p:cNvSpPr>
            <p:nvPr/>
          </p:nvSpPr>
          <p:spPr bwMode="auto">
            <a:xfrm>
              <a:off x="955" y="2844"/>
              <a:ext cx="26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 typeface="Monotype Sorts" pitchFamily="2" charset="2"/>
                <a:buNone/>
              </a:pPr>
              <a:r>
                <a:rPr lang="en-US" altLang="en-US" dirty="0">
                  <a:solidFill>
                    <a:schemeClr val="tx1"/>
                  </a:solidFill>
                  <a:latin typeface="Courier" pitchFamily="49" charset="0"/>
                </a:rPr>
                <a:t>-- </a:t>
              </a:r>
              <a:endParaRPr lang="en-US" altLang="en-US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3" name="Rectangle 1047"/>
            <p:cNvSpPr>
              <a:spLocks noChangeArrowheads="1"/>
            </p:cNvSpPr>
            <p:nvPr/>
          </p:nvSpPr>
          <p:spPr bwMode="auto">
            <a:xfrm>
              <a:off x="528" y="2832"/>
              <a:ext cx="174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 typeface="Monotype Sorts" pitchFamily="2" charset="2"/>
                <a:buNone/>
              </a:pPr>
              <a:r>
                <a:rPr lang="en-US" altLang="en-US" dirty="0" err="1">
                  <a:solidFill>
                    <a:schemeClr val="tx1"/>
                  </a:solidFill>
                  <a:latin typeface="Courier" pitchFamily="49" charset="0"/>
                </a:rPr>
                <a:t>a</a:t>
              </a:r>
              <a:r>
                <a:rPr lang="en-US" altLang="en-US" dirty="0" err="1" smtClean="0">
                  <a:solidFill>
                    <a:schemeClr val="tx1"/>
                  </a:solidFill>
                  <a:latin typeface="Courier" pitchFamily="49" charset="0"/>
                </a:rPr>
                <a:t>r</a:t>
              </a:r>
              <a:endParaRPr lang="en-US" altLang="en-US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4" name="Rectangle 1058"/>
            <p:cNvSpPr>
              <a:spLocks noChangeArrowheads="1"/>
            </p:cNvSpPr>
            <p:nvPr/>
          </p:nvSpPr>
          <p:spPr bwMode="auto">
            <a:xfrm>
              <a:off x="2992" y="2812"/>
              <a:ext cx="432" cy="21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5875">
              <a:solidFill>
                <a:srgbClr val="80008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5" name="Rectangle 1059"/>
            <p:cNvSpPr>
              <a:spLocks noChangeArrowheads="1"/>
            </p:cNvSpPr>
            <p:nvPr/>
          </p:nvSpPr>
          <p:spPr bwMode="auto">
            <a:xfrm>
              <a:off x="3111" y="2844"/>
              <a:ext cx="174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 typeface="Monotype Sorts" pitchFamily="2" charset="2"/>
                <a:buNone/>
              </a:pPr>
              <a:r>
                <a:rPr lang="en-US" altLang="en-US">
                  <a:solidFill>
                    <a:schemeClr val="tx1"/>
                  </a:solidFill>
                  <a:latin typeface="Courier" pitchFamily="49" charset="0"/>
                </a:rPr>
                <a:t>--</a:t>
              </a:r>
              <a:endParaRPr lang="en-US" altLang="en-US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6" name="Rectangle 1060"/>
            <p:cNvSpPr>
              <a:spLocks noChangeArrowheads="1"/>
            </p:cNvSpPr>
            <p:nvPr/>
          </p:nvSpPr>
          <p:spPr bwMode="auto">
            <a:xfrm>
              <a:off x="3424" y="2812"/>
              <a:ext cx="431" cy="21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5875">
              <a:solidFill>
                <a:srgbClr val="80008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7" name="Rectangle 1061"/>
            <p:cNvSpPr>
              <a:spLocks noChangeArrowheads="1"/>
            </p:cNvSpPr>
            <p:nvPr/>
          </p:nvSpPr>
          <p:spPr bwMode="auto">
            <a:xfrm>
              <a:off x="3542" y="2844"/>
              <a:ext cx="174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 typeface="Monotype Sorts" pitchFamily="2" charset="2"/>
                <a:buNone/>
              </a:pPr>
              <a:r>
                <a:rPr lang="en-US" altLang="en-US">
                  <a:solidFill>
                    <a:schemeClr val="tx1"/>
                  </a:solidFill>
                  <a:latin typeface="Courier" pitchFamily="49" charset="0"/>
                </a:rPr>
                <a:t>--</a:t>
              </a:r>
              <a:endParaRPr lang="en-US" altLang="en-US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8" name="Rectangle 1062"/>
            <p:cNvSpPr>
              <a:spLocks noChangeArrowheads="1"/>
            </p:cNvSpPr>
            <p:nvPr/>
          </p:nvSpPr>
          <p:spPr bwMode="auto">
            <a:xfrm>
              <a:off x="3855" y="2812"/>
              <a:ext cx="431" cy="21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5875">
              <a:solidFill>
                <a:srgbClr val="80008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9" name="Rectangle 1063"/>
            <p:cNvSpPr>
              <a:spLocks noChangeArrowheads="1"/>
            </p:cNvSpPr>
            <p:nvPr/>
          </p:nvSpPr>
          <p:spPr bwMode="auto">
            <a:xfrm>
              <a:off x="3973" y="2844"/>
              <a:ext cx="174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 typeface="Monotype Sorts" pitchFamily="2" charset="2"/>
                <a:buNone/>
              </a:pPr>
              <a:r>
                <a:rPr lang="en-US" altLang="en-US">
                  <a:solidFill>
                    <a:schemeClr val="tx1"/>
                  </a:solidFill>
                  <a:latin typeface="Courier" pitchFamily="49" charset="0"/>
                </a:rPr>
                <a:t>--</a:t>
              </a:r>
              <a:endParaRPr lang="en-US" altLang="en-US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0" name="Rectangle 1064"/>
            <p:cNvSpPr>
              <a:spLocks noChangeArrowheads="1"/>
            </p:cNvSpPr>
            <p:nvPr/>
          </p:nvSpPr>
          <p:spPr bwMode="auto">
            <a:xfrm>
              <a:off x="2561" y="2812"/>
              <a:ext cx="431" cy="21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5875">
              <a:solidFill>
                <a:srgbClr val="80008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1" name="Rectangle 1065"/>
            <p:cNvSpPr>
              <a:spLocks noChangeArrowheads="1"/>
            </p:cNvSpPr>
            <p:nvPr/>
          </p:nvSpPr>
          <p:spPr bwMode="auto">
            <a:xfrm>
              <a:off x="2680" y="2844"/>
              <a:ext cx="174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 typeface="Monotype Sorts" pitchFamily="2" charset="2"/>
                <a:buNone/>
              </a:pPr>
              <a:r>
                <a:rPr lang="en-US" altLang="en-US" dirty="0">
                  <a:solidFill>
                    <a:schemeClr val="tx1"/>
                  </a:solidFill>
                  <a:latin typeface="Courier" pitchFamily="49" charset="0"/>
                </a:rPr>
                <a:t>--</a:t>
              </a:r>
              <a:endParaRPr lang="en-US" altLang="en-US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2" name="Rectangle 1066"/>
            <p:cNvSpPr>
              <a:spLocks noChangeArrowheads="1"/>
            </p:cNvSpPr>
            <p:nvPr/>
          </p:nvSpPr>
          <p:spPr bwMode="auto">
            <a:xfrm>
              <a:off x="4286" y="2812"/>
              <a:ext cx="431" cy="21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5875">
              <a:solidFill>
                <a:srgbClr val="80008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3" name="Rectangle 1067"/>
            <p:cNvSpPr>
              <a:spLocks noChangeArrowheads="1"/>
            </p:cNvSpPr>
            <p:nvPr/>
          </p:nvSpPr>
          <p:spPr bwMode="auto">
            <a:xfrm>
              <a:off x="4405" y="2844"/>
              <a:ext cx="174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 typeface="Monotype Sorts" pitchFamily="2" charset="2"/>
                <a:buNone/>
              </a:pPr>
              <a:r>
                <a:rPr lang="en-US" altLang="en-US">
                  <a:solidFill>
                    <a:schemeClr val="tx1"/>
                  </a:solidFill>
                  <a:latin typeface="Courier" pitchFamily="49" charset="0"/>
                </a:rPr>
                <a:t>--</a:t>
              </a:r>
              <a:endParaRPr lang="en-US" altLang="en-US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4" name="Rectangle 1068"/>
            <p:cNvSpPr>
              <a:spLocks noChangeArrowheads="1"/>
            </p:cNvSpPr>
            <p:nvPr/>
          </p:nvSpPr>
          <p:spPr bwMode="auto">
            <a:xfrm>
              <a:off x="4717" y="2812"/>
              <a:ext cx="431" cy="21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5875">
              <a:solidFill>
                <a:srgbClr val="80008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5" name="Rectangle 1069"/>
            <p:cNvSpPr>
              <a:spLocks noChangeArrowheads="1"/>
            </p:cNvSpPr>
            <p:nvPr/>
          </p:nvSpPr>
          <p:spPr bwMode="auto">
            <a:xfrm>
              <a:off x="4836" y="2844"/>
              <a:ext cx="174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 typeface="Monotype Sorts" pitchFamily="2" charset="2"/>
                <a:buNone/>
              </a:pPr>
              <a:r>
                <a:rPr lang="en-US" altLang="en-US">
                  <a:solidFill>
                    <a:schemeClr val="tx1"/>
                  </a:solidFill>
                  <a:latin typeface="Courier" pitchFamily="49" charset="0"/>
                </a:rPr>
                <a:t>--</a:t>
              </a:r>
              <a:endParaRPr lang="en-US" altLang="en-US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6" name="Rectangle 1029"/>
            <p:cNvSpPr>
              <a:spLocks noChangeArrowheads="1"/>
            </p:cNvSpPr>
            <p:nvPr/>
          </p:nvSpPr>
          <p:spPr bwMode="auto">
            <a:xfrm>
              <a:off x="2637" y="2592"/>
              <a:ext cx="174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 typeface="Monotype Sorts" pitchFamily="2" charset="2"/>
                <a:buNone/>
              </a:pPr>
              <a:r>
                <a:rPr lang="en-US" altLang="en-US">
                  <a:solidFill>
                    <a:schemeClr val="tx1"/>
                  </a:solidFill>
                  <a:latin typeface="Courier" pitchFamily="49" charset="0"/>
                </a:rPr>
                <a:t> 4</a:t>
              </a:r>
              <a:endParaRPr lang="en-US" altLang="en-US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7" name="Rectangle 1030"/>
            <p:cNvSpPr>
              <a:spLocks noChangeArrowheads="1"/>
            </p:cNvSpPr>
            <p:nvPr/>
          </p:nvSpPr>
          <p:spPr bwMode="auto">
            <a:xfrm>
              <a:off x="3068" y="2592"/>
              <a:ext cx="174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 typeface="Monotype Sorts" pitchFamily="2" charset="2"/>
                <a:buNone/>
              </a:pPr>
              <a:r>
                <a:rPr lang="en-US" altLang="en-US">
                  <a:solidFill>
                    <a:schemeClr val="tx1"/>
                  </a:solidFill>
                  <a:latin typeface="Courier" pitchFamily="49" charset="0"/>
                </a:rPr>
                <a:t> 5</a:t>
              </a:r>
              <a:endParaRPr lang="en-US" altLang="en-US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8" name="Rectangle 1031"/>
            <p:cNvSpPr>
              <a:spLocks noChangeArrowheads="1"/>
            </p:cNvSpPr>
            <p:nvPr/>
          </p:nvSpPr>
          <p:spPr bwMode="auto">
            <a:xfrm>
              <a:off x="3500" y="2592"/>
              <a:ext cx="174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 typeface="Monotype Sorts" pitchFamily="2" charset="2"/>
                <a:buNone/>
              </a:pPr>
              <a:r>
                <a:rPr lang="en-US" altLang="en-US">
                  <a:solidFill>
                    <a:schemeClr val="tx1"/>
                  </a:solidFill>
                  <a:latin typeface="Courier" pitchFamily="49" charset="0"/>
                </a:rPr>
                <a:t> 6</a:t>
              </a:r>
              <a:endParaRPr lang="en-US" altLang="en-US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9" name="Rectangle 1032"/>
            <p:cNvSpPr>
              <a:spLocks noChangeArrowheads="1"/>
            </p:cNvSpPr>
            <p:nvPr/>
          </p:nvSpPr>
          <p:spPr bwMode="auto">
            <a:xfrm>
              <a:off x="2206" y="2592"/>
              <a:ext cx="174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 typeface="Monotype Sorts" pitchFamily="2" charset="2"/>
                <a:buNone/>
              </a:pPr>
              <a:r>
                <a:rPr lang="en-US" altLang="en-US">
                  <a:solidFill>
                    <a:schemeClr val="tx1"/>
                  </a:solidFill>
                  <a:latin typeface="Courier" pitchFamily="49" charset="0"/>
                </a:rPr>
                <a:t> 3</a:t>
              </a:r>
              <a:endParaRPr lang="en-US" altLang="en-US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0" name="Rectangle 1033"/>
            <p:cNvSpPr>
              <a:spLocks noChangeArrowheads="1"/>
            </p:cNvSpPr>
            <p:nvPr/>
          </p:nvSpPr>
          <p:spPr bwMode="auto">
            <a:xfrm>
              <a:off x="913" y="2592"/>
              <a:ext cx="174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 typeface="Monotype Sorts" pitchFamily="2" charset="2"/>
                <a:buNone/>
              </a:pPr>
              <a:r>
                <a:rPr lang="en-US" altLang="en-US">
                  <a:solidFill>
                    <a:schemeClr val="tx1"/>
                  </a:solidFill>
                  <a:latin typeface="Courier" pitchFamily="49" charset="0"/>
                </a:rPr>
                <a:t> 0</a:t>
              </a:r>
              <a:endParaRPr lang="en-US" altLang="en-US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1" name="Rectangle 1034"/>
            <p:cNvSpPr>
              <a:spLocks noChangeArrowheads="1"/>
            </p:cNvSpPr>
            <p:nvPr/>
          </p:nvSpPr>
          <p:spPr bwMode="auto">
            <a:xfrm>
              <a:off x="1775" y="2592"/>
              <a:ext cx="174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 typeface="Monotype Sorts" pitchFamily="2" charset="2"/>
                <a:buNone/>
              </a:pPr>
              <a:r>
                <a:rPr lang="en-US" altLang="en-US">
                  <a:solidFill>
                    <a:schemeClr val="tx1"/>
                  </a:solidFill>
                  <a:latin typeface="Courier" pitchFamily="49" charset="0"/>
                </a:rPr>
                <a:t> 2</a:t>
              </a:r>
              <a:endParaRPr lang="en-US" altLang="en-US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2" name="Rectangle 1035"/>
            <p:cNvSpPr>
              <a:spLocks noChangeArrowheads="1"/>
            </p:cNvSpPr>
            <p:nvPr/>
          </p:nvSpPr>
          <p:spPr bwMode="auto">
            <a:xfrm>
              <a:off x="4362" y="2592"/>
              <a:ext cx="174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 typeface="Monotype Sorts" pitchFamily="2" charset="2"/>
                <a:buNone/>
              </a:pPr>
              <a:r>
                <a:rPr lang="en-US" altLang="en-US">
                  <a:solidFill>
                    <a:schemeClr val="tx1"/>
                  </a:solidFill>
                  <a:latin typeface="Courier" pitchFamily="49" charset="0"/>
                </a:rPr>
                <a:t> 8</a:t>
              </a:r>
              <a:endParaRPr lang="en-US" altLang="en-US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3" name="Rectangle 1036"/>
            <p:cNvSpPr>
              <a:spLocks noChangeArrowheads="1"/>
            </p:cNvSpPr>
            <p:nvPr/>
          </p:nvSpPr>
          <p:spPr bwMode="auto">
            <a:xfrm>
              <a:off x="4776" y="2592"/>
              <a:ext cx="174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 typeface="Monotype Sorts" pitchFamily="2" charset="2"/>
                <a:buNone/>
              </a:pPr>
              <a:r>
                <a:rPr lang="en-US" altLang="en-US">
                  <a:solidFill>
                    <a:schemeClr val="tx1"/>
                  </a:solidFill>
                  <a:latin typeface="Courier" pitchFamily="49" charset="0"/>
                </a:rPr>
                <a:t> 9</a:t>
              </a:r>
              <a:endParaRPr lang="en-US" altLang="en-US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4" name="Rectangle 1037"/>
            <p:cNvSpPr>
              <a:spLocks noChangeArrowheads="1"/>
            </p:cNvSpPr>
            <p:nvPr/>
          </p:nvSpPr>
          <p:spPr bwMode="auto">
            <a:xfrm>
              <a:off x="3931" y="2592"/>
              <a:ext cx="174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 typeface="Monotype Sorts" pitchFamily="2" charset="2"/>
                <a:buNone/>
              </a:pPr>
              <a:r>
                <a:rPr lang="en-US" altLang="en-US">
                  <a:solidFill>
                    <a:schemeClr val="tx1"/>
                  </a:solidFill>
                  <a:latin typeface="Courier" pitchFamily="49" charset="0"/>
                </a:rPr>
                <a:t> 7</a:t>
              </a:r>
              <a:endParaRPr lang="en-US" altLang="en-US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5" name="Rectangle 1038"/>
            <p:cNvSpPr>
              <a:spLocks noChangeArrowheads="1"/>
            </p:cNvSpPr>
            <p:nvPr/>
          </p:nvSpPr>
          <p:spPr bwMode="auto">
            <a:xfrm>
              <a:off x="1344" y="2592"/>
              <a:ext cx="174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 typeface="Monotype Sorts" pitchFamily="2" charset="2"/>
                <a:buNone/>
              </a:pPr>
              <a:r>
                <a:rPr lang="en-US" altLang="en-US">
                  <a:solidFill>
                    <a:schemeClr val="tx1"/>
                  </a:solidFill>
                  <a:latin typeface="Courier" pitchFamily="49" charset="0"/>
                </a:rPr>
                <a:t> 1</a:t>
              </a:r>
              <a:endParaRPr lang="en-US" altLang="en-US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36" name="Group 1083"/>
          <p:cNvGrpSpPr>
            <a:grpSpLocks/>
          </p:cNvGrpSpPr>
          <p:nvPr/>
        </p:nvGrpSpPr>
        <p:grpSpPr bwMode="auto">
          <a:xfrm>
            <a:off x="1641000" y="5182393"/>
            <a:ext cx="7334250" cy="684213"/>
            <a:chOff x="528" y="2592"/>
            <a:chExt cx="4620" cy="431"/>
          </a:xfrm>
        </p:grpSpPr>
        <p:sp>
          <p:nvSpPr>
            <p:cNvPr id="37" name="Rectangle 1039"/>
            <p:cNvSpPr>
              <a:spLocks noChangeArrowheads="1"/>
            </p:cNvSpPr>
            <p:nvPr/>
          </p:nvSpPr>
          <p:spPr bwMode="auto">
            <a:xfrm>
              <a:off x="1268" y="2812"/>
              <a:ext cx="431" cy="21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5875">
              <a:solidFill>
                <a:srgbClr val="80008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8" name="Rectangle 1040"/>
            <p:cNvSpPr>
              <a:spLocks noChangeArrowheads="1"/>
            </p:cNvSpPr>
            <p:nvPr/>
          </p:nvSpPr>
          <p:spPr bwMode="auto">
            <a:xfrm>
              <a:off x="1386" y="2844"/>
              <a:ext cx="174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 typeface="Monotype Sorts" pitchFamily="2" charset="2"/>
                <a:buNone/>
              </a:pPr>
              <a:r>
                <a:rPr lang="en-US" altLang="en-US" dirty="0">
                  <a:solidFill>
                    <a:schemeClr val="tx1"/>
                  </a:solidFill>
                  <a:latin typeface="Courier" pitchFamily="49" charset="0"/>
                </a:rPr>
                <a:t>--</a:t>
              </a:r>
              <a:endParaRPr lang="en-US" altLang="en-US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9" name="Rectangle 1041"/>
            <p:cNvSpPr>
              <a:spLocks noChangeArrowheads="1"/>
            </p:cNvSpPr>
            <p:nvPr/>
          </p:nvSpPr>
          <p:spPr bwMode="auto">
            <a:xfrm>
              <a:off x="1699" y="2812"/>
              <a:ext cx="431" cy="21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5875">
              <a:solidFill>
                <a:srgbClr val="80008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0" name="Rectangle 1042"/>
            <p:cNvSpPr>
              <a:spLocks noChangeArrowheads="1"/>
            </p:cNvSpPr>
            <p:nvPr/>
          </p:nvSpPr>
          <p:spPr bwMode="auto">
            <a:xfrm>
              <a:off x="1818" y="2844"/>
              <a:ext cx="174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 typeface="Monotype Sorts" pitchFamily="2" charset="2"/>
                <a:buNone/>
              </a:pPr>
              <a:r>
                <a:rPr lang="en-US" altLang="en-US" dirty="0">
                  <a:solidFill>
                    <a:schemeClr val="tx1"/>
                  </a:solidFill>
                  <a:latin typeface="Courier" pitchFamily="49" charset="0"/>
                </a:rPr>
                <a:t>--</a:t>
              </a:r>
              <a:endParaRPr lang="en-US" altLang="en-US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1" name="Rectangle 1043"/>
            <p:cNvSpPr>
              <a:spLocks noChangeArrowheads="1"/>
            </p:cNvSpPr>
            <p:nvPr/>
          </p:nvSpPr>
          <p:spPr bwMode="auto">
            <a:xfrm>
              <a:off x="2130" y="2812"/>
              <a:ext cx="431" cy="21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5875">
              <a:solidFill>
                <a:srgbClr val="80008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2" name="Rectangle 1044"/>
            <p:cNvSpPr>
              <a:spLocks noChangeArrowheads="1"/>
            </p:cNvSpPr>
            <p:nvPr/>
          </p:nvSpPr>
          <p:spPr bwMode="auto">
            <a:xfrm>
              <a:off x="2249" y="2844"/>
              <a:ext cx="174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 typeface="Monotype Sorts" pitchFamily="2" charset="2"/>
                <a:buNone/>
              </a:pPr>
              <a:r>
                <a:rPr lang="en-US" altLang="en-US" dirty="0" smtClean="0">
                  <a:solidFill>
                    <a:schemeClr val="tx1"/>
                  </a:solidFill>
                  <a:latin typeface="Courier" pitchFamily="49" charset="0"/>
                </a:rPr>
                <a:t>18</a:t>
              </a:r>
              <a:endParaRPr lang="en-US" altLang="en-US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3" name="Rectangle 1045"/>
            <p:cNvSpPr>
              <a:spLocks noChangeArrowheads="1"/>
            </p:cNvSpPr>
            <p:nvPr/>
          </p:nvSpPr>
          <p:spPr bwMode="auto">
            <a:xfrm>
              <a:off x="837" y="2812"/>
              <a:ext cx="431" cy="21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5875">
              <a:solidFill>
                <a:srgbClr val="80008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4" name="Rectangle 1046"/>
            <p:cNvSpPr>
              <a:spLocks noChangeArrowheads="1"/>
            </p:cNvSpPr>
            <p:nvPr/>
          </p:nvSpPr>
          <p:spPr bwMode="auto">
            <a:xfrm>
              <a:off x="955" y="2844"/>
              <a:ext cx="26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 typeface="Monotype Sorts" pitchFamily="2" charset="2"/>
                <a:buNone/>
              </a:pPr>
              <a:r>
                <a:rPr lang="en-US" altLang="en-US" dirty="0">
                  <a:solidFill>
                    <a:schemeClr val="tx1"/>
                  </a:solidFill>
                  <a:latin typeface="Courier" pitchFamily="49" charset="0"/>
                </a:rPr>
                <a:t>-- </a:t>
              </a:r>
              <a:endParaRPr lang="en-US" altLang="en-US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5" name="Rectangle 1047"/>
            <p:cNvSpPr>
              <a:spLocks noChangeArrowheads="1"/>
            </p:cNvSpPr>
            <p:nvPr/>
          </p:nvSpPr>
          <p:spPr bwMode="auto">
            <a:xfrm>
              <a:off x="528" y="2832"/>
              <a:ext cx="174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 typeface="Monotype Sorts" pitchFamily="2" charset="2"/>
                <a:buNone/>
              </a:pPr>
              <a:r>
                <a:rPr lang="en-US" altLang="en-US" dirty="0" err="1">
                  <a:solidFill>
                    <a:schemeClr val="tx1"/>
                  </a:solidFill>
                  <a:latin typeface="Courier" pitchFamily="49" charset="0"/>
                </a:rPr>
                <a:t>a</a:t>
              </a:r>
              <a:r>
                <a:rPr lang="en-US" altLang="en-US" dirty="0" err="1" smtClean="0">
                  <a:solidFill>
                    <a:schemeClr val="tx1"/>
                  </a:solidFill>
                  <a:latin typeface="Courier" pitchFamily="49" charset="0"/>
                </a:rPr>
                <a:t>r</a:t>
              </a:r>
              <a:endParaRPr lang="en-US" altLang="en-US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6" name="Rectangle 1058"/>
            <p:cNvSpPr>
              <a:spLocks noChangeArrowheads="1"/>
            </p:cNvSpPr>
            <p:nvPr/>
          </p:nvSpPr>
          <p:spPr bwMode="auto">
            <a:xfrm>
              <a:off x="2992" y="2812"/>
              <a:ext cx="432" cy="21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5875">
              <a:solidFill>
                <a:srgbClr val="80008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7" name="Rectangle 1059"/>
            <p:cNvSpPr>
              <a:spLocks noChangeArrowheads="1"/>
            </p:cNvSpPr>
            <p:nvPr/>
          </p:nvSpPr>
          <p:spPr bwMode="auto">
            <a:xfrm>
              <a:off x="3111" y="2844"/>
              <a:ext cx="174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 typeface="Monotype Sorts" pitchFamily="2" charset="2"/>
                <a:buNone/>
              </a:pPr>
              <a:r>
                <a:rPr lang="en-US" altLang="en-US">
                  <a:solidFill>
                    <a:schemeClr val="tx1"/>
                  </a:solidFill>
                  <a:latin typeface="Courier" pitchFamily="49" charset="0"/>
                </a:rPr>
                <a:t>--</a:t>
              </a:r>
              <a:endParaRPr lang="en-US" altLang="en-US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8" name="Rectangle 1060"/>
            <p:cNvSpPr>
              <a:spLocks noChangeArrowheads="1"/>
            </p:cNvSpPr>
            <p:nvPr/>
          </p:nvSpPr>
          <p:spPr bwMode="auto">
            <a:xfrm>
              <a:off x="3424" y="2812"/>
              <a:ext cx="431" cy="21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5875">
              <a:solidFill>
                <a:srgbClr val="80008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9" name="Rectangle 1061"/>
            <p:cNvSpPr>
              <a:spLocks noChangeArrowheads="1"/>
            </p:cNvSpPr>
            <p:nvPr/>
          </p:nvSpPr>
          <p:spPr bwMode="auto">
            <a:xfrm>
              <a:off x="3542" y="2844"/>
              <a:ext cx="174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 typeface="Monotype Sorts" pitchFamily="2" charset="2"/>
                <a:buNone/>
              </a:pPr>
              <a:r>
                <a:rPr lang="en-US" altLang="en-US">
                  <a:solidFill>
                    <a:schemeClr val="tx1"/>
                  </a:solidFill>
                  <a:latin typeface="Courier" pitchFamily="49" charset="0"/>
                </a:rPr>
                <a:t>--</a:t>
              </a:r>
              <a:endParaRPr lang="en-US" altLang="en-US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0" name="Rectangle 1062"/>
            <p:cNvSpPr>
              <a:spLocks noChangeArrowheads="1"/>
            </p:cNvSpPr>
            <p:nvPr/>
          </p:nvSpPr>
          <p:spPr bwMode="auto">
            <a:xfrm>
              <a:off x="3855" y="2812"/>
              <a:ext cx="431" cy="21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5875">
              <a:solidFill>
                <a:srgbClr val="80008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1" name="Rectangle 1063"/>
            <p:cNvSpPr>
              <a:spLocks noChangeArrowheads="1"/>
            </p:cNvSpPr>
            <p:nvPr/>
          </p:nvSpPr>
          <p:spPr bwMode="auto">
            <a:xfrm>
              <a:off x="3973" y="2844"/>
              <a:ext cx="174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 typeface="Monotype Sorts" pitchFamily="2" charset="2"/>
                <a:buNone/>
              </a:pPr>
              <a:r>
                <a:rPr lang="en-US" altLang="en-US">
                  <a:solidFill>
                    <a:schemeClr val="tx1"/>
                  </a:solidFill>
                  <a:latin typeface="Courier" pitchFamily="49" charset="0"/>
                </a:rPr>
                <a:t>--</a:t>
              </a:r>
              <a:endParaRPr lang="en-US" altLang="en-US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2" name="Rectangle 1064"/>
            <p:cNvSpPr>
              <a:spLocks noChangeArrowheads="1"/>
            </p:cNvSpPr>
            <p:nvPr/>
          </p:nvSpPr>
          <p:spPr bwMode="auto">
            <a:xfrm>
              <a:off x="2561" y="2812"/>
              <a:ext cx="431" cy="21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5875">
              <a:solidFill>
                <a:srgbClr val="80008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3" name="Rectangle 1065"/>
            <p:cNvSpPr>
              <a:spLocks noChangeArrowheads="1"/>
            </p:cNvSpPr>
            <p:nvPr/>
          </p:nvSpPr>
          <p:spPr bwMode="auto">
            <a:xfrm>
              <a:off x="2680" y="2844"/>
              <a:ext cx="174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 typeface="Monotype Sorts" pitchFamily="2" charset="2"/>
                <a:buNone/>
              </a:pPr>
              <a:r>
                <a:rPr lang="en-US" altLang="en-US" dirty="0">
                  <a:solidFill>
                    <a:schemeClr val="tx1"/>
                  </a:solidFill>
                  <a:latin typeface="Courier" pitchFamily="49" charset="0"/>
                </a:rPr>
                <a:t>--</a:t>
              </a:r>
              <a:endParaRPr lang="en-US" altLang="en-US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4" name="Rectangle 1066"/>
            <p:cNvSpPr>
              <a:spLocks noChangeArrowheads="1"/>
            </p:cNvSpPr>
            <p:nvPr/>
          </p:nvSpPr>
          <p:spPr bwMode="auto">
            <a:xfrm>
              <a:off x="4286" y="2812"/>
              <a:ext cx="431" cy="21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5875">
              <a:solidFill>
                <a:srgbClr val="80008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5" name="Rectangle 1067"/>
            <p:cNvSpPr>
              <a:spLocks noChangeArrowheads="1"/>
            </p:cNvSpPr>
            <p:nvPr/>
          </p:nvSpPr>
          <p:spPr bwMode="auto">
            <a:xfrm>
              <a:off x="4405" y="2844"/>
              <a:ext cx="174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 typeface="Monotype Sorts" pitchFamily="2" charset="2"/>
                <a:buNone/>
              </a:pPr>
              <a:r>
                <a:rPr lang="en-US" altLang="en-US">
                  <a:solidFill>
                    <a:schemeClr val="tx1"/>
                  </a:solidFill>
                  <a:latin typeface="Courier" pitchFamily="49" charset="0"/>
                </a:rPr>
                <a:t>--</a:t>
              </a:r>
              <a:endParaRPr lang="en-US" altLang="en-US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6" name="Rectangle 1068"/>
            <p:cNvSpPr>
              <a:spLocks noChangeArrowheads="1"/>
            </p:cNvSpPr>
            <p:nvPr/>
          </p:nvSpPr>
          <p:spPr bwMode="auto">
            <a:xfrm>
              <a:off x="4717" y="2812"/>
              <a:ext cx="431" cy="21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5875">
              <a:solidFill>
                <a:srgbClr val="80008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7" name="Rectangle 1069"/>
            <p:cNvSpPr>
              <a:spLocks noChangeArrowheads="1"/>
            </p:cNvSpPr>
            <p:nvPr/>
          </p:nvSpPr>
          <p:spPr bwMode="auto">
            <a:xfrm>
              <a:off x="4836" y="2844"/>
              <a:ext cx="174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 typeface="Monotype Sorts" pitchFamily="2" charset="2"/>
                <a:buNone/>
              </a:pPr>
              <a:r>
                <a:rPr lang="en-US" altLang="en-US">
                  <a:solidFill>
                    <a:schemeClr val="tx1"/>
                  </a:solidFill>
                  <a:latin typeface="Courier" pitchFamily="49" charset="0"/>
                </a:rPr>
                <a:t>--</a:t>
              </a:r>
              <a:endParaRPr lang="en-US" altLang="en-US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8" name="Rectangle 1029"/>
            <p:cNvSpPr>
              <a:spLocks noChangeArrowheads="1"/>
            </p:cNvSpPr>
            <p:nvPr/>
          </p:nvSpPr>
          <p:spPr bwMode="auto">
            <a:xfrm>
              <a:off x="2637" y="2592"/>
              <a:ext cx="174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 typeface="Monotype Sorts" pitchFamily="2" charset="2"/>
                <a:buNone/>
              </a:pPr>
              <a:r>
                <a:rPr lang="en-US" altLang="en-US">
                  <a:solidFill>
                    <a:schemeClr val="tx1"/>
                  </a:solidFill>
                  <a:latin typeface="Courier" pitchFamily="49" charset="0"/>
                </a:rPr>
                <a:t> 4</a:t>
              </a:r>
              <a:endParaRPr lang="en-US" altLang="en-US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9" name="Rectangle 1030"/>
            <p:cNvSpPr>
              <a:spLocks noChangeArrowheads="1"/>
            </p:cNvSpPr>
            <p:nvPr/>
          </p:nvSpPr>
          <p:spPr bwMode="auto">
            <a:xfrm>
              <a:off x="3068" y="2592"/>
              <a:ext cx="174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 typeface="Monotype Sorts" pitchFamily="2" charset="2"/>
                <a:buNone/>
              </a:pPr>
              <a:r>
                <a:rPr lang="en-US" altLang="en-US">
                  <a:solidFill>
                    <a:schemeClr val="tx1"/>
                  </a:solidFill>
                  <a:latin typeface="Courier" pitchFamily="49" charset="0"/>
                </a:rPr>
                <a:t> 5</a:t>
              </a:r>
              <a:endParaRPr lang="en-US" altLang="en-US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60" name="Rectangle 1031"/>
            <p:cNvSpPr>
              <a:spLocks noChangeArrowheads="1"/>
            </p:cNvSpPr>
            <p:nvPr/>
          </p:nvSpPr>
          <p:spPr bwMode="auto">
            <a:xfrm>
              <a:off x="3500" y="2592"/>
              <a:ext cx="174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 typeface="Monotype Sorts" pitchFamily="2" charset="2"/>
                <a:buNone/>
              </a:pPr>
              <a:r>
                <a:rPr lang="en-US" altLang="en-US">
                  <a:solidFill>
                    <a:schemeClr val="tx1"/>
                  </a:solidFill>
                  <a:latin typeface="Courier" pitchFamily="49" charset="0"/>
                </a:rPr>
                <a:t> 6</a:t>
              </a:r>
              <a:endParaRPr lang="en-US" altLang="en-US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61" name="Rectangle 1032"/>
            <p:cNvSpPr>
              <a:spLocks noChangeArrowheads="1"/>
            </p:cNvSpPr>
            <p:nvPr/>
          </p:nvSpPr>
          <p:spPr bwMode="auto">
            <a:xfrm>
              <a:off x="2206" y="2592"/>
              <a:ext cx="174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 typeface="Monotype Sorts" pitchFamily="2" charset="2"/>
                <a:buNone/>
              </a:pPr>
              <a:r>
                <a:rPr lang="en-US" altLang="en-US">
                  <a:solidFill>
                    <a:schemeClr val="tx1"/>
                  </a:solidFill>
                  <a:latin typeface="Courier" pitchFamily="49" charset="0"/>
                </a:rPr>
                <a:t> 3</a:t>
              </a:r>
              <a:endParaRPr lang="en-US" altLang="en-US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62" name="Rectangle 1033"/>
            <p:cNvSpPr>
              <a:spLocks noChangeArrowheads="1"/>
            </p:cNvSpPr>
            <p:nvPr/>
          </p:nvSpPr>
          <p:spPr bwMode="auto">
            <a:xfrm>
              <a:off x="913" y="2592"/>
              <a:ext cx="174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 typeface="Monotype Sorts" pitchFamily="2" charset="2"/>
                <a:buNone/>
              </a:pPr>
              <a:r>
                <a:rPr lang="en-US" altLang="en-US">
                  <a:solidFill>
                    <a:schemeClr val="tx1"/>
                  </a:solidFill>
                  <a:latin typeface="Courier" pitchFamily="49" charset="0"/>
                </a:rPr>
                <a:t> 0</a:t>
              </a:r>
              <a:endParaRPr lang="en-US" altLang="en-US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63" name="Rectangle 1034"/>
            <p:cNvSpPr>
              <a:spLocks noChangeArrowheads="1"/>
            </p:cNvSpPr>
            <p:nvPr/>
          </p:nvSpPr>
          <p:spPr bwMode="auto">
            <a:xfrm>
              <a:off x="1775" y="2592"/>
              <a:ext cx="174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 typeface="Monotype Sorts" pitchFamily="2" charset="2"/>
                <a:buNone/>
              </a:pPr>
              <a:r>
                <a:rPr lang="en-US" altLang="en-US">
                  <a:solidFill>
                    <a:schemeClr val="tx1"/>
                  </a:solidFill>
                  <a:latin typeface="Courier" pitchFamily="49" charset="0"/>
                </a:rPr>
                <a:t> 2</a:t>
              </a:r>
              <a:endParaRPr lang="en-US" altLang="en-US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64" name="Rectangle 1035"/>
            <p:cNvSpPr>
              <a:spLocks noChangeArrowheads="1"/>
            </p:cNvSpPr>
            <p:nvPr/>
          </p:nvSpPr>
          <p:spPr bwMode="auto">
            <a:xfrm>
              <a:off x="4362" y="2592"/>
              <a:ext cx="174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 typeface="Monotype Sorts" pitchFamily="2" charset="2"/>
                <a:buNone/>
              </a:pPr>
              <a:r>
                <a:rPr lang="en-US" altLang="en-US">
                  <a:solidFill>
                    <a:schemeClr val="tx1"/>
                  </a:solidFill>
                  <a:latin typeface="Courier" pitchFamily="49" charset="0"/>
                </a:rPr>
                <a:t> 8</a:t>
              </a:r>
              <a:endParaRPr lang="en-US" altLang="en-US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65" name="Rectangle 1036"/>
            <p:cNvSpPr>
              <a:spLocks noChangeArrowheads="1"/>
            </p:cNvSpPr>
            <p:nvPr/>
          </p:nvSpPr>
          <p:spPr bwMode="auto">
            <a:xfrm>
              <a:off x="4776" y="2592"/>
              <a:ext cx="174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 typeface="Monotype Sorts" pitchFamily="2" charset="2"/>
                <a:buNone/>
              </a:pPr>
              <a:r>
                <a:rPr lang="en-US" altLang="en-US">
                  <a:solidFill>
                    <a:schemeClr val="tx1"/>
                  </a:solidFill>
                  <a:latin typeface="Courier" pitchFamily="49" charset="0"/>
                </a:rPr>
                <a:t> 9</a:t>
              </a:r>
              <a:endParaRPr lang="en-US" altLang="en-US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66" name="Rectangle 1037"/>
            <p:cNvSpPr>
              <a:spLocks noChangeArrowheads="1"/>
            </p:cNvSpPr>
            <p:nvPr/>
          </p:nvSpPr>
          <p:spPr bwMode="auto">
            <a:xfrm>
              <a:off x="3931" y="2592"/>
              <a:ext cx="174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 typeface="Monotype Sorts" pitchFamily="2" charset="2"/>
                <a:buNone/>
              </a:pPr>
              <a:r>
                <a:rPr lang="en-US" altLang="en-US">
                  <a:solidFill>
                    <a:schemeClr val="tx1"/>
                  </a:solidFill>
                  <a:latin typeface="Courier" pitchFamily="49" charset="0"/>
                </a:rPr>
                <a:t> 7</a:t>
              </a:r>
              <a:endParaRPr lang="en-US" altLang="en-US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67" name="Rectangle 1038"/>
            <p:cNvSpPr>
              <a:spLocks noChangeArrowheads="1"/>
            </p:cNvSpPr>
            <p:nvPr/>
          </p:nvSpPr>
          <p:spPr bwMode="auto">
            <a:xfrm>
              <a:off x="1344" y="2592"/>
              <a:ext cx="174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 typeface="Monotype Sorts" pitchFamily="2" charset="2"/>
                <a:buNone/>
              </a:pPr>
              <a:r>
                <a:rPr lang="en-US" altLang="en-US">
                  <a:solidFill>
                    <a:schemeClr val="tx1"/>
                  </a:solidFill>
                  <a:latin typeface="Courier" pitchFamily="49" charset="0"/>
                </a:rPr>
                <a:t> 1</a:t>
              </a:r>
              <a:endParaRPr lang="en-US" altLang="en-US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68" name="Date Placeholder 6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07026-F669-40ED-B000-E9196283114E}" type="datetime4">
              <a:rPr lang="en-US" smtClean="0"/>
              <a:t>March 27, 2019</a:t>
            </a:fld>
            <a:endParaRPr lang="en-US"/>
          </a:p>
        </p:txBody>
      </p:sp>
      <p:sp>
        <p:nvSpPr>
          <p:cNvPr id="69" name="Footer Placeholder 6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CSE-291: Computer Programming </a:t>
            </a:r>
            <a:endParaRPr lang="en-US"/>
          </a:p>
        </p:txBody>
      </p:sp>
      <p:sp>
        <p:nvSpPr>
          <p:cNvPr id="70" name="Slide Number Placeholder 6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4F382-3087-4BB5-8D2C-9D2E36CEA7D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149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Array Initialization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97916"/>
          </a:xfrm>
        </p:spPr>
        <p:txBody>
          <a:bodyPr>
            <a:noAutofit/>
          </a:bodyPr>
          <a:lstStyle/>
          <a:p>
            <a:pPr lvl="1">
              <a:spcBef>
                <a:spcPct val="20000"/>
              </a:spcBef>
              <a:buClrTx/>
              <a:buFont typeface="Courier New" panose="02070309020205020404" pitchFamily="49" charset="0"/>
              <a:buChar char="o"/>
            </a:pPr>
            <a:r>
              <a:rPr lang="en-US" altLang="en-US" sz="2200" dirty="0" smtClean="0">
                <a:solidFill>
                  <a:schemeClr val="tx1"/>
                </a:solidFill>
              </a:rPr>
              <a:t>  </a:t>
            </a:r>
            <a:r>
              <a:rPr lang="en-US" altLang="en-US" sz="2200" b="1" u="sng" dirty="0" smtClean="0">
                <a:solidFill>
                  <a:srgbClr val="00B050"/>
                </a:solidFill>
              </a:rPr>
              <a:t>S</a:t>
            </a:r>
            <a:r>
              <a:rPr lang="en-US" sz="2200" b="1" u="sng" dirty="0" smtClean="0">
                <a:solidFill>
                  <a:srgbClr val="00B050"/>
                </a:solidFill>
              </a:rPr>
              <a:t>tatic array </a:t>
            </a:r>
            <a:r>
              <a:rPr lang="en-US" sz="2200" b="1" u="sng" dirty="0">
                <a:solidFill>
                  <a:srgbClr val="00B050"/>
                </a:solidFill>
              </a:rPr>
              <a:t>initialization </a:t>
            </a:r>
            <a:r>
              <a:rPr lang="en-US" sz="2200" dirty="0"/>
              <a:t>- Initializes all elements of array during its declaration</a:t>
            </a:r>
            <a:r>
              <a:rPr lang="en-US" sz="2200" dirty="0" smtClean="0"/>
              <a:t>.</a:t>
            </a:r>
            <a:endParaRPr lang="en-US" altLang="en-US" sz="2200" dirty="0" smtClean="0">
              <a:solidFill>
                <a:schemeClr val="tx1"/>
              </a:solidFill>
            </a:endParaRPr>
          </a:p>
          <a:p>
            <a:pPr marL="201168" lvl="1" indent="0">
              <a:spcBef>
                <a:spcPct val="20000"/>
              </a:spcBef>
              <a:buClrTx/>
              <a:buNone/>
            </a:pPr>
            <a:r>
              <a:rPr lang="en-US" altLang="en-US" sz="2200" dirty="0" smtClean="0">
                <a:solidFill>
                  <a:srgbClr val="0070C0"/>
                </a:solidFill>
              </a:rPr>
              <a:t>	</a:t>
            </a:r>
            <a:r>
              <a:rPr lang="en-US" altLang="en-US" sz="2200" b="1" dirty="0" err="1">
                <a:solidFill>
                  <a:schemeClr val="accent2">
                    <a:lumMod val="50000"/>
                  </a:schemeClr>
                </a:solidFill>
              </a:rPr>
              <a:t>int</a:t>
            </a:r>
            <a:r>
              <a:rPr lang="en-US" altLang="en-US" sz="22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altLang="en-US" sz="2200" b="1" dirty="0" err="1" smtClean="0">
                <a:solidFill>
                  <a:schemeClr val="accent2">
                    <a:lumMod val="50000"/>
                  </a:schemeClr>
                </a:solidFill>
              </a:rPr>
              <a:t>ar</a:t>
            </a:r>
            <a:r>
              <a:rPr lang="en-US" altLang="en-US" sz="2200" b="1" dirty="0" smtClean="0">
                <a:solidFill>
                  <a:schemeClr val="accent2">
                    <a:lumMod val="50000"/>
                  </a:schemeClr>
                </a:solidFill>
              </a:rPr>
              <a:t>[10] = {</a:t>
            </a:r>
            <a:r>
              <a:rPr lang="en-US" altLang="en-US" sz="2200" b="1" dirty="0">
                <a:solidFill>
                  <a:schemeClr val="tx1"/>
                </a:solidFill>
              </a:rPr>
              <a:t>9, 8, 7, 6, 5, 4, 3, 2, 1, 0</a:t>
            </a:r>
            <a:r>
              <a:rPr lang="en-US" altLang="en-US" sz="2200" b="1" dirty="0" smtClean="0">
                <a:solidFill>
                  <a:schemeClr val="accent2">
                    <a:lumMod val="50000"/>
                  </a:schemeClr>
                </a:solidFill>
              </a:rPr>
              <a:t>};</a:t>
            </a:r>
            <a:endParaRPr lang="en-US" altLang="en-US" sz="2200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marL="0" indent="0">
              <a:spcBef>
                <a:spcPct val="20000"/>
              </a:spcBef>
              <a:buClrTx/>
              <a:buNone/>
            </a:pPr>
            <a:endParaRPr lang="en-US" altLang="en-US" sz="3000" dirty="0" smtClean="0">
              <a:solidFill>
                <a:srgbClr val="0070C0"/>
              </a:solidFill>
            </a:endParaRPr>
          </a:p>
          <a:p>
            <a:pPr marL="0" indent="0">
              <a:spcBef>
                <a:spcPct val="20000"/>
              </a:spcBef>
              <a:buClrTx/>
              <a:buNone/>
            </a:pPr>
            <a:endParaRPr lang="en-US" altLang="en-US" sz="3000" dirty="0">
              <a:solidFill>
                <a:srgbClr val="0070C0"/>
              </a:solidFill>
            </a:endParaRPr>
          </a:p>
          <a:p>
            <a:pPr lvl="1">
              <a:spcBef>
                <a:spcPct val="20000"/>
              </a:spcBef>
              <a:buClrTx/>
              <a:buFont typeface="Courier New" panose="02070309020205020404" pitchFamily="49" charset="0"/>
              <a:buChar char="o"/>
            </a:pPr>
            <a:r>
              <a:rPr lang="en-US" altLang="en-US" sz="2400" dirty="0">
                <a:solidFill>
                  <a:schemeClr val="tx1"/>
                </a:solidFill>
              </a:rPr>
              <a:t> </a:t>
            </a:r>
            <a:r>
              <a:rPr lang="en-US" altLang="en-US" sz="2400" b="1" u="sng" dirty="0" smtClean="0">
                <a:solidFill>
                  <a:srgbClr val="00B050"/>
                </a:solidFill>
              </a:rPr>
              <a:t>Dynamic </a:t>
            </a:r>
            <a:r>
              <a:rPr lang="en-US" sz="2400" b="1" u="sng" dirty="0" smtClean="0">
                <a:solidFill>
                  <a:srgbClr val="00B050"/>
                </a:solidFill>
              </a:rPr>
              <a:t>array </a:t>
            </a:r>
            <a:r>
              <a:rPr lang="en-US" sz="2400" b="1" u="sng" dirty="0">
                <a:solidFill>
                  <a:srgbClr val="00B050"/>
                </a:solidFill>
              </a:rPr>
              <a:t>initialization </a:t>
            </a:r>
            <a:r>
              <a:rPr lang="en-US" sz="2400" dirty="0"/>
              <a:t>- </a:t>
            </a:r>
            <a:r>
              <a:rPr lang="en-US" sz="2400" dirty="0" smtClean="0"/>
              <a:t>The </a:t>
            </a:r>
            <a:r>
              <a:rPr lang="en-US" sz="2400" dirty="0"/>
              <a:t>declared array is initialized some time later during execution of </a:t>
            </a:r>
            <a:r>
              <a:rPr lang="en-US" sz="2400" dirty="0" smtClean="0"/>
              <a:t>program</a:t>
            </a:r>
          </a:p>
          <a:p>
            <a:pPr marL="201168" lvl="1" indent="0">
              <a:spcBef>
                <a:spcPct val="20000"/>
              </a:spcBef>
              <a:buClrTx/>
              <a:buNone/>
            </a:pPr>
            <a:r>
              <a:rPr lang="en-US" altLang="en-US" sz="2400" b="1" dirty="0">
                <a:solidFill>
                  <a:schemeClr val="accent2">
                    <a:lumMod val="50000"/>
                  </a:schemeClr>
                </a:solidFill>
              </a:rPr>
              <a:t>            </a:t>
            </a:r>
            <a:r>
              <a:rPr lang="en-US" altLang="en-US" sz="2400" b="1" dirty="0" err="1">
                <a:solidFill>
                  <a:schemeClr val="accent2">
                    <a:lumMod val="50000"/>
                  </a:schemeClr>
                </a:solidFill>
              </a:rPr>
              <a:t>int</a:t>
            </a:r>
            <a:r>
              <a:rPr lang="en-US" altLang="en-US" sz="24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altLang="en-US" sz="2400" b="1" dirty="0" err="1">
                <a:solidFill>
                  <a:schemeClr val="accent2">
                    <a:lumMod val="50000"/>
                  </a:schemeClr>
                </a:solidFill>
              </a:rPr>
              <a:t>ar</a:t>
            </a:r>
            <a:r>
              <a:rPr lang="en-US" altLang="en-US" sz="2400" b="1" dirty="0">
                <a:solidFill>
                  <a:schemeClr val="accent2">
                    <a:lumMod val="50000"/>
                  </a:schemeClr>
                </a:solidFill>
              </a:rPr>
              <a:t>[10] ; </a:t>
            </a:r>
            <a:r>
              <a:rPr lang="en-US" altLang="en-US" sz="2400" b="1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altLang="en-US" sz="2400" b="1" dirty="0" err="1">
                <a:solidFill>
                  <a:schemeClr val="accent2">
                    <a:lumMod val="50000"/>
                  </a:schemeClr>
                </a:solidFill>
              </a:rPr>
              <a:t>a</a:t>
            </a:r>
            <a:r>
              <a:rPr lang="en-US" altLang="en-US" sz="2400" b="1" dirty="0" err="1" smtClean="0">
                <a:solidFill>
                  <a:schemeClr val="accent2">
                    <a:lumMod val="50000"/>
                  </a:schemeClr>
                </a:solidFill>
              </a:rPr>
              <a:t>r</a:t>
            </a:r>
            <a:r>
              <a:rPr lang="en-US" altLang="en-US" sz="2400" b="1" dirty="0" smtClean="0">
                <a:solidFill>
                  <a:schemeClr val="accent2">
                    <a:lumMod val="50000"/>
                  </a:schemeClr>
                </a:solidFill>
              </a:rPr>
              <a:t>[3</a:t>
            </a:r>
            <a:r>
              <a:rPr lang="en-US" altLang="en-US" sz="2400" b="1" dirty="0">
                <a:solidFill>
                  <a:schemeClr val="accent2">
                    <a:lumMod val="50000"/>
                  </a:schemeClr>
                </a:solidFill>
              </a:rPr>
              <a:t>] = -1;</a:t>
            </a:r>
          </a:p>
          <a:p>
            <a:pPr marL="201168" lvl="1" indent="0">
              <a:spcBef>
                <a:spcPct val="20000"/>
              </a:spcBef>
              <a:buClrTx/>
              <a:buNone/>
            </a:pPr>
            <a:endParaRPr lang="en-US" dirty="0" smtClean="0"/>
          </a:p>
          <a:p>
            <a:endParaRPr lang="en-US" dirty="0"/>
          </a:p>
        </p:txBody>
      </p:sp>
      <p:grpSp>
        <p:nvGrpSpPr>
          <p:cNvPr id="4" name="Group 1083"/>
          <p:cNvGrpSpPr>
            <a:grpSpLocks/>
          </p:cNvGrpSpPr>
          <p:nvPr/>
        </p:nvGrpSpPr>
        <p:grpSpPr bwMode="auto">
          <a:xfrm>
            <a:off x="1781812" y="2683138"/>
            <a:ext cx="7334250" cy="684213"/>
            <a:chOff x="528" y="2592"/>
            <a:chExt cx="4620" cy="431"/>
          </a:xfrm>
        </p:grpSpPr>
        <p:sp>
          <p:nvSpPr>
            <p:cNvPr id="5" name="Rectangle 1039"/>
            <p:cNvSpPr>
              <a:spLocks noChangeArrowheads="1"/>
            </p:cNvSpPr>
            <p:nvPr/>
          </p:nvSpPr>
          <p:spPr bwMode="auto">
            <a:xfrm>
              <a:off x="1268" y="2812"/>
              <a:ext cx="431" cy="21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5875">
              <a:solidFill>
                <a:srgbClr val="80008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6" name="Rectangle 1040"/>
            <p:cNvSpPr>
              <a:spLocks noChangeArrowheads="1"/>
            </p:cNvSpPr>
            <p:nvPr/>
          </p:nvSpPr>
          <p:spPr bwMode="auto">
            <a:xfrm>
              <a:off x="1386" y="2844"/>
              <a:ext cx="87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 typeface="Monotype Sorts" pitchFamily="2" charset="2"/>
                <a:buNone/>
              </a:pPr>
              <a:r>
                <a:rPr lang="en-US" altLang="en-US" dirty="0" smtClean="0">
                  <a:solidFill>
                    <a:schemeClr val="tx1"/>
                  </a:solidFill>
                  <a:latin typeface="Courier" pitchFamily="49" charset="0"/>
                </a:rPr>
                <a:t>8</a:t>
              </a:r>
              <a:endParaRPr lang="en-US" altLang="en-US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7" name="Rectangle 1041"/>
            <p:cNvSpPr>
              <a:spLocks noChangeArrowheads="1"/>
            </p:cNvSpPr>
            <p:nvPr/>
          </p:nvSpPr>
          <p:spPr bwMode="auto">
            <a:xfrm>
              <a:off x="1699" y="2812"/>
              <a:ext cx="431" cy="21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5875">
              <a:solidFill>
                <a:srgbClr val="80008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" name="Rectangle 1042"/>
            <p:cNvSpPr>
              <a:spLocks noChangeArrowheads="1"/>
            </p:cNvSpPr>
            <p:nvPr/>
          </p:nvSpPr>
          <p:spPr bwMode="auto">
            <a:xfrm>
              <a:off x="1818" y="2844"/>
              <a:ext cx="87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 typeface="Monotype Sorts" pitchFamily="2" charset="2"/>
                <a:buNone/>
              </a:pPr>
              <a:r>
                <a:rPr lang="en-US" altLang="en-US" dirty="0" smtClean="0">
                  <a:solidFill>
                    <a:schemeClr val="tx1"/>
                  </a:solidFill>
                  <a:latin typeface="Courier" pitchFamily="49" charset="0"/>
                </a:rPr>
                <a:t>7</a:t>
              </a:r>
              <a:endParaRPr lang="en-US" altLang="en-US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9" name="Rectangle 1043"/>
            <p:cNvSpPr>
              <a:spLocks noChangeArrowheads="1"/>
            </p:cNvSpPr>
            <p:nvPr/>
          </p:nvSpPr>
          <p:spPr bwMode="auto">
            <a:xfrm>
              <a:off x="2130" y="2812"/>
              <a:ext cx="431" cy="21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5875">
              <a:solidFill>
                <a:srgbClr val="80008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" name="Rectangle 1044"/>
            <p:cNvSpPr>
              <a:spLocks noChangeArrowheads="1"/>
            </p:cNvSpPr>
            <p:nvPr/>
          </p:nvSpPr>
          <p:spPr bwMode="auto">
            <a:xfrm>
              <a:off x="2249" y="2844"/>
              <a:ext cx="87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 typeface="Monotype Sorts" pitchFamily="2" charset="2"/>
                <a:buNone/>
              </a:pPr>
              <a:r>
                <a:rPr lang="en-US" altLang="en-US" dirty="0" smtClean="0">
                  <a:solidFill>
                    <a:schemeClr val="tx1"/>
                  </a:solidFill>
                  <a:latin typeface="Courier" pitchFamily="49" charset="0"/>
                </a:rPr>
                <a:t>6</a:t>
              </a:r>
              <a:endParaRPr lang="en-US" altLang="en-US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1" name="Rectangle 1045"/>
            <p:cNvSpPr>
              <a:spLocks noChangeArrowheads="1"/>
            </p:cNvSpPr>
            <p:nvPr/>
          </p:nvSpPr>
          <p:spPr bwMode="auto">
            <a:xfrm>
              <a:off x="837" y="2812"/>
              <a:ext cx="431" cy="21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5875">
              <a:solidFill>
                <a:srgbClr val="80008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2" name="Rectangle 1046"/>
            <p:cNvSpPr>
              <a:spLocks noChangeArrowheads="1"/>
            </p:cNvSpPr>
            <p:nvPr/>
          </p:nvSpPr>
          <p:spPr bwMode="auto">
            <a:xfrm>
              <a:off x="955" y="2844"/>
              <a:ext cx="87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 typeface="Monotype Sorts" pitchFamily="2" charset="2"/>
                <a:buNone/>
              </a:pPr>
              <a:r>
                <a:rPr lang="en-US" altLang="en-US" dirty="0" smtClean="0">
                  <a:solidFill>
                    <a:schemeClr val="tx1"/>
                  </a:solidFill>
                  <a:latin typeface="Courier" pitchFamily="49" charset="0"/>
                </a:rPr>
                <a:t>9</a:t>
              </a:r>
              <a:endParaRPr lang="en-US" altLang="en-US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3" name="Rectangle 1047"/>
            <p:cNvSpPr>
              <a:spLocks noChangeArrowheads="1"/>
            </p:cNvSpPr>
            <p:nvPr/>
          </p:nvSpPr>
          <p:spPr bwMode="auto">
            <a:xfrm>
              <a:off x="528" y="2832"/>
              <a:ext cx="174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 typeface="Monotype Sorts" pitchFamily="2" charset="2"/>
                <a:buNone/>
              </a:pPr>
              <a:r>
                <a:rPr lang="en-US" altLang="en-US" dirty="0" err="1">
                  <a:solidFill>
                    <a:schemeClr val="tx1"/>
                  </a:solidFill>
                  <a:latin typeface="Courier" pitchFamily="49" charset="0"/>
                </a:rPr>
                <a:t>a</a:t>
              </a:r>
              <a:r>
                <a:rPr lang="en-US" altLang="en-US" dirty="0" err="1" smtClean="0">
                  <a:solidFill>
                    <a:schemeClr val="tx1"/>
                  </a:solidFill>
                  <a:latin typeface="Courier" pitchFamily="49" charset="0"/>
                </a:rPr>
                <a:t>r</a:t>
              </a:r>
              <a:endParaRPr lang="en-US" altLang="en-US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4" name="Rectangle 1058"/>
            <p:cNvSpPr>
              <a:spLocks noChangeArrowheads="1"/>
            </p:cNvSpPr>
            <p:nvPr/>
          </p:nvSpPr>
          <p:spPr bwMode="auto">
            <a:xfrm>
              <a:off x="2992" y="2812"/>
              <a:ext cx="432" cy="21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5875">
              <a:solidFill>
                <a:srgbClr val="80008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5" name="Rectangle 1059"/>
            <p:cNvSpPr>
              <a:spLocks noChangeArrowheads="1"/>
            </p:cNvSpPr>
            <p:nvPr/>
          </p:nvSpPr>
          <p:spPr bwMode="auto">
            <a:xfrm>
              <a:off x="3111" y="2844"/>
              <a:ext cx="87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 typeface="Monotype Sorts" pitchFamily="2" charset="2"/>
                <a:buNone/>
              </a:pPr>
              <a:r>
                <a:rPr lang="en-US" altLang="en-US" dirty="0" smtClean="0">
                  <a:solidFill>
                    <a:schemeClr val="tx1"/>
                  </a:solidFill>
                  <a:latin typeface="Courier" pitchFamily="49" charset="0"/>
                </a:rPr>
                <a:t>4</a:t>
              </a:r>
              <a:endParaRPr lang="en-US" altLang="en-US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6" name="Rectangle 1060"/>
            <p:cNvSpPr>
              <a:spLocks noChangeArrowheads="1"/>
            </p:cNvSpPr>
            <p:nvPr/>
          </p:nvSpPr>
          <p:spPr bwMode="auto">
            <a:xfrm>
              <a:off x="3424" y="2812"/>
              <a:ext cx="431" cy="21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5875">
              <a:solidFill>
                <a:srgbClr val="80008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7" name="Rectangle 1061"/>
            <p:cNvSpPr>
              <a:spLocks noChangeArrowheads="1"/>
            </p:cNvSpPr>
            <p:nvPr/>
          </p:nvSpPr>
          <p:spPr bwMode="auto">
            <a:xfrm>
              <a:off x="3542" y="2844"/>
              <a:ext cx="87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 typeface="Monotype Sorts" pitchFamily="2" charset="2"/>
                <a:buNone/>
              </a:pPr>
              <a:r>
                <a:rPr lang="en-US" altLang="en-US" dirty="0" smtClean="0">
                  <a:solidFill>
                    <a:schemeClr val="tx1"/>
                  </a:solidFill>
                  <a:latin typeface="Courier" pitchFamily="49" charset="0"/>
                </a:rPr>
                <a:t>3</a:t>
              </a:r>
              <a:endParaRPr lang="en-US" altLang="en-US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8" name="Rectangle 1062"/>
            <p:cNvSpPr>
              <a:spLocks noChangeArrowheads="1"/>
            </p:cNvSpPr>
            <p:nvPr/>
          </p:nvSpPr>
          <p:spPr bwMode="auto">
            <a:xfrm>
              <a:off x="3855" y="2812"/>
              <a:ext cx="431" cy="21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5875">
              <a:solidFill>
                <a:srgbClr val="80008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9" name="Rectangle 1063"/>
            <p:cNvSpPr>
              <a:spLocks noChangeArrowheads="1"/>
            </p:cNvSpPr>
            <p:nvPr/>
          </p:nvSpPr>
          <p:spPr bwMode="auto">
            <a:xfrm>
              <a:off x="3973" y="2844"/>
              <a:ext cx="87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 typeface="Monotype Sorts" pitchFamily="2" charset="2"/>
                <a:buNone/>
              </a:pPr>
              <a:r>
                <a:rPr lang="en-US" altLang="en-US" dirty="0" smtClean="0">
                  <a:solidFill>
                    <a:schemeClr val="tx1"/>
                  </a:solidFill>
                  <a:latin typeface="Courier" pitchFamily="49" charset="0"/>
                </a:rPr>
                <a:t>2</a:t>
              </a:r>
              <a:endParaRPr lang="en-US" altLang="en-US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0" name="Rectangle 1064"/>
            <p:cNvSpPr>
              <a:spLocks noChangeArrowheads="1"/>
            </p:cNvSpPr>
            <p:nvPr/>
          </p:nvSpPr>
          <p:spPr bwMode="auto">
            <a:xfrm>
              <a:off x="2561" y="2812"/>
              <a:ext cx="431" cy="21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5875">
              <a:solidFill>
                <a:srgbClr val="80008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1" name="Rectangle 1065"/>
            <p:cNvSpPr>
              <a:spLocks noChangeArrowheads="1"/>
            </p:cNvSpPr>
            <p:nvPr/>
          </p:nvSpPr>
          <p:spPr bwMode="auto">
            <a:xfrm>
              <a:off x="2680" y="2844"/>
              <a:ext cx="87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 typeface="Monotype Sorts" pitchFamily="2" charset="2"/>
                <a:buNone/>
              </a:pPr>
              <a:r>
                <a:rPr lang="en-US" altLang="en-US" dirty="0" smtClean="0">
                  <a:solidFill>
                    <a:schemeClr val="tx1"/>
                  </a:solidFill>
                  <a:latin typeface="Courier" pitchFamily="49" charset="0"/>
                </a:rPr>
                <a:t>5</a:t>
              </a:r>
              <a:endParaRPr lang="en-US" altLang="en-US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2" name="Rectangle 1066"/>
            <p:cNvSpPr>
              <a:spLocks noChangeArrowheads="1"/>
            </p:cNvSpPr>
            <p:nvPr/>
          </p:nvSpPr>
          <p:spPr bwMode="auto">
            <a:xfrm>
              <a:off x="4286" y="2812"/>
              <a:ext cx="431" cy="21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5875">
              <a:solidFill>
                <a:srgbClr val="80008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3" name="Rectangle 1067"/>
            <p:cNvSpPr>
              <a:spLocks noChangeArrowheads="1"/>
            </p:cNvSpPr>
            <p:nvPr/>
          </p:nvSpPr>
          <p:spPr bwMode="auto">
            <a:xfrm>
              <a:off x="4405" y="2844"/>
              <a:ext cx="87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 typeface="Monotype Sorts" pitchFamily="2" charset="2"/>
                <a:buNone/>
              </a:pPr>
              <a:r>
                <a:rPr lang="en-US" altLang="en-US" dirty="0" smtClean="0">
                  <a:solidFill>
                    <a:schemeClr val="tx1"/>
                  </a:solidFill>
                  <a:latin typeface="Courier" pitchFamily="49" charset="0"/>
                </a:rPr>
                <a:t>1</a:t>
              </a:r>
              <a:endParaRPr lang="en-US" altLang="en-US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4" name="Rectangle 1068"/>
            <p:cNvSpPr>
              <a:spLocks noChangeArrowheads="1"/>
            </p:cNvSpPr>
            <p:nvPr/>
          </p:nvSpPr>
          <p:spPr bwMode="auto">
            <a:xfrm>
              <a:off x="4717" y="2812"/>
              <a:ext cx="431" cy="21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5875">
              <a:solidFill>
                <a:srgbClr val="80008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5" name="Rectangle 1069"/>
            <p:cNvSpPr>
              <a:spLocks noChangeArrowheads="1"/>
            </p:cNvSpPr>
            <p:nvPr/>
          </p:nvSpPr>
          <p:spPr bwMode="auto">
            <a:xfrm>
              <a:off x="4836" y="2844"/>
              <a:ext cx="87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 typeface="Monotype Sorts" pitchFamily="2" charset="2"/>
                <a:buNone/>
              </a:pPr>
              <a:r>
                <a:rPr lang="en-US" altLang="en-US" dirty="0">
                  <a:solidFill>
                    <a:schemeClr val="tx1"/>
                  </a:solidFill>
                  <a:latin typeface="Courier" pitchFamily="49" charset="0"/>
                </a:rPr>
                <a:t>0</a:t>
              </a:r>
              <a:endParaRPr lang="en-US" altLang="en-US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6" name="Rectangle 1029"/>
            <p:cNvSpPr>
              <a:spLocks noChangeArrowheads="1"/>
            </p:cNvSpPr>
            <p:nvPr/>
          </p:nvSpPr>
          <p:spPr bwMode="auto">
            <a:xfrm>
              <a:off x="2637" y="2592"/>
              <a:ext cx="174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 typeface="Monotype Sorts" pitchFamily="2" charset="2"/>
                <a:buNone/>
              </a:pPr>
              <a:r>
                <a:rPr lang="en-US" altLang="en-US">
                  <a:solidFill>
                    <a:schemeClr val="tx1"/>
                  </a:solidFill>
                  <a:latin typeface="Courier" pitchFamily="49" charset="0"/>
                </a:rPr>
                <a:t> 4</a:t>
              </a:r>
              <a:endParaRPr lang="en-US" altLang="en-US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7" name="Rectangle 1030"/>
            <p:cNvSpPr>
              <a:spLocks noChangeArrowheads="1"/>
            </p:cNvSpPr>
            <p:nvPr/>
          </p:nvSpPr>
          <p:spPr bwMode="auto">
            <a:xfrm>
              <a:off x="3068" y="2592"/>
              <a:ext cx="174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 typeface="Monotype Sorts" pitchFamily="2" charset="2"/>
                <a:buNone/>
              </a:pPr>
              <a:r>
                <a:rPr lang="en-US" altLang="en-US">
                  <a:solidFill>
                    <a:schemeClr val="tx1"/>
                  </a:solidFill>
                  <a:latin typeface="Courier" pitchFamily="49" charset="0"/>
                </a:rPr>
                <a:t> 5</a:t>
              </a:r>
              <a:endParaRPr lang="en-US" altLang="en-US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8" name="Rectangle 1031"/>
            <p:cNvSpPr>
              <a:spLocks noChangeArrowheads="1"/>
            </p:cNvSpPr>
            <p:nvPr/>
          </p:nvSpPr>
          <p:spPr bwMode="auto">
            <a:xfrm>
              <a:off x="3500" y="2592"/>
              <a:ext cx="174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 typeface="Monotype Sorts" pitchFamily="2" charset="2"/>
                <a:buNone/>
              </a:pPr>
              <a:r>
                <a:rPr lang="en-US" altLang="en-US">
                  <a:solidFill>
                    <a:schemeClr val="tx1"/>
                  </a:solidFill>
                  <a:latin typeface="Courier" pitchFamily="49" charset="0"/>
                </a:rPr>
                <a:t> 6</a:t>
              </a:r>
              <a:endParaRPr lang="en-US" altLang="en-US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9" name="Rectangle 1032"/>
            <p:cNvSpPr>
              <a:spLocks noChangeArrowheads="1"/>
            </p:cNvSpPr>
            <p:nvPr/>
          </p:nvSpPr>
          <p:spPr bwMode="auto">
            <a:xfrm>
              <a:off x="2206" y="2592"/>
              <a:ext cx="174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 typeface="Monotype Sorts" pitchFamily="2" charset="2"/>
                <a:buNone/>
              </a:pPr>
              <a:r>
                <a:rPr lang="en-US" altLang="en-US">
                  <a:solidFill>
                    <a:schemeClr val="tx1"/>
                  </a:solidFill>
                  <a:latin typeface="Courier" pitchFamily="49" charset="0"/>
                </a:rPr>
                <a:t> 3</a:t>
              </a:r>
              <a:endParaRPr lang="en-US" altLang="en-US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0" name="Rectangle 1033"/>
            <p:cNvSpPr>
              <a:spLocks noChangeArrowheads="1"/>
            </p:cNvSpPr>
            <p:nvPr/>
          </p:nvSpPr>
          <p:spPr bwMode="auto">
            <a:xfrm>
              <a:off x="913" y="2592"/>
              <a:ext cx="174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 typeface="Monotype Sorts" pitchFamily="2" charset="2"/>
                <a:buNone/>
              </a:pPr>
              <a:r>
                <a:rPr lang="en-US" altLang="en-US">
                  <a:solidFill>
                    <a:schemeClr val="tx1"/>
                  </a:solidFill>
                  <a:latin typeface="Courier" pitchFamily="49" charset="0"/>
                </a:rPr>
                <a:t> 0</a:t>
              </a:r>
              <a:endParaRPr lang="en-US" altLang="en-US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1" name="Rectangle 1034"/>
            <p:cNvSpPr>
              <a:spLocks noChangeArrowheads="1"/>
            </p:cNvSpPr>
            <p:nvPr/>
          </p:nvSpPr>
          <p:spPr bwMode="auto">
            <a:xfrm>
              <a:off x="1775" y="2592"/>
              <a:ext cx="174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 typeface="Monotype Sorts" pitchFamily="2" charset="2"/>
                <a:buNone/>
              </a:pPr>
              <a:r>
                <a:rPr lang="en-US" altLang="en-US">
                  <a:solidFill>
                    <a:schemeClr val="tx1"/>
                  </a:solidFill>
                  <a:latin typeface="Courier" pitchFamily="49" charset="0"/>
                </a:rPr>
                <a:t> 2</a:t>
              </a:r>
              <a:endParaRPr lang="en-US" altLang="en-US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2" name="Rectangle 1035"/>
            <p:cNvSpPr>
              <a:spLocks noChangeArrowheads="1"/>
            </p:cNvSpPr>
            <p:nvPr/>
          </p:nvSpPr>
          <p:spPr bwMode="auto">
            <a:xfrm>
              <a:off x="4362" y="2592"/>
              <a:ext cx="174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 typeface="Monotype Sorts" pitchFamily="2" charset="2"/>
                <a:buNone/>
              </a:pPr>
              <a:r>
                <a:rPr lang="en-US" altLang="en-US">
                  <a:solidFill>
                    <a:schemeClr val="tx1"/>
                  </a:solidFill>
                  <a:latin typeface="Courier" pitchFamily="49" charset="0"/>
                </a:rPr>
                <a:t> 8</a:t>
              </a:r>
              <a:endParaRPr lang="en-US" altLang="en-US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3" name="Rectangle 1036"/>
            <p:cNvSpPr>
              <a:spLocks noChangeArrowheads="1"/>
            </p:cNvSpPr>
            <p:nvPr/>
          </p:nvSpPr>
          <p:spPr bwMode="auto">
            <a:xfrm>
              <a:off x="4776" y="2592"/>
              <a:ext cx="174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 typeface="Monotype Sorts" pitchFamily="2" charset="2"/>
                <a:buNone/>
              </a:pPr>
              <a:r>
                <a:rPr lang="en-US" altLang="en-US">
                  <a:solidFill>
                    <a:schemeClr val="tx1"/>
                  </a:solidFill>
                  <a:latin typeface="Courier" pitchFamily="49" charset="0"/>
                </a:rPr>
                <a:t> 9</a:t>
              </a:r>
              <a:endParaRPr lang="en-US" altLang="en-US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4" name="Rectangle 1037"/>
            <p:cNvSpPr>
              <a:spLocks noChangeArrowheads="1"/>
            </p:cNvSpPr>
            <p:nvPr/>
          </p:nvSpPr>
          <p:spPr bwMode="auto">
            <a:xfrm>
              <a:off x="3931" y="2592"/>
              <a:ext cx="174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 typeface="Monotype Sorts" pitchFamily="2" charset="2"/>
                <a:buNone/>
              </a:pPr>
              <a:r>
                <a:rPr lang="en-US" altLang="en-US">
                  <a:solidFill>
                    <a:schemeClr val="tx1"/>
                  </a:solidFill>
                  <a:latin typeface="Courier" pitchFamily="49" charset="0"/>
                </a:rPr>
                <a:t> 7</a:t>
              </a:r>
              <a:endParaRPr lang="en-US" altLang="en-US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5" name="Rectangle 1038"/>
            <p:cNvSpPr>
              <a:spLocks noChangeArrowheads="1"/>
            </p:cNvSpPr>
            <p:nvPr/>
          </p:nvSpPr>
          <p:spPr bwMode="auto">
            <a:xfrm>
              <a:off x="1344" y="2592"/>
              <a:ext cx="174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 typeface="Monotype Sorts" pitchFamily="2" charset="2"/>
                <a:buNone/>
              </a:pPr>
              <a:r>
                <a:rPr lang="en-US" altLang="en-US">
                  <a:solidFill>
                    <a:schemeClr val="tx1"/>
                  </a:solidFill>
                  <a:latin typeface="Courier" pitchFamily="49" charset="0"/>
                </a:rPr>
                <a:t> 1</a:t>
              </a:r>
              <a:endParaRPr lang="en-US" altLang="en-US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36" name="Group 1083"/>
          <p:cNvGrpSpPr>
            <a:grpSpLocks/>
          </p:cNvGrpSpPr>
          <p:nvPr/>
        </p:nvGrpSpPr>
        <p:grpSpPr bwMode="auto">
          <a:xfrm>
            <a:off x="1641000" y="5182393"/>
            <a:ext cx="7334250" cy="684213"/>
            <a:chOff x="528" y="2592"/>
            <a:chExt cx="4620" cy="431"/>
          </a:xfrm>
        </p:grpSpPr>
        <p:sp>
          <p:nvSpPr>
            <p:cNvPr id="37" name="Rectangle 1039"/>
            <p:cNvSpPr>
              <a:spLocks noChangeArrowheads="1"/>
            </p:cNvSpPr>
            <p:nvPr/>
          </p:nvSpPr>
          <p:spPr bwMode="auto">
            <a:xfrm>
              <a:off x="1268" y="2812"/>
              <a:ext cx="431" cy="21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5875">
              <a:solidFill>
                <a:srgbClr val="80008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8" name="Rectangle 1040"/>
            <p:cNvSpPr>
              <a:spLocks noChangeArrowheads="1"/>
            </p:cNvSpPr>
            <p:nvPr/>
          </p:nvSpPr>
          <p:spPr bwMode="auto">
            <a:xfrm>
              <a:off x="1386" y="2844"/>
              <a:ext cx="174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 typeface="Monotype Sorts" pitchFamily="2" charset="2"/>
                <a:buNone/>
              </a:pPr>
              <a:r>
                <a:rPr lang="en-US" altLang="en-US" dirty="0">
                  <a:solidFill>
                    <a:schemeClr val="tx1"/>
                  </a:solidFill>
                  <a:latin typeface="Courier" pitchFamily="49" charset="0"/>
                </a:rPr>
                <a:t>--</a:t>
              </a:r>
              <a:endParaRPr lang="en-US" altLang="en-US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9" name="Rectangle 1041"/>
            <p:cNvSpPr>
              <a:spLocks noChangeArrowheads="1"/>
            </p:cNvSpPr>
            <p:nvPr/>
          </p:nvSpPr>
          <p:spPr bwMode="auto">
            <a:xfrm>
              <a:off x="1699" y="2812"/>
              <a:ext cx="431" cy="21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5875">
              <a:solidFill>
                <a:srgbClr val="80008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0" name="Rectangle 1042"/>
            <p:cNvSpPr>
              <a:spLocks noChangeArrowheads="1"/>
            </p:cNvSpPr>
            <p:nvPr/>
          </p:nvSpPr>
          <p:spPr bwMode="auto">
            <a:xfrm>
              <a:off x="1818" y="2844"/>
              <a:ext cx="174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 typeface="Monotype Sorts" pitchFamily="2" charset="2"/>
                <a:buNone/>
              </a:pPr>
              <a:r>
                <a:rPr lang="en-US" altLang="en-US" dirty="0">
                  <a:solidFill>
                    <a:schemeClr val="tx1"/>
                  </a:solidFill>
                  <a:latin typeface="Courier" pitchFamily="49" charset="0"/>
                </a:rPr>
                <a:t>--</a:t>
              </a:r>
              <a:endParaRPr lang="en-US" altLang="en-US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1" name="Rectangle 1043"/>
            <p:cNvSpPr>
              <a:spLocks noChangeArrowheads="1"/>
            </p:cNvSpPr>
            <p:nvPr/>
          </p:nvSpPr>
          <p:spPr bwMode="auto">
            <a:xfrm>
              <a:off x="2130" y="2812"/>
              <a:ext cx="431" cy="21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5875">
              <a:solidFill>
                <a:srgbClr val="80008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2" name="Rectangle 1044"/>
            <p:cNvSpPr>
              <a:spLocks noChangeArrowheads="1"/>
            </p:cNvSpPr>
            <p:nvPr/>
          </p:nvSpPr>
          <p:spPr bwMode="auto">
            <a:xfrm>
              <a:off x="2249" y="2844"/>
              <a:ext cx="174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 typeface="Monotype Sorts" pitchFamily="2" charset="2"/>
                <a:buNone/>
              </a:pPr>
              <a:r>
                <a:rPr lang="en-US" altLang="en-US" dirty="0" smtClean="0">
                  <a:solidFill>
                    <a:schemeClr val="tx1"/>
                  </a:solidFill>
                  <a:latin typeface="Courier" pitchFamily="49" charset="0"/>
                </a:rPr>
                <a:t>-1</a:t>
              </a:r>
              <a:endParaRPr lang="en-US" altLang="en-US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3" name="Rectangle 1045"/>
            <p:cNvSpPr>
              <a:spLocks noChangeArrowheads="1"/>
            </p:cNvSpPr>
            <p:nvPr/>
          </p:nvSpPr>
          <p:spPr bwMode="auto">
            <a:xfrm>
              <a:off x="837" y="2812"/>
              <a:ext cx="431" cy="21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5875">
              <a:solidFill>
                <a:srgbClr val="80008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4" name="Rectangle 1046"/>
            <p:cNvSpPr>
              <a:spLocks noChangeArrowheads="1"/>
            </p:cNvSpPr>
            <p:nvPr/>
          </p:nvSpPr>
          <p:spPr bwMode="auto">
            <a:xfrm>
              <a:off x="955" y="2844"/>
              <a:ext cx="26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 typeface="Monotype Sorts" pitchFamily="2" charset="2"/>
                <a:buNone/>
              </a:pPr>
              <a:r>
                <a:rPr lang="en-US" altLang="en-US" dirty="0">
                  <a:solidFill>
                    <a:schemeClr val="tx1"/>
                  </a:solidFill>
                  <a:latin typeface="Courier" pitchFamily="49" charset="0"/>
                </a:rPr>
                <a:t>-- </a:t>
              </a:r>
              <a:endParaRPr lang="en-US" altLang="en-US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5" name="Rectangle 1047"/>
            <p:cNvSpPr>
              <a:spLocks noChangeArrowheads="1"/>
            </p:cNvSpPr>
            <p:nvPr/>
          </p:nvSpPr>
          <p:spPr bwMode="auto">
            <a:xfrm>
              <a:off x="528" y="2832"/>
              <a:ext cx="174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 typeface="Monotype Sorts" pitchFamily="2" charset="2"/>
                <a:buNone/>
              </a:pPr>
              <a:r>
                <a:rPr lang="en-US" altLang="en-US" dirty="0" err="1">
                  <a:solidFill>
                    <a:schemeClr val="tx1"/>
                  </a:solidFill>
                  <a:latin typeface="Courier" pitchFamily="49" charset="0"/>
                </a:rPr>
                <a:t>a</a:t>
              </a:r>
              <a:r>
                <a:rPr lang="en-US" altLang="en-US" dirty="0" err="1" smtClean="0">
                  <a:solidFill>
                    <a:schemeClr val="tx1"/>
                  </a:solidFill>
                  <a:latin typeface="Courier" pitchFamily="49" charset="0"/>
                </a:rPr>
                <a:t>r</a:t>
              </a:r>
              <a:endParaRPr lang="en-US" altLang="en-US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6" name="Rectangle 1058"/>
            <p:cNvSpPr>
              <a:spLocks noChangeArrowheads="1"/>
            </p:cNvSpPr>
            <p:nvPr/>
          </p:nvSpPr>
          <p:spPr bwMode="auto">
            <a:xfrm>
              <a:off x="2992" y="2812"/>
              <a:ext cx="432" cy="21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5875">
              <a:solidFill>
                <a:srgbClr val="80008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7" name="Rectangle 1059"/>
            <p:cNvSpPr>
              <a:spLocks noChangeArrowheads="1"/>
            </p:cNvSpPr>
            <p:nvPr/>
          </p:nvSpPr>
          <p:spPr bwMode="auto">
            <a:xfrm>
              <a:off x="3111" y="2844"/>
              <a:ext cx="174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 typeface="Monotype Sorts" pitchFamily="2" charset="2"/>
                <a:buNone/>
              </a:pPr>
              <a:r>
                <a:rPr lang="en-US" altLang="en-US">
                  <a:solidFill>
                    <a:schemeClr val="tx1"/>
                  </a:solidFill>
                  <a:latin typeface="Courier" pitchFamily="49" charset="0"/>
                </a:rPr>
                <a:t>--</a:t>
              </a:r>
              <a:endParaRPr lang="en-US" altLang="en-US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8" name="Rectangle 1060"/>
            <p:cNvSpPr>
              <a:spLocks noChangeArrowheads="1"/>
            </p:cNvSpPr>
            <p:nvPr/>
          </p:nvSpPr>
          <p:spPr bwMode="auto">
            <a:xfrm>
              <a:off x="3424" y="2812"/>
              <a:ext cx="431" cy="21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5875">
              <a:solidFill>
                <a:srgbClr val="80008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9" name="Rectangle 1061"/>
            <p:cNvSpPr>
              <a:spLocks noChangeArrowheads="1"/>
            </p:cNvSpPr>
            <p:nvPr/>
          </p:nvSpPr>
          <p:spPr bwMode="auto">
            <a:xfrm>
              <a:off x="3542" y="2844"/>
              <a:ext cx="174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 typeface="Monotype Sorts" pitchFamily="2" charset="2"/>
                <a:buNone/>
              </a:pPr>
              <a:r>
                <a:rPr lang="en-US" altLang="en-US">
                  <a:solidFill>
                    <a:schemeClr val="tx1"/>
                  </a:solidFill>
                  <a:latin typeface="Courier" pitchFamily="49" charset="0"/>
                </a:rPr>
                <a:t>--</a:t>
              </a:r>
              <a:endParaRPr lang="en-US" altLang="en-US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0" name="Rectangle 1062"/>
            <p:cNvSpPr>
              <a:spLocks noChangeArrowheads="1"/>
            </p:cNvSpPr>
            <p:nvPr/>
          </p:nvSpPr>
          <p:spPr bwMode="auto">
            <a:xfrm>
              <a:off x="3855" y="2812"/>
              <a:ext cx="431" cy="21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5875">
              <a:solidFill>
                <a:srgbClr val="80008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1" name="Rectangle 1063"/>
            <p:cNvSpPr>
              <a:spLocks noChangeArrowheads="1"/>
            </p:cNvSpPr>
            <p:nvPr/>
          </p:nvSpPr>
          <p:spPr bwMode="auto">
            <a:xfrm>
              <a:off x="3973" y="2844"/>
              <a:ext cx="174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 typeface="Monotype Sorts" pitchFamily="2" charset="2"/>
                <a:buNone/>
              </a:pPr>
              <a:r>
                <a:rPr lang="en-US" altLang="en-US">
                  <a:solidFill>
                    <a:schemeClr val="tx1"/>
                  </a:solidFill>
                  <a:latin typeface="Courier" pitchFamily="49" charset="0"/>
                </a:rPr>
                <a:t>--</a:t>
              </a:r>
              <a:endParaRPr lang="en-US" altLang="en-US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2" name="Rectangle 1064"/>
            <p:cNvSpPr>
              <a:spLocks noChangeArrowheads="1"/>
            </p:cNvSpPr>
            <p:nvPr/>
          </p:nvSpPr>
          <p:spPr bwMode="auto">
            <a:xfrm>
              <a:off x="2561" y="2812"/>
              <a:ext cx="431" cy="21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5875">
              <a:solidFill>
                <a:srgbClr val="80008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3" name="Rectangle 1065"/>
            <p:cNvSpPr>
              <a:spLocks noChangeArrowheads="1"/>
            </p:cNvSpPr>
            <p:nvPr/>
          </p:nvSpPr>
          <p:spPr bwMode="auto">
            <a:xfrm>
              <a:off x="2680" y="2844"/>
              <a:ext cx="174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 typeface="Monotype Sorts" pitchFamily="2" charset="2"/>
                <a:buNone/>
              </a:pPr>
              <a:r>
                <a:rPr lang="en-US" altLang="en-US" dirty="0">
                  <a:solidFill>
                    <a:schemeClr val="tx1"/>
                  </a:solidFill>
                  <a:latin typeface="Courier" pitchFamily="49" charset="0"/>
                </a:rPr>
                <a:t>--</a:t>
              </a:r>
              <a:endParaRPr lang="en-US" altLang="en-US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4" name="Rectangle 1066"/>
            <p:cNvSpPr>
              <a:spLocks noChangeArrowheads="1"/>
            </p:cNvSpPr>
            <p:nvPr/>
          </p:nvSpPr>
          <p:spPr bwMode="auto">
            <a:xfrm>
              <a:off x="4286" y="2812"/>
              <a:ext cx="431" cy="21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5875">
              <a:solidFill>
                <a:srgbClr val="80008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5" name="Rectangle 1067"/>
            <p:cNvSpPr>
              <a:spLocks noChangeArrowheads="1"/>
            </p:cNvSpPr>
            <p:nvPr/>
          </p:nvSpPr>
          <p:spPr bwMode="auto">
            <a:xfrm>
              <a:off x="4405" y="2844"/>
              <a:ext cx="174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 typeface="Monotype Sorts" pitchFamily="2" charset="2"/>
                <a:buNone/>
              </a:pPr>
              <a:r>
                <a:rPr lang="en-US" altLang="en-US">
                  <a:solidFill>
                    <a:schemeClr val="tx1"/>
                  </a:solidFill>
                  <a:latin typeface="Courier" pitchFamily="49" charset="0"/>
                </a:rPr>
                <a:t>--</a:t>
              </a:r>
              <a:endParaRPr lang="en-US" altLang="en-US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6" name="Rectangle 1068"/>
            <p:cNvSpPr>
              <a:spLocks noChangeArrowheads="1"/>
            </p:cNvSpPr>
            <p:nvPr/>
          </p:nvSpPr>
          <p:spPr bwMode="auto">
            <a:xfrm>
              <a:off x="4717" y="2812"/>
              <a:ext cx="431" cy="21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5875">
              <a:solidFill>
                <a:srgbClr val="80008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7" name="Rectangle 1069"/>
            <p:cNvSpPr>
              <a:spLocks noChangeArrowheads="1"/>
            </p:cNvSpPr>
            <p:nvPr/>
          </p:nvSpPr>
          <p:spPr bwMode="auto">
            <a:xfrm>
              <a:off x="4836" y="2844"/>
              <a:ext cx="174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 typeface="Monotype Sorts" pitchFamily="2" charset="2"/>
                <a:buNone/>
              </a:pPr>
              <a:r>
                <a:rPr lang="en-US" altLang="en-US">
                  <a:solidFill>
                    <a:schemeClr val="tx1"/>
                  </a:solidFill>
                  <a:latin typeface="Courier" pitchFamily="49" charset="0"/>
                </a:rPr>
                <a:t>--</a:t>
              </a:r>
              <a:endParaRPr lang="en-US" altLang="en-US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8" name="Rectangle 1029"/>
            <p:cNvSpPr>
              <a:spLocks noChangeArrowheads="1"/>
            </p:cNvSpPr>
            <p:nvPr/>
          </p:nvSpPr>
          <p:spPr bwMode="auto">
            <a:xfrm>
              <a:off x="2637" y="2592"/>
              <a:ext cx="174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 typeface="Monotype Sorts" pitchFamily="2" charset="2"/>
                <a:buNone/>
              </a:pPr>
              <a:r>
                <a:rPr lang="en-US" altLang="en-US">
                  <a:solidFill>
                    <a:schemeClr val="tx1"/>
                  </a:solidFill>
                  <a:latin typeface="Courier" pitchFamily="49" charset="0"/>
                </a:rPr>
                <a:t> 4</a:t>
              </a:r>
              <a:endParaRPr lang="en-US" altLang="en-US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9" name="Rectangle 1030"/>
            <p:cNvSpPr>
              <a:spLocks noChangeArrowheads="1"/>
            </p:cNvSpPr>
            <p:nvPr/>
          </p:nvSpPr>
          <p:spPr bwMode="auto">
            <a:xfrm>
              <a:off x="3068" y="2592"/>
              <a:ext cx="174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 typeface="Monotype Sorts" pitchFamily="2" charset="2"/>
                <a:buNone/>
              </a:pPr>
              <a:r>
                <a:rPr lang="en-US" altLang="en-US">
                  <a:solidFill>
                    <a:schemeClr val="tx1"/>
                  </a:solidFill>
                  <a:latin typeface="Courier" pitchFamily="49" charset="0"/>
                </a:rPr>
                <a:t> 5</a:t>
              </a:r>
              <a:endParaRPr lang="en-US" altLang="en-US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60" name="Rectangle 1031"/>
            <p:cNvSpPr>
              <a:spLocks noChangeArrowheads="1"/>
            </p:cNvSpPr>
            <p:nvPr/>
          </p:nvSpPr>
          <p:spPr bwMode="auto">
            <a:xfrm>
              <a:off x="3500" y="2592"/>
              <a:ext cx="174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 typeface="Monotype Sorts" pitchFamily="2" charset="2"/>
                <a:buNone/>
              </a:pPr>
              <a:r>
                <a:rPr lang="en-US" altLang="en-US">
                  <a:solidFill>
                    <a:schemeClr val="tx1"/>
                  </a:solidFill>
                  <a:latin typeface="Courier" pitchFamily="49" charset="0"/>
                </a:rPr>
                <a:t> 6</a:t>
              </a:r>
              <a:endParaRPr lang="en-US" altLang="en-US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61" name="Rectangle 1032"/>
            <p:cNvSpPr>
              <a:spLocks noChangeArrowheads="1"/>
            </p:cNvSpPr>
            <p:nvPr/>
          </p:nvSpPr>
          <p:spPr bwMode="auto">
            <a:xfrm>
              <a:off x="2206" y="2592"/>
              <a:ext cx="174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 typeface="Monotype Sorts" pitchFamily="2" charset="2"/>
                <a:buNone/>
              </a:pPr>
              <a:r>
                <a:rPr lang="en-US" altLang="en-US">
                  <a:solidFill>
                    <a:schemeClr val="tx1"/>
                  </a:solidFill>
                  <a:latin typeface="Courier" pitchFamily="49" charset="0"/>
                </a:rPr>
                <a:t> 3</a:t>
              </a:r>
              <a:endParaRPr lang="en-US" altLang="en-US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62" name="Rectangle 1033"/>
            <p:cNvSpPr>
              <a:spLocks noChangeArrowheads="1"/>
            </p:cNvSpPr>
            <p:nvPr/>
          </p:nvSpPr>
          <p:spPr bwMode="auto">
            <a:xfrm>
              <a:off x="913" y="2592"/>
              <a:ext cx="174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 typeface="Monotype Sorts" pitchFamily="2" charset="2"/>
                <a:buNone/>
              </a:pPr>
              <a:r>
                <a:rPr lang="en-US" altLang="en-US">
                  <a:solidFill>
                    <a:schemeClr val="tx1"/>
                  </a:solidFill>
                  <a:latin typeface="Courier" pitchFamily="49" charset="0"/>
                </a:rPr>
                <a:t> 0</a:t>
              </a:r>
              <a:endParaRPr lang="en-US" altLang="en-US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63" name="Rectangle 1034"/>
            <p:cNvSpPr>
              <a:spLocks noChangeArrowheads="1"/>
            </p:cNvSpPr>
            <p:nvPr/>
          </p:nvSpPr>
          <p:spPr bwMode="auto">
            <a:xfrm>
              <a:off x="1775" y="2592"/>
              <a:ext cx="174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 typeface="Monotype Sorts" pitchFamily="2" charset="2"/>
                <a:buNone/>
              </a:pPr>
              <a:r>
                <a:rPr lang="en-US" altLang="en-US">
                  <a:solidFill>
                    <a:schemeClr val="tx1"/>
                  </a:solidFill>
                  <a:latin typeface="Courier" pitchFamily="49" charset="0"/>
                </a:rPr>
                <a:t> 2</a:t>
              </a:r>
              <a:endParaRPr lang="en-US" altLang="en-US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64" name="Rectangle 1035"/>
            <p:cNvSpPr>
              <a:spLocks noChangeArrowheads="1"/>
            </p:cNvSpPr>
            <p:nvPr/>
          </p:nvSpPr>
          <p:spPr bwMode="auto">
            <a:xfrm>
              <a:off x="4362" y="2592"/>
              <a:ext cx="174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 typeface="Monotype Sorts" pitchFamily="2" charset="2"/>
                <a:buNone/>
              </a:pPr>
              <a:r>
                <a:rPr lang="en-US" altLang="en-US">
                  <a:solidFill>
                    <a:schemeClr val="tx1"/>
                  </a:solidFill>
                  <a:latin typeface="Courier" pitchFamily="49" charset="0"/>
                </a:rPr>
                <a:t> 8</a:t>
              </a:r>
              <a:endParaRPr lang="en-US" altLang="en-US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65" name="Rectangle 1036"/>
            <p:cNvSpPr>
              <a:spLocks noChangeArrowheads="1"/>
            </p:cNvSpPr>
            <p:nvPr/>
          </p:nvSpPr>
          <p:spPr bwMode="auto">
            <a:xfrm>
              <a:off x="4776" y="2592"/>
              <a:ext cx="174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 typeface="Monotype Sorts" pitchFamily="2" charset="2"/>
                <a:buNone/>
              </a:pPr>
              <a:r>
                <a:rPr lang="en-US" altLang="en-US">
                  <a:solidFill>
                    <a:schemeClr val="tx1"/>
                  </a:solidFill>
                  <a:latin typeface="Courier" pitchFamily="49" charset="0"/>
                </a:rPr>
                <a:t> 9</a:t>
              </a:r>
              <a:endParaRPr lang="en-US" altLang="en-US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66" name="Rectangle 1037"/>
            <p:cNvSpPr>
              <a:spLocks noChangeArrowheads="1"/>
            </p:cNvSpPr>
            <p:nvPr/>
          </p:nvSpPr>
          <p:spPr bwMode="auto">
            <a:xfrm>
              <a:off x="3931" y="2592"/>
              <a:ext cx="174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 typeface="Monotype Sorts" pitchFamily="2" charset="2"/>
                <a:buNone/>
              </a:pPr>
              <a:r>
                <a:rPr lang="en-US" altLang="en-US">
                  <a:solidFill>
                    <a:schemeClr val="tx1"/>
                  </a:solidFill>
                  <a:latin typeface="Courier" pitchFamily="49" charset="0"/>
                </a:rPr>
                <a:t> 7</a:t>
              </a:r>
              <a:endParaRPr lang="en-US" altLang="en-US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67" name="Rectangle 1038"/>
            <p:cNvSpPr>
              <a:spLocks noChangeArrowheads="1"/>
            </p:cNvSpPr>
            <p:nvPr/>
          </p:nvSpPr>
          <p:spPr bwMode="auto">
            <a:xfrm>
              <a:off x="1344" y="2592"/>
              <a:ext cx="174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 typeface="Monotype Sorts" pitchFamily="2" charset="2"/>
                <a:buNone/>
              </a:pPr>
              <a:r>
                <a:rPr lang="en-US" altLang="en-US">
                  <a:solidFill>
                    <a:schemeClr val="tx1"/>
                  </a:solidFill>
                  <a:latin typeface="Courier" pitchFamily="49" charset="0"/>
                </a:rPr>
                <a:t> 1</a:t>
              </a:r>
              <a:endParaRPr lang="en-US" altLang="en-US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68" name="Date Placeholder 6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E3AB1-1450-4C2D-81BD-6D0B51BC1837}" type="datetime4">
              <a:rPr lang="en-US" smtClean="0"/>
              <a:t>March 27, 2019</a:t>
            </a:fld>
            <a:endParaRPr lang="en-US"/>
          </a:p>
        </p:txBody>
      </p:sp>
      <p:sp>
        <p:nvSpPr>
          <p:cNvPr id="69" name="Footer Placeholder 6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CSE-291: Computer Programming </a:t>
            </a:r>
            <a:endParaRPr lang="en-US"/>
          </a:p>
        </p:txBody>
      </p:sp>
      <p:sp>
        <p:nvSpPr>
          <p:cNvPr id="70" name="Slide Number Placeholder 6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4F382-3087-4BB5-8D2C-9D2E36CEA7D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678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Array Initialization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297891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altLang="en-US" sz="2400" dirty="0" smtClean="0">
                <a:solidFill>
                  <a:schemeClr val="tx1"/>
                </a:solidFill>
              </a:rPr>
              <a:t>  </a:t>
            </a:r>
            <a:r>
              <a:rPr lang="en-US" altLang="en-US" sz="2400" b="1" dirty="0" err="1"/>
              <a:t>int</a:t>
            </a:r>
            <a:r>
              <a:rPr lang="en-US" altLang="en-US" sz="2400" b="1" dirty="0"/>
              <a:t> </a:t>
            </a:r>
            <a:r>
              <a:rPr lang="en-US" altLang="en-US" sz="2400" b="1" dirty="0" smtClean="0"/>
              <a:t> A[5</a:t>
            </a:r>
            <a:r>
              <a:rPr lang="en-US" altLang="en-US" sz="2400" b="1" dirty="0"/>
              <a:t>] = {2, 4, 8, 16, 32};</a:t>
            </a:r>
          </a:p>
          <a:p>
            <a:pPr lvl="2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altLang="en-US" sz="2400" dirty="0" smtClean="0"/>
              <a:t>  Static </a:t>
            </a:r>
            <a:r>
              <a:rPr lang="en-US" altLang="en-US" sz="2400" dirty="0"/>
              <a:t>or automatic</a:t>
            </a:r>
          </a:p>
          <a:p>
            <a:pPr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altLang="en-US" sz="2400" b="1" dirty="0" smtClean="0"/>
              <a:t>  </a:t>
            </a:r>
            <a:r>
              <a:rPr lang="en-US" altLang="en-US" sz="2400" b="1" dirty="0" err="1" smtClean="0"/>
              <a:t>int</a:t>
            </a:r>
            <a:r>
              <a:rPr lang="en-US" altLang="en-US" sz="2400" b="1" dirty="0" smtClean="0"/>
              <a:t>  </a:t>
            </a:r>
            <a:r>
              <a:rPr lang="en-US" altLang="en-US" sz="2400" b="1" dirty="0"/>
              <a:t>B[20] = {2, 4, 8, 16, 32};</a:t>
            </a:r>
          </a:p>
          <a:p>
            <a:pPr lvl="2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altLang="en-US" sz="2400" dirty="0" smtClean="0"/>
              <a:t>  Unspecified </a:t>
            </a:r>
            <a:r>
              <a:rPr lang="en-US" altLang="en-US" sz="2400" dirty="0"/>
              <a:t>elements are guaranteed to be zero</a:t>
            </a:r>
          </a:p>
          <a:p>
            <a:pPr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altLang="en-US" sz="2400" b="1" dirty="0" smtClean="0"/>
              <a:t>  </a:t>
            </a:r>
            <a:r>
              <a:rPr lang="en-US" altLang="en-US" sz="2400" b="1" dirty="0" err="1" smtClean="0"/>
              <a:t>int</a:t>
            </a:r>
            <a:r>
              <a:rPr lang="en-US" altLang="en-US" sz="2400" b="1" dirty="0" smtClean="0"/>
              <a:t>  C[4</a:t>
            </a:r>
            <a:r>
              <a:rPr lang="en-US" altLang="en-US" sz="2400" b="1" dirty="0"/>
              <a:t>] = {2, 4, 8, 16, 32};</a:t>
            </a:r>
          </a:p>
          <a:p>
            <a:pPr lvl="2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altLang="en-US" sz="2400" dirty="0" smtClean="0"/>
              <a:t> Error </a:t>
            </a:r>
            <a:r>
              <a:rPr lang="en-US" altLang="en-US" sz="2400" dirty="0"/>
              <a:t>— compiler detects too many initial values, extra values are </a:t>
            </a:r>
            <a:r>
              <a:rPr lang="en-US" altLang="en-US" sz="2400" dirty="0" smtClean="0"/>
              <a:t>discarded</a:t>
            </a:r>
            <a:endParaRPr lang="en-US" alt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F4B39-230E-4AFB-B52A-BF0C69E3DDBE}" type="datetime4">
              <a:rPr lang="en-US" smtClean="0"/>
              <a:t>March 27,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CSE-291: Computer Programming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4F382-3087-4BB5-8D2C-9D2E36CEA7D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621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Sample Program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468880" y="1760220"/>
            <a:ext cx="7315200" cy="440120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fr-FR" sz="2000" dirty="0">
                <a:latin typeface="+mj-lt"/>
                <a:cs typeface="Arial" charset="0"/>
              </a:rPr>
              <a:t>#</a:t>
            </a:r>
            <a:r>
              <a:rPr lang="fr-FR" sz="2000" dirty="0" err="1">
                <a:latin typeface="+mj-lt"/>
                <a:cs typeface="Arial" charset="0"/>
              </a:rPr>
              <a:t>include</a:t>
            </a:r>
            <a:r>
              <a:rPr lang="fr-FR" sz="2000" dirty="0">
                <a:latin typeface="+mj-lt"/>
                <a:cs typeface="Arial" charset="0"/>
              </a:rPr>
              <a:t>&lt;</a:t>
            </a:r>
            <a:r>
              <a:rPr lang="fr-FR" sz="2000" dirty="0" err="1">
                <a:latin typeface="+mj-lt"/>
                <a:cs typeface="Arial" charset="0"/>
              </a:rPr>
              <a:t>stdio.h</a:t>
            </a:r>
            <a:r>
              <a:rPr lang="fr-FR" sz="2000" dirty="0">
                <a:latin typeface="+mj-lt"/>
                <a:cs typeface="Arial" charset="0"/>
              </a:rPr>
              <a:t>&gt;</a:t>
            </a:r>
          </a:p>
          <a:p>
            <a:pPr>
              <a:defRPr/>
            </a:pPr>
            <a:r>
              <a:rPr lang="fr-FR" sz="2000" dirty="0" err="1">
                <a:latin typeface="+mj-lt"/>
                <a:cs typeface="Arial" charset="0"/>
              </a:rPr>
              <a:t>int</a:t>
            </a:r>
            <a:r>
              <a:rPr lang="fr-FR" sz="2000" dirty="0">
                <a:latin typeface="+mj-lt"/>
                <a:cs typeface="Arial" charset="0"/>
              </a:rPr>
              <a:t> main()</a:t>
            </a:r>
          </a:p>
          <a:p>
            <a:pPr>
              <a:defRPr/>
            </a:pPr>
            <a:r>
              <a:rPr lang="fr-FR" sz="2000" dirty="0">
                <a:latin typeface="+mj-lt"/>
                <a:cs typeface="Arial" charset="0"/>
              </a:rPr>
              <a:t>{</a:t>
            </a:r>
          </a:p>
          <a:p>
            <a:pPr>
              <a:defRPr/>
            </a:pPr>
            <a:r>
              <a:rPr lang="fr-FR" sz="2000" dirty="0">
                <a:latin typeface="+mj-lt"/>
                <a:cs typeface="Arial" charset="0"/>
              </a:rPr>
              <a:t>    </a:t>
            </a:r>
            <a:r>
              <a:rPr lang="fr-FR" sz="2000" dirty="0" err="1">
                <a:latin typeface="+mj-lt"/>
                <a:cs typeface="Arial" charset="0"/>
              </a:rPr>
              <a:t>int</a:t>
            </a:r>
            <a:r>
              <a:rPr lang="fr-FR" sz="2000" dirty="0">
                <a:latin typeface="+mj-lt"/>
                <a:cs typeface="Arial" charset="0"/>
              </a:rPr>
              <a:t> </a:t>
            </a:r>
            <a:r>
              <a:rPr lang="fr-FR" sz="2000" dirty="0" err="1">
                <a:latin typeface="+mj-lt"/>
                <a:cs typeface="Arial" charset="0"/>
              </a:rPr>
              <a:t>ar</a:t>
            </a:r>
            <a:r>
              <a:rPr lang="fr-FR" sz="2000" dirty="0">
                <a:latin typeface="+mj-lt"/>
                <a:cs typeface="Arial" charset="0"/>
              </a:rPr>
              <a:t>[10];</a:t>
            </a:r>
          </a:p>
          <a:p>
            <a:pPr>
              <a:defRPr/>
            </a:pPr>
            <a:r>
              <a:rPr lang="fr-FR" sz="2000" dirty="0">
                <a:latin typeface="+mj-lt"/>
                <a:cs typeface="Arial" charset="0"/>
              </a:rPr>
              <a:t>    </a:t>
            </a:r>
            <a:r>
              <a:rPr lang="fr-FR" sz="2000" dirty="0" err="1">
                <a:latin typeface="+mj-lt"/>
                <a:cs typeface="Arial" charset="0"/>
              </a:rPr>
              <a:t>int</a:t>
            </a:r>
            <a:r>
              <a:rPr lang="fr-FR" sz="2000" dirty="0">
                <a:latin typeface="+mj-lt"/>
                <a:cs typeface="Arial" charset="0"/>
              </a:rPr>
              <a:t> i;</a:t>
            </a:r>
          </a:p>
          <a:p>
            <a:pPr>
              <a:defRPr/>
            </a:pPr>
            <a:r>
              <a:rPr lang="fr-FR" sz="2000" dirty="0">
                <a:latin typeface="+mj-lt"/>
                <a:cs typeface="Arial" charset="0"/>
              </a:rPr>
              <a:t>    for (i=0; i&lt;10; i++) </a:t>
            </a:r>
            <a:r>
              <a:rPr lang="fr-FR" sz="2000" dirty="0" smtClean="0">
                <a:latin typeface="+mj-lt"/>
                <a:cs typeface="Arial" charset="0"/>
              </a:rPr>
              <a:t>	// </a:t>
            </a:r>
            <a:r>
              <a:rPr lang="fr-FR" sz="2000" dirty="0">
                <a:latin typeface="+mj-lt"/>
                <a:cs typeface="Arial" charset="0"/>
              </a:rPr>
              <a:t>for </a:t>
            </a:r>
            <a:r>
              <a:rPr lang="fr-FR" sz="2000" dirty="0" err="1">
                <a:latin typeface="+mj-lt"/>
                <a:cs typeface="Arial" charset="0"/>
              </a:rPr>
              <a:t>Initializing</a:t>
            </a:r>
            <a:r>
              <a:rPr lang="fr-FR" sz="2000" dirty="0">
                <a:latin typeface="+mj-lt"/>
                <a:cs typeface="Arial" charset="0"/>
              </a:rPr>
              <a:t> </a:t>
            </a:r>
            <a:r>
              <a:rPr lang="fr-FR" sz="2000" dirty="0" err="1">
                <a:latin typeface="+mj-lt"/>
                <a:cs typeface="Arial" charset="0"/>
              </a:rPr>
              <a:t>Array</a:t>
            </a:r>
            <a:endParaRPr lang="fr-FR" sz="2000" dirty="0">
              <a:latin typeface="+mj-lt"/>
              <a:cs typeface="Arial" charset="0"/>
            </a:endParaRPr>
          </a:p>
          <a:p>
            <a:pPr>
              <a:defRPr/>
            </a:pPr>
            <a:r>
              <a:rPr lang="fr-FR" sz="2000" dirty="0">
                <a:latin typeface="+mj-lt"/>
                <a:cs typeface="Arial" charset="0"/>
              </a:rPr>
              <a:t>    </a:t>
            </a:r>
            <a:r>
              <a:rPr lang="fr-FR" sz="2000" dirty="0" smtClean="0">
                <a:latin typeface="+mj-lt"/>
                <a:cs typeface="Arial" charset="0"/>
              </a:rPr>
              <a:t>{</a:t>
            </a:r>
            <a:endParaRPr lang="fr-FR" sz="2000" dirty="0">
              <a:latin typeface="+mj-lt"/>
              <a:cs typeface="Arial" charset="0"/>
            </a:endParaRPr>
          </a:p>
          <a:p>
            <a:pPr>
              <a:defRPr/>
            </a:pPr>
            <a:r>
              <a:rPr lang="fr-FR" sz="2000" dirty="0" smtClean="0">
                <a:latin typeface="+mj-lt"/>
                <a:cs typeface="Arial" charset="0"/>
              </a:rPr>
              <a:t>        	</a:t>
            </a:r>
            <a:r>
              <a:rPr lang="fr-FR" sz="2000" dirty="0" err="1" smtClean="0">
                <a:latin typeface="+mj-lt"/>
                <a:cs typeface="Arial" charset="0"/>
              </a:rPr>
              <a:t>ar</a:t>
            </a:r>
            <a:r>
              <a:rPr lang="fr-FR" sz="2000" dirty="0" smtClean="0">
                <a:latin typeface="+mj-lt"/>
                <a:cs typeface="Arial" charset="0"/>
              </a:rPr>
              <a:t>[i]=i;</a:t>
            </a:r>
          </a:p>
          <a:p>
            <a:pPr>
              <a:defRPr/>
            </a:pPr>
            <a:r>
              <a:rPr lang="fr-FR" sz="2000" dirty="0" smtClean="0">
                <a:latin typeface="+mj-lt"/>
                <a:cs typeface="Arial" charset="0"/>
              </a:rPr>
              <a:t>     }</a:t>
            </a:r>
            <a:endParaRPr lang="fr-FR" sz="2000" dirty="0">
              <a:latin typeface="+mj-lt"/>
              <a:cs typeface="Arial" charset="0"/>
            </a:endParaRPr>
          </a:p>
          <a:p>
            <a:pPr>
              <a:defRPr/>
            </a:pPr>
            <a:r>
              <a:rPr lang="fr-FR" sz="2000" dirty="0">
                <a:latin typeface="+mj-lt"/>
                <a:cs typeface="Arial" charset="0"/>
              </a:rPr>
              <a:t> </a:t>
            </a:r>
            <a:r>
              <a:rPr lang="fr-FR" sz="2000" dirty="0" smtClean="0">
                <a:latin typeface="+mj-lt"/>
                <a:cs typeface="Arial" charset="0"/>
              </a:rPr>
              <a:t>    for </a:t>
            </a:r>
            <a:r>
              <a:rPr lang="fr-FR" sz="2000" dirty="0">
                <a:latin typeface="+mj-lt"/>
                <a:cs typeface="Arial" charset="0"/>
              </a:rPr>
              <a:t>(i=0; i&lt;10; i++) </a:t>
            </a:r>
            <a:r>
              <a:rPr lang="fr-FR" sz="2000" dirty="0" smtClean="0">
                <a:latin typeface="+mj-lt"/>
                <a:cs typeface="Arial" charset="0"/>
              </a:rPr>
              <a:t>	// </a:t>
            </a:r>
            <a:r>
              <a:rPr lang="fr-FR" sz="2000" dirty="0">
                <a:latin typeface="+mj-lt"/>
                <a:cs typeface="Arial" charset="0"/>
              </a:rPr>
              <a:t>for </a:t>
            </a:r>
            <a:r>
              <a:rPr lang="fr-FR" sz="2000" dirty="0" err="1">
                <a:latin typeface="+mj-lt"/>
                <a:cs typeface="Arial" charset="0"/>
              </a:rPr>
              <a:t>displaying</a:t>
            </a:r>
            <a:r>
              <a:rPr lang="fr-FR" sz="2000" dirty="0">
                <a:latin typeface="+mj-lt"/>
                <a:cs typeface="Arial" charset="0"/>
              </a:rPr>
              <a:t> </a:t>
            </a:r>
            <a:r>
              <a:rPr lang="fr-FR" sz="2000" dirty="0" err="1" smtClean="0">
                <a:latin typeface="+mj-lt"/>
                <a:cs typeface="Arial" charset="0"/>
              </a:rPr>
              <a:t>Array</a:t>
            </a:r>
            <a:endParaRPr lang="fr-FR" sz="2000" dirty="0">
              <a:latin typeface="+mj-lt"/>
              <a:cs typeface="Arial" charset="0"/>
            </a:endParaRPr>
          </a:p>
          <a:p>
            <a:pPr>
              <a:defRPr/>
            </a:pPr>
            <a:r>
              <a:rPr lang="fr-FR" sz="2000" dirty="0" smtClean="0">
                <a:latin typeface="+mj-lt"/>
                <a:cs typeface="Arial" charset="0"/>
              </a:rPr>
              <a:t>     {</a:t>
            </a:r>
          </a:p>
          <a:p>
            <a:pPr lvl="1">
              <a:defRPr/>
            </a:pPr>
            <a:r>
              <a:rPr lang="fr-FR" sz="2000" dirty="0">
                <a:latin typeface="+mj-lt"/>
                <a:cs typeface="Arial" charset="0"/>
              </a:rPr>
              <a:t>	</a:t>
            </a:r>
            <a:r>
              <a:rPr lang="fr-FR" sz="2000" dirty="0" err="1">
                <a:latin typeface="+mj-lt"/>
                <a:cs typeface="Arial" charset="0"/>
              </a:rPr>
              <a:t>printf</a:t>
            </a:r>
            <a:r>
              <a:rPr lang="fr-FR" sz="2000" dirty="0">
                <a:latin typeface="+mj-lt"/>
                <a:cs typeface="Arial" charset="0"/>
              </a:rPr>
              <a:t>("%d  ", </a:t>
            </a:r>
            <a:r>
              <a:rPr lang="fr-FR" sz="2000" dirty="0" err="1">
                <a:latin typeface="+mj-lt"/>
                <a:cs typeface="Arial" charset="0"/>
              </a:rPr>
              <a:t>ar</a:t>
            </a:r>
            <a:r>
              <a:rPr lang="fr-FR" sz="2000" dirty="0">
                <a:latin typeface="+mj-lt"/>
                <a:cs typeface="Arial" charset="0"/>
              </a:rPr>
              <a:t>[i]);</a:t>
            </a:r>
          </a:p>
          <a:p>
            <a:pPr>
              <a:defRPr/>
            </a:pPr>
            <a:r>
              <a:rPr lang="fr-FR" sz="2000" dirty="0">
                <a:latin typeface="+mj-lt"/>
                <a:cs typeface="Arial" charset="0"/>
              </a:rPr>
              <a:t>    </a:t>
            </a:r>
            <a:r>
              <a:rPr lang="fr-FR" sz="2000" dirty="0" smtClean="0">
                <a:latin typeface="+mj-lt"/>
                <a:cs typeface="Arial" charset="0"/>
              </a:rPr>
              <a:t>}</a:t>
            </a:r>
            <a:endParaRPr lang="fr-FR" sz="2000" dirty="0">
              <a:latin typeface="+mj-lt"/>
              <a:cs typeface="Arial" charset="0"/>
            </a:endParaRPr>
          </a:p>
          <a:p>
            <a:pPr>
              <a:defRPr/>
            </a:pPr>
            <a:r>
              <a:rPr lang="fr-FR" sz="2000" dirty="0">
                <a:latin typeface="+mj-lt"/>
                <a:cs typeface="Arial" charset="0"/>
              </a:rPr>
              <a:t>}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957710" y="3290103"/>
            <a:ext cx="8337539" cy="830997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4800" b="1" dirty="0">
                <a:solidFill>
                  <a:schemeClr val="bg1"/>
                </a:solidFill>
                <a:latin typeface="Arial" panose="020B0604020202020204" pitchFamily="34" charset="0"/>
              </a:rPr>
              <a:t>Dynamic array initialization 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85C3A-7DF1-47D9-81C2-7C997F74B083}" type="datetime4">
              <a:rPr lang="en-US" smtClean="0"/>
              <a:t>March 27, 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CSE-291: Computer Programming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4F382-3087-4BB5-8D2C-9D2E36CEA7D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660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742217"/>
                </a:solidFill>
              </a:rPr>
              <a:t>Array </a:t>
            </a:r>
            <a:r>
              <a:rPr lang="en-US" altLang="en-US" dirty="0" smtClean="0">
                <a:solidFill>
                  <a:srgbClr val="742217"/>
                </a:solidFill>
              </a:rPr>
              <a:t>Initialization Paradigm </a:t>
            </a:r>
            <a:endParaRPr lang="en-US" dirty="0"/>
          </a:p>
        </p:txBody>
      </p:sp>
      <p:sp>
        <p:nvSpPr>
          <p:cNvPr id="4" name="Content Placeholder 4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340755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altLang="en-US" dirty="0" smtClean="0">
                <a:solidFill>
                  <a:schemeClr val="tx1"/>
                </a:solidFill>
              </a:rPr>
              <a:t>  </a:t>
            </a:r>
            <a:r>
              <a:rPr lang="en-US" altLang="en-US" dirty="0" err="1" smtClean="0">
                <a:solidFill>
                  <a:schemeClr val="tx1"/>
                </a:solidFill>
              </a:rPr>
              <a:t>int</a:t>
            </a:r>
            <a:r>
              <a:rPr lang="en-US" altLang="en-US" dirty="0" smtClean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var</a:t>
            </a:r>
            <a:r>
              <a:rPr lang="en-US" altLang="en-US" dirty="0">
                <a:solidFill>
                  <a:schemeClr val="tx1"/>
                </a:solidFill>
              </a:rPr>
              <a:t>[7] = {14, 22, 31, 18, 19, 7, 23};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 dirty="0" smtClean="0">
                <a:solidFill>
                  <a:schemeClr val="tx1"/>
                </a:solidFill>
              </a:rPr>
              <a:t>  </a:t>
            </a:r>
            <a:r>
              <a:rPr lang="en-US" altLang="en-US" dirty="0" err="1" smtClean="0">
                <a:solidFill>
                  <a:schemeClr val="tx1"/>
                </a:solidFill>
              </a:rPr>
              <a:t>int</a:t>
            </a:r>
            <a:r>
              <a:rPr lang="en-US" altLang="en-US" dirty="0" smtClean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var</a:t>
            </a:r>
            <a:r>
              <a:rPr lang="en-US" altLang="en-US" dirty="0">
                <a:solidFill>
                  <a:schemeClr val="tx1"/>
                </a:solidFill>
              </a:rPr>
              <a:t>[ ] = {14, 22, 31, 18, 19, 7, 23};</a:t>
            </a:r>
          </a:p>
          <a:p>
            <a:pPr marL="514350" indent="-514350">
              <a:buNone/>
            </a:pPr>
            <a:endParaRPr lang="en-US" altLang="en-US" dirty="0">
              <a:solidFill>
                <a:schemeClr val="tx1"/>
              </a:solidFill>
            </a:endParaRPr>
          </a:p>
          <a:p>
            <a:pPr marL="514350" indent="-514350">
              <a:buNone/>
            </a:pPr>
            <a:endParaRPr lang="en-US" altLang="en-US" dirty="0">
              <a:solidFill>
                <a:schemeClr val="tx1"/>
              </a:solidFill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 dirty="0" smtClean="0">
                <a:solidFill>
                  <a:schemeClr val="tx1"/>
                </a:solidFill>
              </a:rPr>
              <a:t>  </a:t>
            </a:r>
            <a:r>
              <a:rPr lang="en-US" altLang="en-US" dirty="0" err="1" smtClean="0">
                <a:solidFill>
                  <a:schemeClr val="tx1"/>
                </a:solidFill>
              </a:rPr>
              <a:t>int</a:t>
            </a:r>
            <a:r>
              <a:rPr lang="en-US" altLang="en-US" dirty="0" smtClean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var</a:t>
            </a:r>
            <a:r>
              <a:rPr lang="en-US" altLang="en-US" dirty="0">
                <a:solidFill>
                  <a:schemeClr val="tx1"/>
                </a:solidFill>
              </a:rPr>
              <a:t>[7] = {14, 22, 31};</a:t>
            </a:r>
          </a:p>
          <a:p>
            <a:pPr marL="514350" indent="-514350">
              <a:buNone/>
            </a:pPr>
            <a:endParaRPr lang="en-US" altLang="en-US" dirty="0">
              <a:solidFill>
                <a:schemeClr val="tx1"/>
              </a:solidFill>
            </a:endParaRPr>
          </a:p>
          <a:p>
            <a:pPr marL="514350" indent="-514350">
              <a:buNone/>
            </a:pPr>
            <a:endParaRPr lang="en-US" altLang="en-US" dirty="0">
              <a:solidFill>
                <a:schemeClr val="tx1"/>
              </a:solidFill>
            </a:endParaRPr>
          </a:p>
          <a:p>
            <a:pPr marL="514350" indent="-514350">
              <a:buNone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Size of array is optional when </a:t>
            </a:r>
            <a:r>
              <a:rPr lang="en-US" altLang="en-US" dirty="0">
                <a:solidFill>
                  <a:srgbClr val="00B050"/>
                </a:solidFill>
                <a:latin typeface="Arial" panose="020B0604020202020204" pitchFamily="34" charset="0"/>
              </a:rPr>
              <a:t>declaring and initializing array at once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. The C compiler automatically determines array size using number of array elements</a:t>
            </a:r>
          </a:p>
          <a:p>
            <a:pPr marL="514350" indent="-514350">
              <a:buNone/>
            </a:pPr>
            <a:endParaRPr lang="en-US" altLang="en-US" dirty="0">
              <a:solidFill>
                <a:schemeClr val="tx1"/>
              </a:solidFill>
            </a:endParaRPr>
          </a:p>
        </p:txBody>
      </p:sp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2681288" y="2814637"/>
            <a:ext cx="3733800" cy="609600"/>
            <a:chOff x="2438400" y="2590800"/>
            <a:chExt cx="3733800" cy="609600"/>
          </a:xfrm>
        </p:grpSpPr>
        <p:sp>
          <p:nvSpPr>
            <p:cNvPr id="6" name="Rectangle 5"/>
            <p:cNvSpPr/>
            <p:nvPr/>
          </p:nvSpPr>
          <p:spPr>
            <a:xfrm>
              <a:off x="2438400" y="2895600"/>
              <a:ext cx="533400" cy="304800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/>
                <a:t>14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2438400" y="2590800"/>
              <a:ext cx="533400" cy="304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/>
                <a:t>0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2971800" y="2895600"/>
              <a:ext cx="533400" cy="304800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/>
                <a:t>22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2971800" y="2590800"/>
              <a:ext cx="533400" cy="304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/>
                <a:t>1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505200" y="2895600"/>
              <a:ext cx="533400" cy="304800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/>
                <a:t>31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505200" y="2590800"/>
              <a:ext cx="533400" cy="304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/>
                <a:t>2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038600" y="2895600"/>
              <a:ext cx="533400" cy="304800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/>
                <a:t>18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038600" y="2590800"/>
              <a:ext cx="533400" cy="304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/>
                <a:t>3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572000" y="2895600"/>
              <a:ext cx="533400" cy="304800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/>
                <a:t>19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572000" y="2590800"/>
              <a:ext cx="533400" cy="304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/>
                <a:t>4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105400" y="2895600"/>
              <a:ext cx="533400" cy="304800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/>
                <a:t>7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105400" y="2590800"/>
              <a:ext cx="533400" cy="304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/>
                <a:t>5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638800" y="2895600"/>
              <a:ext cx="533400" cy="304800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/>
                <a:t>23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638800" y="2590800"/>
              <a:ext cx="533400" cy="304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/>
                <a:t>6</a:t>
              </a:r>
            </a:p>
          </p:txBody>
        </p:sp>
      </p:grpSp>
      <p:grpSp>
        <p:nvGrpSpPr>
          <p:cNvPr id="20" name="Group 19"/>
          <p:cNvGrpSpPr>
            <a:grpSpLocks/>
          </p:cNvGrpSpPr>
          <p:nvPr/>
        </p:nvGrpSpPr>
        <p:grpSpPr bwMode="auto">
          <a:xfrm>
            <a:off x="2681288" y="4088340"/>
            <a:ext cx="3733800" cy="609600"/>
            <a:chOff x="2438400" y="2590800"/>
            <a:chExt cx="3733800" cy="609600"/>
          </a:xfrm>
        </p:grpSpPr>
        <p:sp>
          <p:nvSpPr>
            <p:cNvPr id="21" name="Rectangle 20"/>
            <p:cNvSpPr/>
            <p:nvPr/>
          </p:nvSpPr>
          <p:spPr>
            <a:xfrm>
              <a:off x="2438400" y="2895600"/>
              <a:ext cx="533400" cy="304800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/>
                <a:t>14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438400" y="2590800"/>
              <a:ext cx="533400" cy="304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/>
                <a:t>0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971800" y="2895600"/>
              <a:ext cx="533400" cy="304800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/>
                <a:t>22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971800" y="2590800"/>
              <a:ext cx="533400" cy="304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/>
                <a:t>1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505200" y="2895600"/>
              <a:ext cx="533400" cy="304800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/>
                <a:t>31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505200" y="2590800"/>
              <a:ext cx="533400" cy="304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/>
                <a:t>2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4038600" y="2895600"/>
              <a:ext cx="533400" cy="304800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/>
                <a:t>0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038600" y="2590800"/>
              <a:ext cx="533400" cy="304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/>
                <a:t>3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4572000" y="2895600"/>
              <a:ext cx="533400" cy="304800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/>
                <a:t>0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4572000" y="2590800"/>
              <a:ext cx="533400" cy="304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/>
                <a:t>4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5105400" y="2895600"/>
              <a:ext cx="533400" cy="304800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/>
                <a:t>0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5105400" y="2590800"/>
              <a:ext cx="533400" cy="304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/>
                <a:t>5</a:t>
              </a: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5638800" y="2895600"/>
              <a:ext cx="533400" cy="304800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/>
                <a:t>0</a:t>
              </a: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5638800" y="2590800"/>
              <a:ext cx="533400" cy="304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/>
                <a:t>6</a:t>
              </a:r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8CD8A-BC83-44A3-BDE3-9ECEC6260185}" type="datetime4">
              <a:rPr lang="en-US" smtClean="0"/>
              <a:t>March 27, 2019</a:t>
            </a:fld>
            <a:endParaRPr lang="en-US"/>
          </a:p>
        </p:txBody>
      </p:sp>
      <p:sp>
        <p:nvSpPr>
          <p:cNvPr id="35" name="Footer Placeholder 3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CSE-291: Computer Programming </a:t>
            </a:r>
            <a:endParaRPr lang="en-US"/>
          </a:p>
        </p:txBody>
      </p:sp>
      <p:sp>
        <p:nvSpPr>
          <p:cNvPr id="36" name="Slide Number Placeholder 3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4F382-3087-4BB5-8D2C-9D2E36CEA7D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420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97904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200" dirty="0" smtClean="0">
                <a:solidFill>
                  <a:srgbClr val="000000"/>
                </a:solidFill>
                <a:cs typeface="Times New Roman" pitchFamily="18" charset="0"/>
              </a:rPr>
              <a:t> Consider </a:t>
            </a:r>
            <a:r>
              <a:rPr lang="en-US" sz="2200" dirty="0">
                <a:solidFill>
                  <a:srgbClr val="000000"/>
                </a:solidFill>
                <a:cs typeface="Times New Roman" pitchFamily="18" charset="0"/>
              </a:rPr>
              <a:t>the following issue:</a:t>
            </a:r>
            <a:endParaRPr lang="en-US" sz="2200" dirty="0">
              <a:solidFill>
                <a:srgbClr val="000000"/>
              </a:solidFill>
              <a:cs typeface="Arial" charset="0"/>
            </a:endParaRP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  </a:t>
            </a:r>
            <a:r>
              <a:rPr lang="en-US" sz="2200" dirty="0">
                <a:solidFill>
                  <a:schemeClr val="tx1"/>
                </a:solidFill>
                <a:cs typeface="Times New Roman" pitchFamily="18" charset="0"/>
              </a:rPr>
              <a:t>Can you imagine how long we have to write the declaration part by using normal </a:t>
            </a:r>
            <a:r>
              <a:rPr lang="en-US" sz="2200" dirty="0" smtClean="0">
                <a:solidFill>
                  <a:schemeClr val="tx1"/>
                </a:solidFill>
                <a:cs typeface="Times New Roman" pitchFamily="18" charset="0"/>
              </a:rPr>
              <a:t>  variable </a:t>
            </a:r>
            <a:r>
              <a:rPr lang="en-US" sz="2200" dirty="0">
                <a:solidFill>
                  <a:schemeClr val="tx1"/>
                </a:solidFill>
                <a:cs typeface="Times New Roman" pitchFamily="18" charset="0"/>
              </a:rPr>
              <a:t>declaration</a:t>
            </a:r>
            <a:r>
              <a:rPr lang="en-US" sz="2200" dirty="0" smtClean="0">
                <a:solidFill>
                  <a:schemeClr val="tx1"/>
                </a:solidFill>
                <a:cs typeface="Times New Roman" pitchFamily="18" charset="0"/>
              </a:rPr>
              <a:t>?</a:t>
            </a:r>
            <a:endParaRPr lang="en-US" dirty="0" smtClean="0"/>
          </a:p>
          <a:p>
            <a:pPr>
              <a:buFont typeface="Courier New" panose="02070309020205020404" pitchFamily="49" charset="0"/>
              <a:buChar char="o"/>
            </a:pPr>
            <a:r>
              <a:rPr lang="en-US" sz="2200" dirty="0">
                <a:solidFill>
                  <a:schemeClr val="tx1"/>
                </a:solidFill>
                <a:cs typeface="Times New Roman" pitchFamily="18" charset="0"/>
              </a:rPr>
              <a:t> </a:t>
            </a:r>
            <a:r>
              <a:rPr lang="en-US" sz="2200" dirty="0" smtClean="0">
                <a:solidFill>
                  <a:schemeClr val="tx1"/>
                </a:solidFill>
                <a:cs typeface="Times New Roman" pitchFamily="18" charset="0"/>
              </a:rPr>
              <a:t>Is there any alternative? </a:t>
            </a:r>
            <a:endParaRPr lang="en-US" sz="2200" dirty="0">
              <a:solidFill>
                <a:schemeClr val="tx1"/>
              </a:solidFill>
              <a:cs typeface="Times New Roman" pitchFamily="18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339850" y="2550589"/>
            <a:ext cx="8343900" cy="132343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 anchor="ctr">
            <a:spAutoFit/>
          </a:bodyPr>
          <a:lstStyle/>
          <a:p>
            <a:pPr algn="just" eaLnBrk="1" hangingPunct="1">
              <a:defRPr/>
            </a:pPr>
            <a:r>
              <a:rPr lang="en-US" sz="2000" b="1" dirty="0">
                <a:solidFill>
                  <a:schemeClr val="bg1"/>
                </a:solidFill>
                <a:cs typeface="Courier New" pitchFamily="49" charset="0"/>
              </a:rPr>
              <a:t>"We have a list of 1000 students' marks of an integer type. If using the basic data type (</a:t>
            </a:r>
            <a:r>
              <a:rPr lang="en-US" sz="2000" b="1" dirty="0" err="1">
                <a:solidFill>
                  <a:schemeClr val="bg1"/>
                </a:solidFill>
                <a:cs typeface="Courier New" pitchFamily="49" charset="0"/>
              </a:rPr>
              <a:t>int</a:t>
            </a:r>
            <a:r>
              <a:rPr lang="en-US" sz="2000" b="1" dirty="0">
                <a:solidFill>
                  <a:schemeClr val="bg1"/>
                </a:solidFill>
                <a:cs typeface="Courier New" pitchFamily="49" charset="0"/>
              </a:rPr>
              <a:t>), we will declare something like the following…"</a:t>
            </a:r>
          </a:p>
          <a:p>
            <a:pPr algn="just" eaLnBrk="1" hangingPunct="1">
              <a:defRPr/>
            </a:pPr>
            <a:endParaRPr lang="en-US" sz="2000" dirty="0">
              <a:solidFill>
                <a:schemeClr val="bg1"/>
              </a:solidFill>
              <a:cs typeface="Times New Roman" pitchFamily="18" charset="0"/>
            </a:endParaRPr>
          </a:p>
          <a:p>
            <a:pPr algn="just">
              <a:defRPr/>
            </a:pPr>
            <a:r>
              <a:rPr lang="de-DE" sz="2000" dirty="0">
                <a:solidFill>
                  <a:schemeClr val="bg1"/>
                </a:solidFill>
                <a:ea typeface="Times New Roman" pitchFamily="18" charset="0"/>
                <a:cs typeface="Courier New" pitchFamily="49" charset="0"/>
              </a:rPr>
              <a:t>int  studMark0, studMark1, studMark2, ..., studMark999;</a:t>
            </a:r>
            <a:endParaRPr lang="de-DE" sz="2000" dirty="0">
              <a:solidFill>
                <a:schemeClr val="bg1"/>
              </a:solidFill>
              <a:cs typeface="Courier New" pitchFamily="49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39180-0CA2-48E8-8B35-9FAEA2899F99}" type="datetime4">
              <a:rPr lang="en-US" smtClean="0"/>
              <a:t>March 27, 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CSE-291: Computer Programming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4F382-3087-4BB5-8D2C-9D2E36CEA7D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484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742217"/>
                </a:solidFill>
              </a:rPr>
              <a:t>Array </a:t>
            </a:r>
            <a:r>
              <a:rPr lang="en-US" altLang="en-US" dirty="0" smtClean="0">
                <a:solidFill>
                  <a:srgbClr val="742217"/>
                </a:solidFill>
              </a:rPr>
              <a:t>Initialization Paradigm </a:t>
            </a:r>
            <a:endParaRPr lang="en-US" dirty="0"/>
          </a:p>
        </p:txBody>
      </p:sp>
      <p:sp>
        <p:nvSpPr>
          <p:cNvPr id="4" name="Content Placeholder 4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340755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solidFill>
                  <a:schemeClr val="tx1"/>
                </a:solidFill>
              </a:rPr>
              <a:t>  </a:t>
            </a:r>
            <a:r>
              <a:rPr lang="en-US" altLang="en-US" dirty="0" err="1">
                <a:solidFill>
                  <a:schemeClr val="tx1"/>
                </a:solidFill>
              </a:rPr>
              <a:t>int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var</a:t>
            </a:r>
            <a:r>
              <a:rPr lang="en-US" altLang="en-US" dirty="0">
                <a:solidFill>
                  <a:schemeClr val="tx1"/>
                </a:solidFill>
              </a:rPr>
              <a:t>[7] = {9, 14, 0</a:t>
            </a:r>
            <a:r>
              <a:rPr lang="en-US" altLang="en-US" dirty="0" smtClean="0">
                <a:solidFill>
                  <a:schemeClr val="tx1"/>
                </a:solidFill>
              </a:rPr>
              <a:t>};</a:t>
            </a:r>
            <a:endParaRPr lang="en-US" altLang="en-US" dirty="0">
              <a:solidFill>
                <a:schemeClr val="tx1"/>
              </a:solidFill>
            </a:endParaRPr>
          </a:p>
          <a:p>
            <a:pPr marL="514350" indent="-514350">
              <a:buNone/>
            </a:pPr>
            <a:endParaRPr lang="en-US" altLang="en-US" dirty="0" smtClean="0">
              <a:solidFill>
                <a:schemeClr val="tx1"/>
              </a:solidFill>
            </a:endParaRPr>
          </a:p>
          <a:p>
            <a:pPr marL="514350" indent="-514350">
              <a:buNone/>
            </a:pPr>
            <a:endParaRPr lang="en-US" altLang="en-US" dirty="0">
              <a:solidFill>
                <a:schemeClr val="tx1"/>
              </a:solidFill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solidFill>
                  <a:schemeClr val="tx1"/>
                </a:solidFill>
              </a:rPr>
              <a:t>  </a:t>
            </a:r>
            <a:r>
              <a:rPr lang="en-US" altLang="en-US" dirty="0" err="1" smtClean="0">
                <a:solidFill>
                  <a:schemeClr val="tx1"/>
                </a:solidFill>
              </a:rPr>
              <a:t>int</a:t>
            </a:r>
            <a:r>
              <a:rPr lang="en-US" altLang="en-US" dirty="0" smtClean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var</a:t>
            </a:r>
            <a:r>
              <a:rPr lang="en-US" altLang="en-US" dirty="0">
                <a:solidFill>
                  <a:schemeClr val="tx1"/>
                </a:solidFill>
              </a:rPr>
              <a:t>[7] = {9};</a:t>
            </a:r>
          </a:p>
          <a:p>
            <a:pPr marL="514350" indent="-514350">
              <a:buNone/>
            </a:pPr>
            <a:endParaRPr lang="en-US" altLang="en-US" dirty="0">
              <a:solidFill>
                <a:schemeClr val="tx1"/>
              </a:solidFill>
            </a:endParaRPr>
          </a:p>
          <a:p>
            <a:pPr marL="514350" indent="-514350">
              <a:buNone/>
            </a:pPr>
            <a:endParaRPr lang="en-US" altLang="en-US" dirty="0">
              <a:solidFill>
                <a:schemeClr val="tx1"/>
              </a:solidFill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 dirty="0" smtClean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int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var</a:t>
            </a:r>
            <a:r>
              <a:rPr lang="en-US" altLang="en-US" dirty="0">
                <a:solidFill>
                  <a:schemeClr val="tx1"/>
                </a:solidFill>
              </a:rPr>
              <a:t>[7] = {0};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altLang="en-US" dirty="0">
              <a:solidFill>
                <a:schemeClr val="tx1"/>
              </a:solidFill>
            </a:endParaRPr>
          </a:p>
        </p:txBody>
      </p:sp>
      <p:grpSp>
        <p:nvGrpSpPr>
          <p:cNvPr id="35" name="Group 34"/>
          <p:cNvGrpSpPr>
            <a:grpSpLocks/>
          </p:cNvGrpSpPr>
          <p:nvPr/>
        </p:nvGrpSpPr>
        <p:grpSpPr bwMode="auto">
          <a:xfrm>
            <a:off x="2681288" y="2266416"/>
            <a:ext cx="3733800" cy="609600"/>
            <a:chOff x="2438400" y="2590800"/>
            <a:chExt cx="3733800" cy="609600"/>
          </a:xfrm>
        </p:grpSpPr>
        <p:sp>
          <p:nvSpPr>
            <p:cNvPr id="36" name="Rectangle 35"/>
            <p:cNvSpPr/>
            <p:nvPr/>
          </p:nvSpPr>
          <p:spPr>
            <a:xfrm>
              <a:off x="2438400" y="2895600"/>
              <a:ext cx="533400" cy="304800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/>
                <a:t>9</a:t>
              </a: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2438400" y="2590800"/>
              <a:ext cx="533400" cy="304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/>
                <a:t>0</a:t>
              </a: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2971800" y="2895600"/>
              <a:ext cx="533400" cy="304800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/>
                <a:t>14</a:t>
              </a: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2971800" y="2590800"/>
              <a:ext cx="533400" cy="304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/>
                <a:t>1</a:t>
              </a: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3505200" y="2895600"/>
              <a:ext cx="533400" cy="304800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/>
                <a:t>0</a:t>
              </a: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3505200" y="2590800"/>
              <a:ext cx="533400" cy="304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/>
                <a:t>2</a:t>
              </a: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4038600" y="2895600"/>
              <a:ext cx="533400" cy="304800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/>
                <a:t>0</a:t>
              </a: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038600" y="2590800"/>
              <a:ext cx="533400" cy="304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/>
                <a:t>3</a:t>
              </a: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4572000" y="2895600"/>
              <a:ext cx="533400" cy="304800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/>
                <a:t>0</a:t>
              </a: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572000" y="2590800"/>
              <a:ext cx="533400" cy="304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/>
                <a:t>4</a:t>
              </a: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105400" y="2895600"/>
              <a:ext cx="533400" cy="304800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/>
                <a:t>0</a:t>
              </a: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5105400" y="2590800"/>
              <a:ext cx="533400" cy="304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/>
                <a:t>5</a:t>
              </a: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5638800" y="2895600"/>
              <a:ext cx="533400" cy="304800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/>
                <a:t>0</a:t>
              </a: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5638800" y="2590800"/>
              <a:ext cx="533400" cy="304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/>
                <a:t>6</a:t>
              </a:r>
            </a:p>
          </p:txBody>
        </p:sp>
      </p:grpSp>
      <p:grpSp>
        <p:nvGrpSpPr>
          <p:cNvPr id="50" name="Group 34"/>
          <p:cNvGrpSpPr>
            <a:grpSpLocks/>
          </p:cNvGrpSpPr>
          <p:nvPr/>
        </p:nvGrpSpPr>
        <p:grpSpPr bwMode="auto">
          <a:xfrm>
            <a:off x="2681288" y="3616852"/>
            <a:ext cx="3733800" cy="609600"/>
            <a:chOff x="2438400" y="2590800"/>
            <a:chExt cx="3733800" cy="609600"/>
          </a:xfrm>
        </p:grpSpPr>
        <p:sp>
          <p:nvSpPr>
            <p:cNvPr id="51" name="Rectangle 50"/>
            <p:cNvSpPr/>
            <p:nvPr/>
          </p:nvSpPr>
          <p:spPr>
            <a:xfrm>
              <a:off x="2438400" y="2895600"/>
              <a:ext cx="533400" cy="304800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/>
                <a:t>9</a:t>
              </a: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2438400" y="2590800"/>
              <a:ext cx="533400" cy="304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/>
                <a:t>0</a:t>
              </a: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2971800" y="2895600"/>
              <a:ext cx="533400" cy="304800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/>
                <a:t>0</a:t>
              </a: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2971800" y="2590800"/>
              <a:ext cx="533400" cy="304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/>
                <a:t>1</a:t>
              </a: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3505200" y="2895600"/>
              <a:ext cx="533400" cy="304800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/>
                <a:t>0</a:t>
              </a: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3505200" y="2590800"/>
              <a:ext cx="533400" cy="304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/>
                <a:t>2</a:t>
              </a: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4038600" y="2895600"/>
              <a:ext cx="533400" cy="304800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/>
                <a:t>0</a:t>
              </a: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4038600" y="2590800"/>
              <a:ext cx="533400" cy="304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/>
                <a:t>3</a:t>
              </a: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4572000" y="2895600"/>
              <a:ext cx="533400" cy="304800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/>
                <a:t>0</a:t>
              </a: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4572000" y="2590800"/>
              <a:ext cx="533400" cy="304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/>
                <a:t>4</a:t>
              </a: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5105400" y="2895600"/>
              <a:ext cx="533400" cy="304800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/>
                <a:t>0</a:t>
              </a: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5105400" y="2590800"/>
              <a:ext cx="533400" cy="304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/>
                <a:t>5</a:t>
              </a: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5638800" y="2895600"/>
              <a:ext cx="533400" cy="304800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/>
                <a:t>0</a:t>
              </a: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5638800" y="2590800"/>
              <a:ext cx="533400" cy="304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/>
                <a:t>6</a:t>
              </a:r>
            </a:p>
          </p:txBody>
        </p:sp>
      </p:grpSp>
      <p:grpSp>
        <p:nvGrpSpPr>
          <p:cNvPr id="65" name="Group 34"/>
          <p:cNvGrpSpPr>
            <a:grpSpLocks/>
          </p:cNvGrpSpPr>
          <p:nvPr/>
        </p:nvGrpSpPr>
        <p:grpSpPr bwMode="auto">
          <a:xfrm>
            <a:off x="2681288" y="5186363"/>
            <a:ext cx="3733800" cy="609600"/>
            <a:chOff x="2438400" y="2590800"/>
            <a:chExt cx="3733800" cy="609600"/>
          </a:xfrm>
        </p:grpSpPr>
        <p:sp>
          <p:nvSpPr>
            <p:cNvPr id="66" name="Rectangle 65"/>
            <p:cNvSpPr/>
            <p:nvPr/>
          </p:nvSpPr>
          <p:spPr>
            <a:xfrm>
              <a:off x="2438400" y="2895600"/>
              <a:ext cx="533400" cy="304800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/>
                <a:t>0</a:t>
              </a: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2438400" y="2590800"/>
              <a:ext cx="533400" cy="304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/>
                <a:t>0</a:t>
              </a: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2971800" y="2895600"/>
              <a:ext cx="533400" cy="304800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/>
                <a:t>0</a:t>
              </a: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2971800" y="2590800"/>
              <a:ext cx="533400" cy="304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/>
                <a:t>1</a:t>
              </a: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3505200" y="2895600"/>
              <a:ext cx="533400" cy="304800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/>
                <a:t>0</a:t>
              </a: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3505200" y="2590800"/>
              <a:ext cx="533400" cy="304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/>
                <a:t>2</a:t>
              </a: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4038600" y="2895600"/>
              <a:ext cx="533400" cy="304800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/>
                <a:t>0</a:t>
              </a: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4038600" y="2590800"/>
              <a:ext cx="533400" cy="304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/>
                <a:t>3</a:t>
              </a: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4572000" y="2895600"/>
              <a:ext cx="533400" cy="304800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/>
                <a:t>0</a:t>
              </a: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4572000" y="2590800"/>
              <a:ext cx="533400" cy="304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/>
                <a:t>4</a:t>
              </a: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5105400" y="2895600"/>
              <a:ext cx="533400" cy="304800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/>
                <a:t>0</a:t>
              </a: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5105400" y="2590800"/>
              <a:ext cx="533400" cy="304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/>
                <a:t>5</a:t>
              </a: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5638800" y="2895600"/>
              <a:ext cx="533400" cy="304800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/>
                <a:t>0</a:t>
              </a: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5638800" y="2590800"/>
              <a:ext cx="533400" cy="304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/>
                <a:t>6</a:t>
              </a:r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0F03C-4CEA-4E26-B5FD-9EF10860AFEC}" type="datetime4">
              <a:rPr lang="en-US" smtClean="0"/>
              <a:t>March 27,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CSE-291: Computer Programming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4F382-3087-4BB5-8D2C-9D2E36CEA7D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547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Array Bounds </a:t>
            </a:r>
            <a:r>
              <a:rPr lang="en-US" altLang="en-US" dirty="0"/>
              <a:t>Checking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>
              <a:buFont typeface="Courier New" panose="02070309020205020404" pitchFamily="49" charset="0"/>
              <a:buChar char="o"/>
            </a:pPr>
            <a:r>
              <a:rPr lang="en-US" altLang="en-US" sz="2400" dirty="0" smtClean="0"/>
              <a:t> C</a:t>
            </a:r>
            <a:r>
              <a:rPr lang="en-US" altLang="en-US" sz="2400" dirty="0"/>
              <a:t>, unlike many languages, does NOT check array bounds subscripts during:</a:t>
            </a:r>
          </a:p>
          <a:p>
            <a:pPr lvl="1" algn="just">
              <a:buFont typeface="Courier New" panose="02070309020205020404" pitchFamily="49" charset="0"/>
              <a:buChar char="o"/>
            </a:pPr>
            <a:r>
              <a:rPr lang="en-US" altLang="en-US" sz="2400" dirty="0" smtClean="0"/>
              <a:t> Compilation  </a:t>
            </a:r>
            <a:r>
              <a:rPr lang="en-US" altLang="en-US" sz="2400" dirty="0"/>
              <a:t>(some C compilers will check literals)</a:t>
            </a:r>
          </a:p>
          <a:p>
            <a:pPr lvl="1" algn="just">
              <a:buFont typeface="Courier New" panose="02070309020205020404" pitchFamily="49" charset="0"/>
              <a:buChar char="o"/>
            </a:pPr>
            <a:r>
              <a:rPr lang="en-US" altLang="en-US" sz="2400" dirty="0" smtClean="0"/>
              <a:t> Runtime  </a:t>
            </a:r>
            <a:r>
              <a:rPr lang="en-US" altLang="en-US" sz="2400" dirty="0"/>
              <a:t>(bounds are never checked)</a:t>
            </a:r>
          </a:p>
          <a:p>
            <a:pPr algn="just">
              <a:buFont typeface="Courier New" panose="02070309020205020404" pitchFamily="49" charset="0"/>
              <a:buChar char="o"/>
            </a:pPr>
            <a:r>
              <a:rPr lang="en-US" altLang="en-US" sz="2400" dirty="0" smtClean="0"/>
              <a:t> If </a:t>
            </a:r>
            <a:r>
              <a:rPr lang="en-US" altLang="en-US" sz="2400" dirty="0"/>
              <a:t>you access off the ends of any array, it will calculate the address it expects the data to be at, and then attempts to use it anyways</a:t>
            </a:r>
          </a:p>
          <a:p>
            <a:pPr lvl="1" algn="just">
              <a:buFont typeface="Courier New" panose="02070309020205020404" pitchFamily="49" charset="0"/>
              <a:buChar char="o"/>
            </a:pPr>
            <a:r>
              <a:rPr lang="en-US" altLang="en-US" sz="2400" dirty="0" smtClean="0"/>
              <a:t> may </a:t>
            </a:r>
            <a:r>
              <a:rPr lang="en-US" altLang="en-US" sz="2400" dirty="0"/>
              <a:t>get “something…”</a:t>
            </a:r>
          </a:p>
          <a:p>
            <a:pPr lvl="1" algn="just">
              <a:buFont typeface="Courier New" panose="02070309020205020404" pitchFamily="49" charset="0"/>
              <a:buChar char="o"/>
            </a:pPr>
            <a:r>
              <a:rPr lang="en-US" altLang="en-US" sz="2400" dirty="0" smtClean="0"/>
              <a:t> may </a:t>
            </a:r>
            <a:r>
              <a:rPr lang="en-US" altLang="en-US" sz="2400" dirty="0"/>
              <a:t>get a memory exception (segmentation fault, bus error, core dump error)</a:t>
            </a:r>
          </a:p>
          <a:p>
            <a:pPr algn="just">
              <a:buFont typeface="Courier New" panose="02070309020205020404" pitchFamily="49" charset="0"/>
              <a:buChar char="o"/>
            </a:pPr>
            <a:r>
              <a:rPr lang="en-US" altLang="en-US" sz="2400" dirty="0" smtClean="0"/>
              <a:t> It </a:t>
            </a:r>
            <a:r>
              <a:rPr lang="en-US" altLang="en-US" sz="2400" dirty="0"/>
              <a:t>is the programmer’s responsibility to ensure that their programs are correctly written and debugged!</a:t>
            </a:r>
          </a:p>
          <a:p>
            <a:pPr lvl="1" algn="just">
              <a:buFont typeface="Courier New" panose="02070309020205020404" pitchFamily="49" charset="0"/>
              <a:buChar char="o"/>
            </a:pPr>
            <a:r>
              <a:rPr lang="en-US" altLang="en-US" sz="2400" dirty="0" smtClean="0"/>
              <a:t> This </a:t>
            </a:r>
            <a:r>
              <a:rPr lang="en-US" altLang="en-US" sz="2400" dirty="0"/>
              <a:t>does have some advantages but it does give you all the rope you need to hang yourself!</a:t>
            </a:r>
          </a:p>
          <a:p>
            <a:pPr lvl="1" algn="just"/>
            <a:endParaRPr lang="en-US" altLang="en-US" sz="2400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7D8F8-06F4-45DC-AEA4-EE20753310A2}" type="datetime4">
              <a:rPr lang="en-US" smtClean="0"/>
              <a:t>March 27,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CSE-291: Computer Programming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4F382-3087-4BB5-8D2C-9D2E36CEA7D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604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with </a:t>
            </a:r>
            <a:r>
              <a:rPr lang="en-US" dirty="0" smtClean="0"/>
              <a:t>Arrays-1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737360"/>
            <a:ext cx="10058400" cy="4497916"/>
          </a:xfrm>
        </p:spPr>
        <p:txBody>
          <a:bodyPr>
            <a:no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smtClean="0">
                <a:solidFill>
                  <a:schemeClr val="accent2"/>
                </a:solidFill>
                <a:latin typeface="Arial" panose="020B0604020202020204" pitchFamily="34" charset="0"/>
              </a:rPr>
              <a:t>F</a:t>
            </a:r>
            <a:r>
              <a:rPr lang="en-US" altLang="en-US" dirty="0" smtClean="0">
                <a:solidFill>
                  <a:schemeClr val="accent2"/>
                </a:solidFill>
                <a:latin typeface="Arial" panose="020B0604020202020204" pitchFamily="34" charset="0"/>
              </a:rPr>
              <a:t>inding </a:t>
            </a:r>
            <a:r>
              <a:rPr lang="en-US" altLang="en-US" dirty="0">
                <a:solidFill>
                  <a:schemeClr val="accent2"/>
                </a:solidFill>
                <a:latin typeface="Arial" panose="020B0604020202020204" pitchFamily="34" charset="0"/>
              </a:rPr>
              <a:t>sum of array's </a:t>
            </a:r>
            <a:r>
              <a:rPr lang="en-US" altLang="en-US" dirty="0" smtClean="0">
                <a:solidFill>
                  <a:schemeClr val="accent2"/>
                </a:solidFill>
                <a:latin typeface="Arial" panose="020B0604020202020204" pitchFamily="34" charset="0"/>
              </a:rPr>
              <a:t>element:  6,4,2,3,5,10,12</a:t>
            </a:r>
            <a:endParaRPr lang="en-US" altLang="en-US" b="1" u="sng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#include  &lt;</a:t>
            </a:r>
            <a:r>
              <a:rPr lang="en-US" altLang="en-US" dirty="0" err="1">
                <a:solidFill>
                  <a:schemeClr val="tx1"/>
                </a:solidFill>
                <a:latin typeface="Arial" panose="020B0604020202020204" pitchFamily="34" charset="0"/>
              </a:rPr>
              <a:t>stdio.h</a:t>
            </a:r>
            <a:r>
              <a:rPr lang="en-US" altLang="en-US" dirty="0" smtClean="0">
                <a:solidFill>
                  <a:schemeClr val="tx1"/>
                </a:solidFill>
                <a:latin typeface="Arial" panose="020B0604020202020204" pitchFamily="34" charset="0"/>
              </a:rPr>
              <a:t>&gt;</a:t>
            </a: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dirty="0" err="1">
                <a:solidFill>
                  <a:schemeClr val="tx1"/>
                </a:solidFill>
                <a:latin typeface="Arial" panose="020B0604020202020204" pitchFamily="34" charset="0"/>
              </a:rPr>
              <a:t>int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 main(void)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{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     </a:t>
            </a:r>
            <a:r>
              <a:rPr lang="en-US" altLang="en-US" dirty="0" err="1" smtClean="0">
                <a:solidFill>
                  <a:schemeClr val="tx1"/>
                </a:solidFill>
                <a:latin typeface="Arial" panose="020B0604020202020204" pitchFamily="34" charset="0"/>
              </a:rPr>
              <a:t>int</a:t>
            </a:r>
            <a:r>
              <a:rPr lang="en-US" altLang="en-US" dirty="0" smtClean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Arial" panose="020B0604020202020204" pitchFamily="34" charset="0"/>
              </a:rPr>
              <a:t>num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 [10] = {6,4,2,3,5,10,12};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	</a:t>
            </a:r>
            <a:r>
              <a:rPr lang="en-US" altLang="en-US" dirty="0" smtClean="0">
                <a:solidFill>
                  <a:schemeClr val="tx1"/>
                </a:solidFill>
                <a:latin typeface="Arial" panose="020B0604020202020204" pitchFamily="34" charset="0"/>
              </a:rPr>
              <a:t>   </a:t>
            </a:r>
            <a:r>
              <a:rPr lang="en-US" altLang="en-US" dirty="0" err="1" smtClean="0">
                <a:solidFill>
                  <a:schemeClr val="tx1"/>
                </a:solidFill>
                <a:latin typeface="Arial" panose="020B0604020202020204" pitchFamily="34" charset="0"/>
              </a:rPr>
              <a:t>int</a:t>
            </a:r>
            <a:r>
              <a:rPr lang="en-US" altLang="en-US" dirty="0" smtClean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index, sum = 0</a:t>
            </a:r>
            <a:r>
              <a:rPr lang="en-US" altLang="en-US" dirty="0" smtClean="0">
                <a:solidFill>
                  <a:schemeClr val="tx1"/>
                </a:solidFill>
                <a:latin typeface="Arial" panose="020B0604020202020204" pitchFamily="34" charset="0"/>
              </a:rPr>
              <a:t>;</a:t>
            </a: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     for (index=0; index&lt;10; index++)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     </a:t>
            </a:r>
            <a:r>
              <a:rPr lang="en-US" altLang="en-US" dirty="0" smtClean="0">
                <a:solidFill>
                  <a:schemeClr val="tx1"/>
                </a:solidFill>
                <a:latin typeface="Arial" panose="020B0604020202020204" pitchFamily="34" charset="0"/>
              </a:rPr>
              <a:t>{  </a:t>
            </a: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	</a:t>
            </a:r>
            <a:r>
              <a:rPr lang="en-US" altLang="en-US" dirty="0" smtClean="0">
                <a:solidFill>
                  <a:schemeClr val="tx1"/>
                </a:solidFill>
                <a:latin typeface="Arial" panose="020B0604020202020204" pitchFamily="34" charset="0"/>
              </a:rPr>
              <a:t>        </a:t>
            </a:r>
            <a:r>
              <a:rPr lang="en-US" altLang="en-US" dirty="0" err="1" smtClean="0">
                <a:solidFill>
                  <a:schemeClr val="tx1"/>
                </a:solidFill>
                <a:latin typeface="Arial" panose="020B0604020202020204" pitchFamily="34" charset="0"/>
              </a:rPr>
              <a:t>printf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("%d ", </a:t>
            </a:r>
            <a:r>
              <a:rPr lang="en-US" altLang="en-US" dirty="0" err="1">
                <a:solidFill>
                  <a:schemeClr val="tx1"/>
                </a:solidFill>
                <a:latin typeface="Arial" panose="020B0604020202020204" pitchFamily="34" charset="0"/>
              </a:rPr>
              <a:t>num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[index]); </a:t>
            </a:r>
            <a:r>
              <a:rPr lang="en-US" altLang="en-US" dirty="0" smtClean="0">
                <a:solidFill>
                  <a:schemeClr val="tx1"/>
                </a:solidFill>
                <a:latin typeface="Arial" panose="020B0604020202020204" pitchFamily="34" charset="0"/>
              </a:rPr>
              <a:t> 	 </a:t>
            </a:r>
            <a:r>
              <a:rPr lang="en-US" altLang="en-US" dirty="0">
                <a:solidFill>
                  <a:srgbClr val="1E09B7"/>
                </a:solidFill>
                <a:latin typeface="Arial" panose="020B0604020202020204" pitchFamily="34" charset="0"/>
              </a:rPr>
              <a:t>// display the array contents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	</a:t>
            </a:r>
            <a:r>
              <a:rPr lang="en-US" altLang="en-US" dirty="0" smtClean="0">
                <a:solidFill>
                  <a:schemeClr val="tx1"/>
                </a:solidFill>
                <a:latin typeface="Arial" panose="020B0604020202020204" pitchFamily="34" charset="0"/>
              </a:rPr>
              <a:t>        sum 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= sum + </a:t>
            </a:r>
            <a:r>
              <a:rPr lang="en-US" altLang="en-US" dirty="0" err="1">
                <a:solidFill>
                  <a:schemeClr val="tx1"/>
                </a:solidFill>
                <a:latin typeface="Arial" panose="020B0604020202020204" pitchFamily="34" charset="0"/>
              </a:rPr>
              <a:t>num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[index];  </a:t>
            </a:r>
            <a:r>
              <a:rPr lang="en-US" altLang="en-US" dirty="0" smtClean="0">
                <a:solidFill>
                  <a:schemeClr val="tx1"/>
                </a:solidFill>
                <a:latin typeface="Arial" panose="020B0604020202020204" pitchFamily="34" charset="0"/>
              </a:rPr>
              <a:t>	</a:t>
            </a:r>
            <a:r>
              <a:rPr lang="en-US" altLang="en-US" dirty="0" smtClean="0">
                <a:solidFill>
                  <a:srgbClr val="1E09B7"/>
                </a:solidFill>
                <a:latin typeface="Arial" panose="020B0604020202020204" pitchFamily="34" charset="0"/>
              </a:rPr>
              <a:t>// </a:t>
            </a:r>
            <a:r>
              <a:rPr lang="en-US" altLang="en-US" dirty="0">
                <a:solidFill>
                  <a:srgbClr val="1E09B7"/>
                </a:solidFill>
                <a:latin typeface="Arial" panose="020B0604020202020204" pitchFamily="34" charset="0"/>
              </a:rPr>
              <a:t>do the summing up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     </a:t>
            </a:r>
            <a:r>
              <a:rPr lang="en-US" altLang="en-US" dirty="0" smtClean="0">
                <a:solidFill>
                  <a:schemeClr val="tx1"/>
                </a:solidFill>
                <a:latin typeface="Arial" panose="020B0604020202020204" pitchFamily="34" charset="0"/>
              </a:rPr>
              <a:t>}</a:t>
            </a: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    </a:t>
            </a:r>
            <a:r>
              <a:rPr lang="en-US" altLang="en-US" dirty="0">
                <a:solidFill>
                  <a:srgbClr val="1E09B7"/>
                </a:solidFill>
                <a:latin typeface="Arial" panose="020B0604020202020204" pitchFamily="34" charset="0"/>
              </a:rPr>
              <a:t> // display the sum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     </a:t>
            </a:r>
            <a:r>
              <a:rPr lang="en-US" altLang="en-US" dirty="0" err="1">
                <a:solidFill>
                  <a:schemeClr val="tx1"/>
                </a:solidFill>
                <a:latin typeface="Arial" panose="020B0604020202020204" pitchFamily="34" charset="0"/>
              </a:rPr>
              <a:t>printf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("\</a:t>
            </a:r>
            <a:r>
              <a:rPr lang="en-US" altLang="en-US" dirty="0" err="1">
                <a:solidFill>
                  <a:schemeClr val="tx1"/>
                </a:solidFill>
                <a:latin typeface="Arial" panose="020B0604020202020204" pitchFamily="34" charset="0"/>
              </a:rPr>
              <a:t>nSum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 of %d numbers is = %d\n", index, sum);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     return 0;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06034-D0F6-423D-8E2B-34F06EBDDA07}" type="datetime4">
              <a:rPr lang="en-US" smtClean="0"/>
              <a:t>March 27,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CSE-291: Computer Programming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4F382-3087-4BB5-8D2C-9D2E36CEA7D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643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with </a:t>
            </a:r>
            <a:r>
              <a:rPr lang="en-US" dirty="0" smtClean="0"/>
              <a:t>Arrays-2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845734"/>
            <a:ext cx="10475595" cy="4383616"/>
          </a:xfrm>
        </p:spPr>
        <p:txBody>
          <a:bodyPr>
            <a:noAutofit/>
          </a:bodyPr>
          <a:lstStyle/>
          <a:p>
            <a:pPr>
              <a:buFont typeface="Courier New" panose="02070309020205020404" pitchFamily="49" charset="0"/>
              <a:buChar char="o"/>
              <a:defRPr/>
            </a:pPr>
            <a:r>
              <a:rPr lang="en-US" altLang="en-US" dirty="0" smtClean="0"/>
              <a:t> </a:t>
            </a:r>
            <a:r>
              <a:rPr lang="en-US" dirty="0">
                <a:latin typeface="Arial" charset="0"/>
                <a:cs typeface="Times New Roman" pitchFamily="18" charset="0"/>
              </a:rPr>
              <a:t>Finding the smallest element in the array named num. </a:t>
            </a:r>
            <a:endParaRPr lang="en-US" dirty="0" smtClean="0">
              <a:latin typeface="Arial" charset="0"/>
              <a:cs typeface="Times New Roman" pitchFamily="18" charset="0"/>
            </a:endParaRPr>
          </a:p>
          <a:p>
            <a:pPr marL="0" indent="0">
              <a:buNone/>
              <a:defRPr/>
            </a:pPr>
            <a:r>
              <a:rPr lang="en-US" dirty="0" smtClean="0">
                <a:latin typeface="Arial" charset="0"/>
                <a:cs typeface="Times New Roman" pitchFamily="18" charset="0"/>
              </a:rPr>
              <a:t>	</a:t>
            </a:r>
            <a:r>
              <a:rPr lang="en-US" dirty="0">
                <a:latin typeface="Arial" charset="0"/>
                <a:cs typeface="Arial" charset="0"/>
              </a:rPr>
              <a:t> </a:t>
            </a:r>
            <a:r>
              <a:rPr lang="en-US" dirty="0" err="1">
                <a:latin typeface="Arial" charset="0"/>
                <a:cs typeface="Arial" charset="0"/>
              </a:rPr>
              <a:t>num</a:t>
            </a:r>
            <a:r>
              <a:rPr lang="en-US" dirty="0" smtClean="0">
                <a:latin typeface="Arial" charset="0"/>
                <a:cs typeface="Arial" charset="0"/>
              </a:rPr>
              <a:t>[ ] = {</a:t>
            </a:r>
            <a:r>
              <a:rPr lang="en-US" dirty="0">
                <a:latin typeface="Arial" charset="0"/>
                <a:cs typeface="Arial" charset="0"/>
              </a:rPr>
              <a:t>12.0</a:t>
            </a:r>
            <a:r>
              <a:rPr lang="en-US" dirty="0" smtClean="0">
                <a:latin typeface="Arial" charset="0"/>
                <a:cs typeface="Arial" charset="0"/>
              </a:rPr>
              <a:t>, 41.5, -</a:t>
            </a:r>
            <a:r>
              <a:rPr lang="en-US" dirty="0">
                <a:latin typeface="Arial" charset="0"/>
                <a:cs typeface="Arial" charset="0"/>
              </a:rPr>
              <a:t>31.2</a:t>
            </a:r>
            <a:r>
              <a:rPr lang="en-US" dirty="0" smtClean="0">
                <a:latin typeface="Arial" charset="0"/>
                <a:cs typeface="Arial" charset="0"/>
              </a:rPr>
              <a:t>, -</a:t>
            </a:r>
            <a:r>
              <a:rPr lang="en-US" dirty="0">
                <a:latin typeface="Arial" charset="0"/>
                <a:cs typeface="Arial" charset="0"/>
              </a:rPr>
              <a:t>45.0</a:t>
            </a:r>
            <a:r>
              <a:rPr lang="en-US" dirty="0" smtClean="0">
                <a:latin typeface="Arial" charset="0"/>
                <a:cs typeface="Arial" charset="0"/>
              </a:rPr>
              <a:t>, 33.0, -21.2, -</a:t>
            </a:r>
            <a:r>
              <a:rPr lang="en-US" dirty="0">
                <a:latin typeface="Arial" charset="0"/>
                <a:cs typeface="Arial" charset="0"/>
              </a:rPr>
              <a:t>24.1</a:t>
            </a:r>
            <a:r>
              <a:rPr lang="en-US" dirty="0" smtClean="0">
                <a:latin typeface="Arial" charset="0"/>
                <a:cs typeface="Arial" charset="0"/>
              </a:rPr>
              <a:t>, 0.7, 3.2, 0.5};</a:t>
            </a:r>
          </a:p>
          <a:p>
            <a:pPr marL="0" indent="0">
              <a:buNone/>
              <a:defRPr/>
            </a:pPr>
            <a:endParaRPr lang="en-US" dirty="0">
              <a:latin typeface="Arial" charset="0"/>
              <a:cs typeface="Arial" charset="0"/>
            </a:endParaRPr>
          </a:p>
          <a:p>
            <a:pPr marL="0" indent="0">
              <a:buNone/>
              <a:defRPr/>
            </a:pPr>
            <a:endParaRPr lang="en-US" dirty="0" smtClean="0">
              <a:latin typeface="Arial" charset="0"/>
              <a:cs typeface="Arial" charset="0"/>
            </a:endParaRPr>
          </a:p>
          <a:p>
            <a:pPr marL="0" indent="0">
              <a:lnSpc>
                <a:spcPct val="100000"/>
              </a:lnSpc>
              <a:buNone/>
              <a:defRPr/>
            </a:pPr>
            <a:endParaRPr lang="en-US" dirty="0">
              <a:latin typeface="Arial" charset="0"/>
              <a:cs typeface="Arial" charset="0"/>
            </a:endParaRPr>
          </a:p>
          <a:p>
            <a:pPr marL="400050" indent="-228600">
              <a:lnSpc>
                <a:spcPct val="100000"/>
              </a:lnSpc>
              <a:spcBef>
                <a:spcPct val="0"/>
              </a:spcBef>
              <a:buClrTx/>
              <a:buFont typeface="Wingdings" panose="05000000000000000000" pitchFamily="2" charset="2"/>
              <a:buChar char="§"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First, it assumes that the smallest value is in </a:t>
            </a:r>
            <a:r>
              <a:rPr lang="en-US" altLang="en-US" dirty="0" err="1">
                <a:solidFill>
                  <a:schemeClr val="tx1"/>
                </a:solidFill>
                <a:latin typeface="Arial" panose="020B0604020202020204" pitchFamily="34" charset="0"/>
              </a:rPr>
              <a:t>num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 [0] and assigns it to the variable Small</a:t>
            </a:r>
            <a:r>
              <a:rPr lang="en-US" altLang="en-US" dirty="0" smtClean="0">
                <a:solidFill>
                  <a:schemeClr val="tx1"/>
                </a:solidFill>
                <a:latin typeface="Arial" panose="020B0604020202020204" pitchFamily="34" charset="0"/>
              </a:rPr>
              <a:t>.</a:t>
            </a:r>
          </a:p>
          <a:p>
            <a:pPr marL="400050" indent="-228600">
              <a:lnSpc>
                <a:spcPct val="100000"/>
              </a:lnSpc>
              <a:spcBef>
                <a:spcPct val="0"/>
              </a:spcBef>
              <a:buClrTx/>
              <a:buFont typeface="Wingdings" panose="05000000000000000000" pitchFamily="2" charset="2"/>
              <a:buChar char="§"/>
            </a:pP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400050" indent="-228600">
              <a:lnSpc>
                <a:spcPct val="100000"/>
              </a:lnSpc>
              <a:spcBef>
                <a:spcPct val="0"/>
              </a:spcBef>
              <a:buClrTx/>
              <a:buFont typeface="Wingdings" panose="05000000000000000000" pitchFamily="2" charset="2"/>
              <a:buChar char="§"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Then it compares Small with the rest of the values in </a:t>
            </a:r>
            <a:r>
              <a:rPr lang="en-US" altLang="en-US" dirty="0" err="1">
                <a:solidFill>
                  <a:schemeClr val="tx1"/>
                </a:solidFill>
                <a:latin typeface="Arial" panose="020B0604020202020204" pitchFamily="34" charset="0"/>
              </a:rPr>
              <a:t>numy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, one at a time</a:t>
            </a:r>
            <a:r>
              <a:rPr lang="en-US" altLang="en-US" dirty="0" smtClean="0">
                <a:solidFill>
                  <a:schemeClr val="tx1"/>
                </a:solidFill>
                <a:latin typeface="Arial" panose="020B0604020202020204" pitchFamily="34" charset="0"/>
              </a:rPr>
              <a:t>.</a:t>
            </a: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400050" indent="-228600">
              <a:lnSpc>
                <a:spcPct val="100000"/>
              </a:lnSpc>
              <a:spcBef>
                <a:spcPct val="0"/>
              </a:spcBef>
              <a:buClrTx/>
              <a:buFont typeface="Wingdings" panose="05000000000000000000" pitchFamily="2" charset="2"/>
              <a:buChar char="§"/>
            </a:pPr>
            <a:endParaRPr lang="en-US" altLang="en-US" dirty="0" smtClean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400050" indent="-228600">
              <a:lnSpc>
                <a:spcPct val="100000"/>
              </a:lnSpc>
              <a:spcBef>
                <a:spcPct val="0"/>
              </a:spcBef>
              <a:buClrTx/>
              <a:buFont typeface="Wingdings" panose="05000000000000000000" pitchFamily="2" charset="2"/>
              <a:buChar char="§"/>
            </a:pPr>
            <a:r>
              <a:rPr lang="en-US" altLang="en-US" dirty="0" smtClean="0">
                <a:solidFill>
                  <a:schemeClr val="tx1"/>
                </a:solidFill>
                <a:latin typeface="Arial" panose="020B0604020202020204" pitchFamily="34" charset="0"/>
              </a:rPr>
              <a:t>When 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an element is smaller than the current value contained in  Small, it is assigned to Small.  The process finally places the smallest array element in Small. </a:t>
            </a:r>
          </a:p>
          <a:p>
            <a:pPr marL="0" indent="0">
              <a:buNone/>
              <a:defRPr/>
            </a:pPr>
            <a:endParaRPr lang="en-US" dirty="0">
              <a:latin typeface="Arial" charset="0"/>
              <a:cs typeface="Times New Roman" pitchFamily="18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2967965"/>
              </p:ext>
            </p:extLst>
          </p:nvPr>
        </p:nvGraphicFramePr>
        <p:xfrm>
          <a:off x="2114550" y="2895601"/>
          <a:ext cx="7315200" cy="6699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1520"/>
                <a:gridCol w="731520"/>
                <a:gridCol w="731520"/>
                <a:gridCol w="731520"/>
                <a:gridCol w="731520"/>
                <a:gridCol w="731520"/>
                <a:gridCol w="731520"/>
                <a:gridCol w="731520"/>
                <a:gridCol w="731520"/>
                <a:gridCol w="731520"/>
              </a:tblGrid>
              <a:tr h="334963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12.0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T="45568" marB="455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41.5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T="45568" marB="455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-31.2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T="45568" marB="455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-45.0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T="45568" marB="455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33.0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T="45568" marB="455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-21.2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T="45568" marB="455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-24.1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T="45568" marB="455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0.7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T="45568" marB="455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3.2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T="45568" marB="455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0.5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T="45568" marB="455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T="45568" marB="455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T="45568" marB="455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T="45568" marB="455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T="45568" marB="455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T="45568" marB="455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T="45568" marB="455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T="45568" marB="455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T="45568" marB="455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T="45568" marB="455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T="45568" marB="455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A3D97-7611-4706-8898-7BA4651CD4AA}" type="datetime4">
              <a:rPr lang="en-US" smtClean="0"/>
              <a:t>March 27, 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CSE-291: Computer Programming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4F382-3087-4BB5-8D2C-9D2E36CEA7D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225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with </a:t>
            </a:r>
            <a:r>
              <a:rPr lang="en-US" dirty="0" smtClean="0"/>
              <a:t>Arrays-2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845733"/>
            <a:ext cx="10475595" cy="4583641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#include &lt;</a:t>
            </a:r>
            <a:r>
              <a:rPr lang="en-US" altLang="en-US" sz="1600" dirty="0" err="1">
                <a:solidFill>
                  <a:schemeClr val="tx1"/>
                </a:solidFill>
                <a:latin typeface="Arial" panose="020B0604020202020204" pitchFamily="34" charset="0"/>
              </a:rPr>
              <a:t>stdio.h</a:t>
            </a:r>
            <a:r>
              <a:rPr lang="en-US" altLang="en-US" sz="1600" dirty="0" smtClean="0">
                <a:solidFill>
                  <a:schemeClr val="tx1"/>
                </a:solidFill>
                <a:latin typeface="Arial" panose="020B0604020202020204" pitchFamily="34" charset="0"/>
              </a:rPr>
              <a:t>&gt;</a:t>
            </a:r>
            <a:endParaRPr lang="en-US" altLang="en-US" sz="16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600" dirty="0" err="1">
                <a:solidFill>
                  <a:schemeClr val="tx1"/>
                </a:solidFill>
                <a:latin typeface="Arial" panose="020B0604020202020204" pitchFamily="34" charset="0"/>
              </a:rPr>
              <a:t>int</a:t>
            </a: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 main(void)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{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     </a:t>
            </a:r>
            <a:r>
              <a:rPr lang="en-US" altLang="en-US" sz="1600" dirty="0" err="1">
                <a:solidFill>
                  <a:schemeClr val="tx1"/>
                </a:solidFill>
                <a:latin typeface="Arial" panose="020B0604020202020204" pitchFamily="34" charset="0"/>
              </a:rPr>
              <a:t>int</a:t>
            </a: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 index;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     float  Small, </a:t>
            </a:r>
            <a:r>
              <a:rPr lang="en-US" altLang="en-US" sz="1600" dirty="0" err="1">
                <a:solidFill>
                  <a:schemeClr val="tx1"/>
                </a:solidFill>
                <a:latin typeface="Arial" panose="020B0604020202020204" pitchFamily="34" charset="0"/>
              </a:rPr>
              <a:t>num</a:t>
            </a: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[]={12.0,41.5,-31.2,-45.0,33.0,-21.2,-24.1,0.7,3.2,0.5};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    </a:t>
            </a:r>
            <a:r>
              <a:rPr lang="en-US" altLang="en-US" sz="1600" dirty="0" smtClean="0">
                <a:solidFill>
                  <a:schemeClr val="tx1"/>
                </a:solidFill>
                <a:latin typeface="Arial" panose="020B0604020202020204" pitchFamily="34" charset="0"/>
              </a:rPr>
              <a:t> Small </a:t>
            </a: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= </a:t>
            </a:r>
            <a:r>
              <a:rPr lang="en-US" altLang="en-US" sz="1600" dirty="0" err="1">
                <a:solidFill>
                  <a:schemeClr val="tx1"/>
                </a:solidFill>
                <a:latin typeface="Arial" panose="020B0604020202020204" pitchFamily="34" charset="0"/>
              </a:rPr>
              <a:t>num</a:t>
            </a: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[0</a:t>
            </a:r>
            <a:r>
              <a:rPr lang="en-US" altLang="en-US" sz="1600" dirty="0" smtClean="0">
                <a:solidFill>
                  <a:schemeClr val="tx1"/>
                </a:solidFill>
                <a:latin typeface="Arial" panose="020B0604020202020204" pitchFamily="34" charset="0"/>
              </a:rPr>
              <a:t>];</a:t>
            </a:r>
            <a:endParaRPr lang="en-US" altLang="en-US" sz="16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	</a:t>
            </a:r>
            <a:r>
              <a:rPr lang="en-US" altLang="en-US" sz="1600" dirty="0" smtClean="0">
                <a:solidFill>
                  <a:schemeClr val="tx1"/>
                </a:solidFill>
                <a:latin typeface="Arial" panose="020B0604020202020204" pitchFamily="34" charset="0"/>
              </a:rPr>
              <a:t>   for(index=0</a:t>
            </a: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; index&lt;10; index++) </a:t>
            </a:r>
            <a:r>
              <a:rPr lang="en-US" altLang="en-US" sz="1600" dirty="0">
                <a:solidFill>
                  <a:srgbClr val="1E09B7"/>
                </a:solidFill>
                <a:latin typeface="Arial" panose="020B0604020202020204" pitchFamily="34" charset="0"/>
              </a:rPr>
              <a:t>// loop for displaying array conten</a:t>
            </a: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t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         </a:t>
            </a:r>
            <a:r>
              <a:rPr lang="en-US" altLang="en-US" sz="1600" dirty="0" err="1">
                <a:solidFill>
                  <a:schemeClr val="tx1"/>
                </a:solidFill>
                <a:latin typeface="Arial" panose="020B0604020202020204" pitchFamily="34" charset="0"/>
              </a:rPr>
              <a:t>printf</a:t>
            </a: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("%.2f ",</a:t>
            </a:r>
            <a:r>
              <a:rPr lang="en-US" altLang="en-US" sz="1600" dirty="0" err="1">
                <a:solidFill>
                  <a:schemeClr val="tx1"/>
                </a:solidFill>
                <a:latin typeface="Arial" panose="020B0604020202020204" pitchFamily="34" charset="0"/>
              </a:rPr>
              <a:t>num</a:t>
            </a: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[index</a:t>
            </a:r>
            <a:r>
              <a:rPr lang="en-US" altLang="en-US" sz="1600" dirty="0" smtClean="0">
                <a:solidFill>
                  <a:schemeClr val="tx1"/>
                </a:solidFill>
                <a:latin typeface="Arial" panose="020B0604020202020204" pitchFamily="34" charset="0"/>
              </a:rPr>
              <a:t>]);</a:t>
            </a:r>
            <a:endParaRPr lang="en-US" altLang="en-US" sz="16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1600" dirty="0" smtClean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  <a:buNone/>
            </a:pP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600" dirty="0" smtClean="0">
                <a:solidFill>
                  <a:schemeClr val="tx1"/>
                </a:solidFill>
                <a:latin typeface="Arial" panose="020B0604020202020204" pitchFamily="34" charset="0"/>
              </a:rPr>
              <a:t>    for(index=1</a:t>
            </a: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; index&lt;10; index++) </a:t>
            </a:r>
            <a:r>
              <a:rPr lang="en-US" altLang="en-US" sz="1600" dirty="0">
                <a:solidFill>
                  <a:srgbClr val="1E09B7"/>
                </a:solidFill>
                <a:latin typeface="Arial" panose="020B0604020202020204" pitchFamily="34" charset="0"/>
              </a:rPr>
              <a:t>// another loop do the array element </a:t>
            </a:r>
            <a:r>
              <a:rPr lang="en-US" altLang="en-US" sz="1600" dirty="0" smtClean="0">
                <a:solidFill>
                  <a:srgbClr val="1E09B7"/>
                </a:solidFill>
                <a:latin typeface="Arial" panose="020B0604020202020204" pitchFamily="34" charset="0"/>
              </a:rPr>
              <a:t>comparing</a:t>
            </a:r>
            <a:endParaRPr lang="en-US" altLang="en-US" sz="1600" dirty="0">
              <a:solidFill>
                <a:srgbClr val="1E09B7"/>
              </a:solidFill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     {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            if(Small &gt; </a:t>
            </a:r>
            <a:r>
              <a:rPr lang="en-US" altLang="en-US" sz="1600" dirty="0" err="1">
                <a:solidFill>
                  <a:schemeClr val="tx1"/>
                </a:solidFill>
                <a:latin typeface="Arial" panose="020B0604020202020204" pitchFamily="34" charset="0"/>
              </a:rPr>
              <a:t>num</a:t>
            </a: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[index])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                Small = </a:t>
            </a:r>
            <a:r>
              <a:rPr lang="en-US" altLang="en-US" sz="1600" dirty="0" err="1">
                <a:solidFill>
                  <a:schemeClr val="tx1"/>
                </a:solidFill>
                <a:latin typeface="Arial" panose="020B0604020202020204" pitchFamily="34" charset="0"/>
              </a:rPr>
              <a:t>num</a:t>
            </a: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[index];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     }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600" dirty="0">
                <a:solidFill>
                  <a:srgbClr val="1E09B7"/>
                </a:solidFill>
                <a:latin typeface="Arial" panose="020B0604020202020204" pitchFamily="34" charset="0"/>
              </a:rPr>
              <a:t>     // display the result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     </a:t>
            </a:r>
            <a:r>
              <a:rPr lang="en-US" altLang="en-US" sz="1600" dirty="0" err="1">
                <a:solidFill>
                  <a:schemeClr val="tx1"/>
                </a:solidFill>
                <a:latin typeface="Arial" panose="020B0604020202020204" pitchFamily="34" charset="0"/>
              </a:rPr>
              <a:t>printf</a:t>
            </a: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("\</a:t>
            </a:r>
            <a:r>
              <a:rPr lang="en-US" altLang="en-US" sz="1600" dirty="0" err="1">
                <a:solidFill>
                  <a:schemeClr val="tx1"/>
                </a:solidFill>
                <a:latin typeface="Arial" panose="020B0604020202020204" pitchFamily="34" charset="0"/>
              </a:rPr>
              <a:t>nThe</a:t>
            </a: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 smallest value in the given array is %.2f\n", Small);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     return  0;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}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endParaRPr lang="en-US" sz="1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EB7AC-F3B9-44B4-B88E-BD218DFC1269}" type="datetime4">
              <a:rPr lang="en-US" smtClean="0"/>
              <a:t>March 27,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CSE-291: Computer Programming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4F382-3087-4BB5-8D2C-9D2E36CEA7D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696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with </a:t>
            </a:r>
            <a:r>
              <a:rPr lang="en-US" dirty="0" smtClean="0"/>
              <a:t>Arrays-3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845734"/>
            <a:ext cx="10475595" cy="4383616"/>
          </a:xfrm>
        </p:spPr>
        <p:txBody>
          <a:bodyPr>
            <a:noAutofit/>
          </a:bodyPr>
          <a:lstStyle/>
          <a:p>
            <a:pPr>
              <a:buFont typeface="Courier New" panose="02070309020205020404" pitchFamily="49" charset="0"/>
              <a:buChar char="o"/>
              <a:defRPr/>
            </a:pPr>
            <a:r>
              <a:rPr lang="en-US" altLang="en-US" dirty="0" smtClean="0"/>
              <a:t> </a:t>
            </a:r>
            <a:r>
              <a:rPr lang="en-US" altLang="en-US" dirty="0">
                <a:latin typeface="Arial" charset="0"/>
                <a:cs typeface="Times New Roman" pitchFamily="18" charset="0"/>
              </a:rPr>
              <a:t>R</a:t>
            </a:r>
            <a:r>
              <a:rPr lang="en-US" dirty="0" smtClean="0">
                <a:latin typeface="Arial" charset="0"/>
                <a:cs typeface="Times New Roman" pitchFamily="18" charset="0"/>
              </a:rPr>
              <a:t>eading </a:t>
            </a:r>
            <a:r>
              <a:rPr lang="en-US" dirty="0">
                <a:latin typeface="Arial" charset="0"/>
                <a:cs typeface="Times New Roman" pitchFamily="18" charset="0"/>
              </a:rPr>
              <a:t>array content and </a:t>
            </a:r>
            <a:r>
              <a:rPr lang="en-US" dirty="0" smtClean="0">
                <a:latin typeface="Arial" charset="0"/>
                <a:cs typeface="Times New Roman" pitchFamily="18" charset="0"/>
              </a:rPr>
              <a:t>copy to </a:t>
            </a:r>
            <a:r>
              <a:rPr lang="en-US" dirty="0">
                <a:latin typeface="Arial" charset="0"/>
                <a:cs typeface="Times New Roman" pitchFamily="18" charset="0"/>
              </a:rPr>
              <a:t>another </a:t>
            </a:r>
            <a:r>
              <a:rPr lang="en-US" dirty="0" smtClean="0">
                <a:latin typeface="Arial" charset="0"/>
                <a:cs typeface="Times New Roman" pitchFamily="18" charset="0"/>
              </a:rPr>
              <a:t>array</a:t>
            </a:r>
          </a:p>
          <a:p>
            <a:pPr marL="0" indent="0">
              <a:buNone/>
              <a:defRPr/>
            </a:pPr>
            <a:r>
              <a:rPr lang="en-US" dirty="0">
                <a:latin typeface="Arial" charset="0"/>
                <a:cs typeface="Times New Roman" pitchFamily="18" charset="0"/>
              </a:rPr>
              <a:t>	</a:t>
            </a:r>
            <a:r>
              <a:rPr lang="en-US" dirty="0" err="1">
                <a:solidFill>
                  <a:schemeClr val="accent3"/>
                </a:solidFill>
                <a:latin typeface="Arial" charset="0"/>
                <a:cs typeface="Times New Roman" pitchFamily="18" charset="0"/>
              </a:rPr>
              <a:t>d</a:t>
            </a:r>
            <a:r>
              <a:rPr lang="en-US" dirty="0" err="1" smtClean="0">
                <a:solidFill>
                  <a:schemeClr val="accent3"/>
                </a:solidFill>
                <a:latin typeface="Arial" charset="0"/>
                <a:cs typeface="Times New Roman" pitchFamily="18" charset="0"/>
              </a:rPr>
              <a:t>ArrayX</a:t>
            </a:r>
            <a:r>
              <a:rPr lang="en-US" dirty="0" smtClean="0">
                <a:solidFill>
                  <a:schemeClr val="accent3"/>
                </a:solidFill>
                <a:latin typeface="Arial" charset="0"/>
                <a:cs typeface="Times New Roman" pitchFamily="18" charset="0"/>
              </a:rPr>
              <a:t>[6</a:t>
            </a:r>
            <a:r>
              <a:rPr lang="en-US" dirty="0">
                <a:solidFill>
                  <a:schemeClr val="accent3"/>
                </a:solidFill>
                <a:latin typeface="Arial" charset="0"/>
                <a:cs typeface="Times New Roman" pitchFamily="18" charset="0"/>
              </a:rPr>
              <a:t>], </a:t>
            </a:r>
            <a:r>
              <a:rPr lang="en-US" dirty="0" err="1">
                <a:solidFill>
                  <a:schemeClr val="accent3"/>
                </a:solidFill>
                <a:latin typeface="Arial" charset="0"/>
                <a:cs typeface="Times New Roman" pitchFamily="18" charset="0"/>
              </a:rPr>
              <a:t>s</a:t>
            </a:r>
            <a:r>
              <a:rPr lang="en-US" dirty="0" err="1" smtClean="0">
                <a:solidFill>
                  <a:schemeClr val="accent3"/>
                </a:solidFill>
                <a:latin typeface="Arial" charset="0"/>
                <a:cs typeface="Times New Roman" pitchFamily="18" charset="0"/>
              </a:rPr>
              <a:t>ArrayY</a:t>
            </a:r>
            <a:r>
              <a:rPr lang="en-US" dirty="0" smtClean="0">
                <a:solidFill>
                  <a:schemeClr val="accent3"/>
                </a:solidFill>
                <a:latin typeface="Arial" charset="0"/>
                <a:cs typeface="Times New Roman" pitchFamily="18" charset="0"/>
              </a:rPr>
              <a:t>[6</a:t>
            </a:r>
            <a:r>
              <a:rPr lang="en-US" dirty="0">
                <a:solidFill>
                  <a:schemeClr val="accent3"/>
                </a:solidFill>
                <a:latin typeface="Arial" charset="0"/>
                <a:cs typeface="Times New Roman" pitchFamily="18" charset="0"/>
              </a:rPr>
              <a:t>] = {3, 8, 2, 9, 4, 1</a:t>
            </a:r>
            <a:r>
              <a:rPr lang="en-US" dirty="0" smtClean="0">
                <a:solidFill>
                  <a:schemeClr val="accent3"/>
                </a:solidFill>
                <a:latin typeface="Arial" charset="0"/>
                <a:cs typeface="Times New Roman" pitchFamily="18" charset="0"/>
              </a:rPr>
              <a:t>};</a:t>
            </a:r>
            <a:endParaRPr lang="en-US" dirty="0" smtClean="0">
              <a:solidFill>
                <a:schemeClr val="accent3"/>
              </a:solidFill>
              <a:latin typeface="Arial" charset="0"/>
              <a:cs typeface="Arial" charset="0"/>
            </a:endParaRPr>
          </a:p>
          <a:p>
            <a:pPr marL="0" indent="0">
              <a:lnSpc>
                <a:spcPct val="100000"/>
              </a:lnSpc>
              <a:buNone/>
              <a:defRPr/>
            </a:pPr>
            <a:r>
              <a:rPr lang="en-US" dirty="0" smtClean="0">
                <a:latin typeface="Arial" charset="0"/>
                <a:cs typeface="Arial" charset="0"/>
              </a:rPr>
              <a:t>	</a:t>
            </a:r>
            <a:r>
              <a:rPr lang="en-US" dirty="0">
                <a:latin typeface="Arial" charset="0"/>
                <a:cs typeface="Times New Roman" pitchFamily="18" charset="0"/>
              </a:rPr>
              <a:t> </a:t>
            </a:r>
            <a:r>
              <a:rPr lang="en-US" dirty="0" smtClean="0">
                <a:latin typeface="Arial" charset="0"/>
                <a:cs typeface="Times New Roman" pitchFamily="18" charset="0"/>
              </a:rPr>
              <a:t> </a:t>
            </a:r>
          </a:p>
          <a:p>
            <a:pPr marL="0" indent="0">
              <a:lnSpc>
                <a:spcPct val="100000"/>
              </a:lnSpc>
              <a:buNone/>
              <a:defRPr/>
            </a:pPr>
            <a:r>
              <a:rPr lang="en-US" dirty="0">
                <a:latin typeface="Arial" charset="0"/>
                <a:cs typeface="Times New Roman" pitchFamily="18" charset="0"/>
              </a:rPr>
              <a:t>	</a:t>
            </a:r>
            <a:r>
              <a:rPr lang="en-US" dirty="0" smtClean="0">
                <a:latin typeface="Arial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accent3"/>
                </a:solidFill>
                <a:latin typeface="Arial" charset="0"/>
                <a:cs typeface="Times New Roman" pitchFamily="18" charset="0"/>
              </a:rPr>
              <a:t>sArrayY</a:t>
            </a:r>
            <a:endParaRPr lang="en-US" dirty="0" smtClean="0">
              <a:solidFill>
                <a:schemeClr val="accent3"/>
              </a:solidFill>
              <a:latin typeface="Arial" charset="0"/>
              <a:cs typeface="Times New Roman" pitchFamily="18" charset="0"/>
            </a:endParaRPr>
          </a:p>
          <a:p>
            <a:pPr marL="0" indent="0">
              <a:lnSpc>
                <a:spcPct val="100000"/>
              </a:lnSpc>
              <a:buNone/>
              <a:defRPr/>
            </a:pPr>
            <a:endParaRPr lang="en-US" dirty="0">
              <a:latin typeface="Arial" charset="0"/>
              <a:cs typeface="Arial" charset="0"/>
            </a:endParaRPr>
          </a:p>
          <a:p>
            <a:pPr marL="0" indent="0">
              <a:buNone/>
              <a:defRPr/>
            </a:pPr>
            <a:endParaRPr lang="en-US" dirty="0">
              <a:latin typeface="Arial" charset="0"/>
              <a:cs typeface="Times New Roman" pitchFamily="18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dirty="0" smtClean="0"/>
              <a:t>		</a:t>
            </a:r>
            <a:r>
              <a:rPr lang="en-US" dirty="0">
                <a:latin typeface="Arial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accent3"/>
                </a:solidFill>
                <a:latin typeface="Arial" charset="0"/>
                <a:cs typeface="Times New Roman" pitchFamily="18" charset="0"/>
              </a:rPr>
              <a:t>dArrayX</a:t>
            </a:r>
            <a:endParaRPr lang="en-US" dirty="0">
              <a:solidFill>
                <a:schemeClr val="accent3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4977964"/>
              </p:ext>
            </p:extLst>
          </p:nvPr>
        </p:nvGraphicFramePr>
        <p:xfrm>
          <a:off x="3410266" y="3108854"/>
          <a:ext cx="5432427" cy="68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6061"/>
                <a:gridCol w="776061"/>
                <a:gridCol w="776061"/>
                <a:gridCol w="776061"/>
                <a:gridCol w="776061"/>
                <a:gridCol w="776061"/>
                <a:gridCol w="776061"/>
              </a:tblGrid>
              <a:tr h="33496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Value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91429" marR="91429" marT="45645" marB="456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91429" marR="91429" marT="45645" marB="456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91429" marR="91429" marT="45645" marB="456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91429" marR="91429" marT="45645" marB="456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91429" marR="91429" marT="45645" marB="456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91429" marR="91429" marT="45645" marB="456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91429" marR="91429" marT="45645" marB="456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5067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70C0"/>
                          </a:solidFill>
                        </a:rPr>
                        <a:t>Index</a:t>
                      </a:r>
                      <a:endParaRPr lang="en-US" sz="1600" b="1" dirty="0">
                        <a:solidFill>
                          <a:srgbClr val="0070C0"/>
                        </a:solidFill>
                      </a:endParaRPr>
                    </a:p>
                  </a:txBody>
                  <a:tcPr marL="91429" marR="91429" marT="45645" marB="456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en-US" sz="1600" b="1" dirty="0">
                        <a:solidFill>
                          <a:srgbClr val="0070C0"/>
                        </a:solidFill>
                      </a:endParaRPr>
                    </a:p>
                  </a:txBody>
                  <a:tcPr marL="91429" marR="91429" marT="45645" marB="456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en-US" sz="1600" b="1" dirty="0">
                        <a:solidFill>
                          <a:srgbClr val="0070C0"/>
                        </a:solidFill>
                      </a:endParaRPr>
                    </a:p>
                  </a:txBody>
                  <a:tcPr marL="91429" marR="91429" marT="45645" marB="456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70C0"/>
                          </a:solidFill>
                        </a:rPr>
                        <a:t>2</a:t>
                      </a:r>
                      <a:endParaRPr lang="en-US" sz="1600" b="1" dirty="0">
                        <a:solidFill>
                          <a:srgbClr val="0070C0"/>
                        </a:solidFill>
                      </a:endParaRPr>
                    </a:p>
                  </a:txBody>
                  <a:tcPr marL="91429" marR="91429" marT="45645" marB="456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70C0"/>
                          </a:solidFill>
                        </a:rPr>
                        <a:t>3</a:t>
                      </a:r>
                      <a:endParaRPr lang="en-US" sz="1600" b="1" dirty="0">
                        <a:solidFill>
                          <a:srgbClr val="0070C0"/>
                        </a:solidFill>
                      </a:endParaRPr>
                    </a:p>
                  </a:txBody>
                  <a:tcPr marL="91429" marR="91429" marT="45645" marB="456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70C0"/>
                          </a:solidFill>
                        </a:rPr>
                        <a:t>4</a:t>
                      </a:r>
                      <a:endParaRPr lang="en-US" sz="1600" b="1" dirty="0">
                        <a:solidFill>
                          <a:srgbClr val="0070C0"/>
                        </a:solidFill>
                      </a:endParaRPr>
                    </a:p>
                  </a:txBody>
                  <a:tcPr marL="91429" marR="91429" marT="45645" marB="456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70C0"/>
                          </a:solidFill>
                        </a:rPr>
                        <a:t>5</a:t>
                      </a:r>
                      <a:endParaRPr lang="en-US" sz="1600" b="1" dirty="0">
                        <a:solidFill>
                          <a:srgbClr val="0070C0"/>
                        </a:solidFill>
                      </a:endParaRPr>
                    </a:p>
                  </a:txBody>
                  <a:tcPr marL="91429" marR="91429" marT="45645" marB="456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7934290"/>
              </p:ext>
            </p:extLst>
          </p:nvPr>
        </p:nvGraphicFramePr>
        <p:xfrm>
          <a:off x="3410266" y="4366154"/>
          <a:ext cx="5432427" cy="68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6061"/>
                <a:gridCol w="776061"/>
                <a:gridCol w="776061"/>
                <a:gridCol w="776061"/>
                <a:gridCol w="776061"/>
                <a:gridCol w="776061"/>
                <a:gridCol w="776061"/>
              </a:tblGrid>
              <a:tr h="33496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Value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91429" marR="91429" marT="45645" marB="456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91429" marR="91429" marT="45645" marB="456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91429" marR="91429" marT="45645" marB="456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91429" marR="91429" marT="45645" marB="456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91429" marR="91429" marT="45645" marB="456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91429" marR="91429" marT="45645" marB="456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91429" marR="91429" marT="45645" marB="456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5067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70C0"/>
                          </a:solidFill>
                        </a:rPr>
                        <a:t>Index</a:t>
                      </a:r>
                      <a:endParaRPr lang="en-US" sz="1600" b="1" dirty="0">
                        <a:solidFill>
                          <a:srgbClr val="0070C0"/>
                        </a:solidFill>
                      </a:endParaRPr>
                    </a:p>
                  </a:txBody>
                  <a:tcPr marL="91429" marR="91429" marT="45645" marB="456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en-US" sz="1600" b="1" dirty="0">
                        <a:solidFill>
                          <a:srgbClr val="0070C0"/>
                        </a:solidFill>
                      </a:endParaRPr>
                    </a:p>
                  </a:txBody>
                  <a:tcPr marL="91429" marR="91429" marT="45645" marB="456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en-US" sz="1600" b="1" dirty="0">
                        <a:solidFill>
                          <a:srgbClr val="0070C0"/>
                        </a:solidFill>
                      </a:endParaRPr>
                    </a:p>
                  </a:txBody>
                  <a:tcPr marL="91429" marR="91429" marT="45645" marB="456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70C0"/>
                          </a:solidFill>
                        </a:rPr>
                        <a:t>2</a:t>
                      </a:r>
                      <a:endParaRPr lang="en-US" sz="1600" b="1" dirty="0">
                        <a:solidFill>
                          <a:srgbClr val="0070C0"/>
                        </a:solidFill>
                      </a:endParaRPr>
                    </a:p>
                  </a:txBody>
                  <a:tcPr marL="91429" marR="91429" marT="45645" marB="456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70C0"/>
                          </a:solidFill>
                        </a:rPr>
                        <a:t>3</a:t>
                      </a:r>
                      <a:endParaRPr lang="en-US" sz="1600" b="1" dirty="0">
                        <a:solidFill>
                          <a:srgbClr val="0070C0"/>
                        </a:solidFill>
                      </a:endParaRPr>
                    </a:p>
                  </a:txBody>
                  <a:tcPr marL="91429" marR="91429" marT="45645" marB="456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70C0"/>
                          </a:solidFill>
                        </a:rPr>
                        <a:t>4</a:t>
                      </a:r>
                      <a:endParaRPr lang="en-US" sz="1600" b="1" dirty="0">
                        <a:solidFill>
                          <a:srgbClr val="0070C0"/>
                        </a:solidFill>
                      </a:endParaRPr>
                    </a:p>
                  </a:txBody>
                  <a:tcPr marL="91429" marR="91429" marT="45645" marB="456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70C0"/>
                          </a:solidFill>
                        </a:rPr>
                        <a:t>5</a:t>
                      </a:r>
                      <a:endParaRPr lang="en-US" sz="1600" b="1" dirty="0">
                        <a:solidFill>
                          <a:srgbClr val="0070C0"/>
                        </a:solidFill>
                      </a:endParaRPr>
                    </a:p>
                  </a:txBody>
                  <a:tcPr marL="91429" marR="91429" marT="45645" marB="456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F32A4-8DB9-4849-A64C-6B4AE897E7F3}" type="datetime4">
              <a:rPr lang="en-US" smtClean="0"/>
              <a:t>March 27, 2019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CSE-291: Computer Programming 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4F382-3087-4BB5-8D2C-9D2E36CEA7D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679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with </a:t>
            </a:r>
            <a:r>
              <a:rPr lang="en-US" dirty="0" smtClean="0"/>
              <a:t>Arrays-3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7266" y="1737360"/>
            <a:ext cx="10475595" cy="4583641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#include &lt;</a:t>
            </a:r>
            <a:r>
              <a:rPr lang="en-US" altLang="en-US" sz="1800" dirty="0" err="1">
                <a:solidFill>
                  <a:schemeClr val="tx1"/>
                </a:solidFill>
                <a:latin typeface="Arial" panose="020B0604020202020204" pitchFamily="34" charset="0"/>
              </a:rPr>
              <a:t>stdio.h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&gt;     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void main(void)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{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	</a:t>
            </a:r>
            <a:r>
              <a:rPr lang="en-US" altLang="en-US" sz="1800" dirty="0" smtClean="0">
                <a:solidFill>
                  <a:schemeClr val="tx1"/>
                </a:solidFill>
                <a:latin typeface="Arial" panose="020B0604020202020204" pitchFamily="34" charset="0"/>
              </a:rPr>
              <a:t>     </a:t>
            </a:r>
            <a:r>
              <a:rPr lang="en-US" altLang="en-US" sz="1800" dirty="0" err="1" smtClean="0">
                <a:solidFill>
                  <a:schemeClr val="tx1"/>
                </a:solidFill>
                <a:latin typeface="Arial" panose="020B0604020202020204" pitchFamily="34" charset="0"/>
              </a:rPr>
              <a:t>int</a:t>
            </a:r>
            <a:r>
              <a:rPr lang="en-US" altLang="en-US" sz="1800" dirty="0" smtClean="0">
                <a:solidFill>
                  <a:schemeClr val="tx1"/>
                </a:solidFill>
                <a:latin typeface="Arial" panose="020B0604020202020204" pitchFamily="34" charset="0"/>
              </a:rPr>
              <a:t> index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, </a:t>
            </a:r>
            <a:r>
              <a:rPr lang="en-US" altLang="en-US" sz="1800" dirty="0" err="1" smtClean="0">
                <a:solidFill>
                  <a:schemeClr val="tx1"/>
                </a:solidFill>
                <a:latin typeface="Arial" panose="020B0604020202020204" pitchFamily="34" charset="0"/>
              </a:rPr>
              <a:t>dArrayX</a:t>
            </a:r>
            <a:r>
              <a:rPr lang="en-US" altLang="en-US" sz="1800" dirty="0" smtClean="0">
                <a:solidFill>
                  <a:schemeClr val="tx1"/>
                </a:solidFill>
                <a:latin typeface="Arial" panose="020B0604020202020204" pitchFamily="34" charset="0"/>
              </a:rPr>
              <a:t>[6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], </a:t>
            </a:r>
            <a:r>
              <a:rPr lang="en-US" altLang="en-US" sz="1800" dirty="0" err="1" smtClean="0">
                <a:solidFill>
                  <a:schemeClr val="tx1"/>
                </a:solidFill>
                <a:latin typeface="Arial" panose="020B0604020202020204" pitchFamily="34" charset="0"/>
              </a:rPr>
              <a:t>sArrayY</a:t>
            </a:r>
            <a:r>
              <a:rPr lang="en-US" altLang="en-US" sz="1800" dirty="0" smtClean="0">
                <a:solidFill>
                  <a:schemeClr val="tx1"/>
                </a:solidFill>
                <a:latin typeface="Arial" panose="020B0604020202020204" pitchFamily="34" charset="0"/>
              </a:rPr>
              <a:t>[6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] = {3, 8, 2, 9, 4, 1};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	</a:t>
            </a:r>
            <a:r>
              <a:rPr lang="en-US" altLang="en-US" sz="1800" dirty="0" smtClean="0">
                <a:solidFill>
                  <a:schemeClr val="tx1"/>
                </a:solidFill>
                <a:latin typeface="Arial" panose="020B0604020202020204" pitchFamily="34" charset="0"/>
              </a:rPr>
              <a:t>     </a:t>
            </a:r>
            <a:r>
              <a:rPr lang="en-US" altLang="en-US" sz="1800" dirty="0" smtClean="0">
                <a:solidFill>
                  <a:srgbClr val="1E09B7"/>
                </a:solidFill>
                <a:latin typeface="Arial" panose="020B0604020202020204" pitchFamily="34" charset="0"/>
              </a:rPr>
              <a:t>// </a:t>
            </a:r>
            <a:r>
              <a:rPr lang="en-US" altLang="en-US" sz="1800" dirty="0">
                <a:solidFill>
                  <a:srgbClr val="1E09B7"/>
                </a:solidFill>
                <a:latin typeface="Arial" panose="020B0604020202020204" pitchFamily="34" charset="0"/>
              </a:rPr>
              <a:t>Copying the value of </a:t>
            </a:r>
            <a:r>
              <a:rPr lang="en-US" altLang="en-US" sz="1800" dirty="0" err="1" smtClean="0">
                <a:solidFill>
                  <a:srgbClr val="1E09B7"/>
                </a:solidFill>
                <a:latin typeface="Arial" panose="020B0604020202020204" pitchFamily="34" charset="0"/>
              </a:rPr>
              <a:t>sArrayY</a:t>
            </a:r>
            <a:r>
              <a:rPr lang="en-US" altLang="en-US" sz="1800" dirty="0" smtClean="0">
                <a:solidFill>
                  <a:srgbClr val="1E09B7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800" dirty="0">
                <a:solidFill>
                  <a:srgbClr val="1E09B7"/>
                </a:solidFill>
                <a:latin typeface="Arial" panose="020B0604020202020204" pitchFamily="34" charset="0"/>
              </a:rPr>
              <a:t>to </a:t>
            </a:r>
            <a:r>
              <a:rPr lang="en-US" altLang="en-US" sz="1800" dirty="0" err="1" smtClean="0">
                <a:solidFill>
                  <a:srgbClr val="1E09B7"/>
                </a:solidFill>
                <a:latin typeface="Arial" panose="020B0604020202020204" pitchFamily="34" charset="0"/>
              </a:rPr>
              <a:t>dArrayX</a:t>
            </a:r>
            <a:r>
              <a:rPr lang="en-US" altLang="en-US" sz="1800" dirty="0" smtClean="0">
                <a:solidFill>
                  <a:srgbClr val="1E09B7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800" dirty="0">
                <a:solidFill>
                  <a:srgbClr val="1E09B7"/>
                </a:solidFill>
                <a:latin typeface="Arial" panose="020B0604020202020204" pitchFamily="34" charset="0"/>
              </a:rPr>
              <a:t>	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	</a:t>
            </a:r>
            <a:r>
              <a:rPr lang="en-US" altLang="en-US" sz="1800" dirty="0" smtClean="0">
                <a:solidFill>
                  <a:schemeClr val="tx1"/>
                </a:solidFill>
                <a:latin typeface="Arial" panose="020B0604020202020204" pitchFamily="34" charset="0"/>
              </a:rPr>
              <a:t>     for(index 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= 0; </a:t>
            </a:r>
            <a:r>
              <a:rPr lang="en-US" altLang="en-US" sz="1800" dirty="0" smtClean="0">
                <a:solidFill>
                  <a:schemeClr val="tx1"/>
                </a:solidFill>
                <a:latin typeface="Arial" panose="020B0604020202020204" pitchFamily="34" charset="0"/>
              </a:rPr>
              <a:t>index 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&lt;= 5; index++)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		</a:t>
            </a:r>
            <a:r>
              <a:rPr lang="en-US" altLang="en-US" sz="1800" dirty="0" err="1" smtClean="0">
                <a:solidFill>
                  <a:schemeClr val="tx1"/>
                </a:solidFill>
                <a:latin typeface="Arial" panose="020B0604020202020204" pitchFamily="34" charset="0"/>
              </a:rPr>
              <a:t>dArrayX</a:t>
            </a:r>
            <a:r>
              <a:rPr lang="en-US" altLang="en-US" sz="1800" dirty="0" smtClean="0">
                <a:solidFill>
                  <a:schemeClr val="tx1"/>
                </a:solidFill>
                <a:latin typeface="Arial" panose="020B0604020202020204" pitchFamily="34" charset="0"/>
              </a:rPr>
              <a:t>[Index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] = </a:t>
            </a:r>
            <a:r>
              <a:rPr lang="en-US" altLang="en-US" sz="1800" dirty="0" err="1" smtClean="0">
                <a:solidFill>
                  <a:schemeClr val="tx1"/>
                </a:solidFill>
                <a:latin typeface="Arial" panose="020B0604020202020204" pitchFamily="34" charset="0"/>
              </a:rPr>
              <a:t>sArrayY</a:t>
            </a:r>
            <a:r>
              <a:rPr lang="en-US" altLang="en-US" sz="1800" dirty="0" smtClean="0">
                <a:solidFill>
                  <a:schemeClr val="tx1"/>
                </a:solidFill>
                <a:latin typeface="Arial" panose="020B0604020202020204" pitchFamily="34" charset="0"/>
              </a:rPr>
              <a:t>[index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];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	</a:t>
            </a:r>
            <a:r>
              <a:rPr lang="en-US" altLang="en-US" sz="1800" dirty="0" smtClean="0">
                <a:solidFill>
                  <a:schemeClr val="tx1"/>
                </a:solidFill>
                <a:latin typeface="Arial" panose="020B0604020202020204" pitchFamily="34" charset="0"/>
              </a:rPr>
              <a:t>    </a:t>
            </a:r>
            <a:r>
              <a:rPr lang="en-US" altLang="en-US" sz="1800" dirty="0" smtClean="0">
                <a:solidFill>
                  <a:srgbClr val="1E09B7"/>
                </a:solidFill>
                <a:latin typeface="Arial" panose="020B0604020202020204" pitchFamily="34" charset="0"/>
              </a:rPr>
              <a:t>//</a:t>
            </a:r>
            <a:r>
              <a:rPr lang="en-US" altLang="en-US" sz="1800" dirty="0">
                <a:solidFill>
                  <a:srgbClr val="1E09B7"/>
                </a:solidFill>
                <a:latin typeface="Arial" panose="020B0604020202020204" pitchFamily="34" charset="0"/>
              </a:rPr>
              <a:t>printing 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	</a:t>
            </a:r>
            <a:r>
              <a:rPr lang="en-US" altLang="en-US" sz="1800" dirty="0" smtClean="0">
                <a:solidFill>
                  <a:schemeClr val="tx1"/>
                </a:solidFill>
                <a:latin typeface="Arial" panose="020B0604020202020204" pitchFamily="34" charset="0"/>
              </a:rPr>
              <a:t>    for(index 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= 0; </a:t>
            </a:r>
            <a:r>
              <a:rPr lang="en-US" altLang="en-US" sz="1800" dirty="0" smtClean="0">
                <a:solidFill>
                  <a:schemeClr val="tx1"/>
                </a:solidFill>
                <a:latin typeface="Arial" panose="020B0604020202020204" pitchFamily="34" charset="0"/>
              </a:rPr>
              <a:t>index 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&lt;= 5; </a:t>
            </a:r>
            <a:r>
              <a:rPr lang="en-US" altLang="en-US" sz="1800" dirty="0" smtClean="0">
                <a:solidFill>
                  <a:schemeClr val="tx1"/>
                </a:solidFill>
                <a:latin typeface="Arial" panose="020B0604020202020204" pitchFamily="34" charset="0"/>
              </a:rPr>
              <a:t>index++)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800" dirty="0" smtClean="0">
                <a:solidFill>
                  <a:schemeClr val="tx1"/>
                </a:solidFill>
                <a:latin typeface="Arial" panose="020B0604020202020204" pitchFamily="34" charset="0"/>
              </a:rPr>
              <a:t>     {</a:t>
            </a: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	</a:t>
            </a:r>
            <a:r>
              <a:rPr lang="en-US" altLang="en-US" sz="1800" dirty="0" smtClean="0">
                <a:solidFill>
                  <a:schemeClr val="tx1"/>
                </a:solidFill>
                <a:latin typeface="Arial" panose="020B0604020202020204" pitchFamily="34" charset="0"/>
              </a:rPr>
              <a:t>	</a:t>
            </a:r>
            <a:r>
              <a:rPr lang="en-US" altLang="en-US" sz="1800" dirty="0" err="1" smtClean="0">
                <a:solidFill>
                  <a:schemeClr val="tx1"/>
                </a:solidFill>
                <a:latin typeface="Arial" panose="020B0604020202020204" pitchFamily="34" charset="0"/>
              </a:rPr>
              <a:t>printf</a:t>
            </a:r>
            <a:r>
              <a:rPr lang="en-US" altLang="en-US" sz="1800" dirty="0" smtClean="0">
                <a:solidFill>
                  <a:schemeClr val="tx1"/>
                </a:solidFill>
                <a:latin typeface="Arial" panose="020B0604020202020204" pitchFamily="34" charset="0"/>
              </a:rPr>
              <a:t>(“</a:t>
            </a:r>
            <a:r>
              <a:rPr lang="en-US" altLang="en-US" sz="1800" dirty="0" err="1" smtClean="0">
                <a:solidFill>
                  <a:schemeClr val="tx1"/>
                </a:solidFill>
                <a:latin typeface="Arial" panose="020B0604020202020204" pitchFamily="34" charset="0"/>
              </a:rPr>
              <a:t>dArrayX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[%d] = %d\t, </a:t>
            </a:r>
            <a:r>
              <a:rPr lang="en-US" altLang="en-US" sz="1800" dirty="0" err="1" smtClean="0">
                <a:solidFill>
                  <a:schemeClr val="tx1"/>
                </a:solidFill>
                <a:latin typeface="Arial" panose="020B0604020202020204" pitchFamily="34" charset="0"/>
              </a:rPr>
              <a:t>sArrayY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[%d] %d\n", i</a:t>
            </a:r>
            <a:r>
              <a:rPr lang="en-US" altLang="en-US" sz="1800" dirty="0" smtClean="0">
                <a:solidFill>
                  <a:schemeClr val="tx1"/>
                </a:solidFill>
                <a:latin typeface="Arial" panose="020B0604020202020204" pitchFamily="34" charset="0"/>
              </a:rPr>
              <a:t>ndex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, </a:t>
            </a:r>
            <a:r>
              <a:rPr lang="en-US" altLang="en-US" sz="1800" dirty="0" err="1" smtClean="0">
                <a:solidFill>
                  <a:schemeClr val="tx1"/>
                </a:solidFill>
                <a:latin typeface="Arial" panose="020B0604020202020204" pitchFamily="34" charset="0"/>
              </a:rPr>
              <a:t>dArrayX</a:t>
            </a:r>
            <a:r>
              <a:rPr lang="en-US" altLang="en-US" sz="1800" dirty="0" smtClean="0">
                <a:solidFill>
                  <a:schemeClr val="tx1"/>
                </a:solidFill>
                <a:latin typeface="Arial" panose="020B0604020202020204" pitchFamily="34" charset="0"/>
              </a:rPr>
              <a:t>[index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], </a:t>
            </a:r>
            <a:r>
              <a:rPr lang="en-US" altLang="en-US" sz="1800" dirty="0" smtClean="0">
                <a:solidFill>
                  <a:schemeClr val="tx1"/>
                </a:solidFill>
                <a:latin typeface="Arial" panose="020B0604020202020204" pitchFamily="34" charset="0"/>
              </a:rPr>
              <a:t>index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, </a:t>
            </a:r>
            <a:r>
              <a:rPr lang="en-US" altLang="en-US" sz="1800" dirty="0" err="1" smtClean="0">
                <a:solidFill>
                  <a:schemeClr val="tx1"/>
                </a:solidFill>
                <a:latin typeface="Arial" panose="020B0604020202020204" pitchFamily="34" charset="0"/>
              </a:rPr>
              <a:t>sArrayY</a:t>
            </a:r>
            <a:r>
              <a:rPr lang="en-US" altLang="en-US" sz="1800" dirty="0" smtClean="0">
                <a:solidFill>
                  <a:schemeClr val="tx1"/>
                </a:solidFill>
                <a:latin typeface="Arial" panose="020B0604020202020204" pitchFamily="34" charset="0"/>
              </a:rPr>
              <a:t>[index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]);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800" dirty="0" smtClean="0">
                <a:solidFill>
                  <a:schemeClr val="tx1"/>
                </a:solidFill>
                <a:latin typeface="Arial" panose="020B0604020202020204" pitchFamily="34" charset="0"/>
              </a:rPr>
              <a:t>     }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7D77A-C46C-404B-BBFD-45B6C81D9C63}" type="datetime4">
              <a:rPr lang="en-US" smtClean="0"/>
              <a:t>March 27,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CSE-291: Computer Programming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4F382-3087-4BB5-8D2C-9D2E36CEA7D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108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with </a:t>
            </a:r>
            <a:r>
              <a:rPr lang="en-US" dirty="0" smtClean="0"/>
              <a:t>Arrays-4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845734"/>
            <a:ext cx="10475595" cy="4383616"/>
          </a:xfrm>
        </p:spPr>
        <p:txBody>
          <a:bodyPr>
            <a:noAutofit/>
          </a:bodyPr>
          <a:lstStyle/>
          <a:p>
            <a:pPr>
              <a:buFont typeface="Courier New" panose="02070309020205020404" pitchFamily="49" charset="0"/>
              <a:buChar char="o"/>
              <a:defRPr/>
            </a:pPr>
            <a:r>
              <a:rPr lang="en-US" altLang="en-US" dirty="0" smtClean="0"/>
              <a:t> </a:t>
            </a:r>
            <a:r>
              <a:rPr lang="en-US" dirty="0" smtClean="0">
                <a:latin typeface="Arial" charset="0"/>
                <a:cs typeface="Times New Roman" pitchFamily="18" charset="0"/>
              </a:rPr>
              <a:t>Searching </a:t>
            </a:r>
            <a:r>
              <a:rPr lang="en-US" dirty="0">
                <a:latin typeface="Arial" charset="0"/>
                <a:cs typeface="Times New Roman" pitchFamily="18" charset="0"/>
              </a:rPr>
              <a:t>the location for the given value in an array</a:t>
            </a:r>
          </a:p>
          <a:p>
            <a:pPr marL="0" indent="0">
              <a:buNone/>
              <a:defRPr/>
            </a:pPr>
            <a:r>
              <a:rPr lang="en-US" dirty="0" smtClean="0">
                <a:latin typeface="Arial" charset="0"/>
                <a:cs typeface="Times New Roman" pitchFamily="18" charset="0"/>
              </a:rPr>
              <a:t>	 </a:t>
            </a:r>
            <a:r>
              <a:rPr lang="fr-FR" dirty="0" err="1">
                <a:solidFill>
                  <a:schemeClr val="accent3"/>
                </a:solidFill>
                <a:latin typeface="Arial" charset="0"/>
                <a:cs typeface="Times New Roman" pitchFamily="18" charset="0"/>
              </a:rPr>
              <a:t>int</a:t>
            </a:r>
            <a:r>
              <a:rPr lang="fr-FR" dirty="0">
                <a:solidFill>
                  <a:schemeClr val="accent3"/>
                </a:solidFill>
                <a:latin typeface="Arial" charset="0"/>
                <a:cs typeface="Times New Roman" pitchFamily="18" charset="0"/>
              </a:rPr>
              <a:t> Score[6]= {3, 8, 2, 9, 4, 12};</a:t>
            </a:r>
          </a:p>
          <a:p>
            <a:pPr marL="0" indent="0">
              <a:lnSpc>
                <a:spcPct val="100000"/>
              </a:lnSpc>
              <a:buNone/>
              <a:defRPr/>
            </a:pPr>
            <a:r>
              <a:rPr lang="en-US" dirty="0" smtClean="0">
                <a:latin typeface="Arial" charset="0"/>
                <a:cs typeface="Arial" charset="0"/>
              </a:rPr>
              <a:t>	</a:t>
            </a:r>
            <a:r>
              <a:rPr lang="en-US" dirty="0">
                <a:latin typeface="Arial" charset="0"/>
                <a:cs typeface="Times New Roman" pitchFamily="18" charset="0"/>
              </a:rPr>
              <a:t> </a:t>
            </a:r>
            <a:r>
              <a:rPr lang="en-US" dirty="0" smtClean="0">
                <a:latin typeface="Arial" charset="0"/>
                <a:cs typeface="Times New Roman" pitchFamily="18" charset="0"/>
              </a:rPr>
              <a:t> </a:t>
            </a:r>
          </a:p>
          <a:p>
            <a:pPr marL="0" indent="0">
              <a:lnSpc>
                <a:spcPct val="100000"/>
              </a:lnSpc>
              <a:buNone/>
              <a:defRPr/>
            </a:pPr>
            <a:r>
              <a:rPr lang="en-US" dirty="0" smtClean="0">
                <a:latin typeface="Arial" charset="0"/>
                <a:cs typeface="Times New Roman" pitchFamily="18" charset="0"/>
              </a:rPr>
              <a:t>	    </a:t>
            </a:r>
            <a:r>
              <a:rPr lang="en-US" altLang="en-US" dirty="0" smtClean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dirty="0" smtClean="0">
                <a:solidFill>
                  <a:schemeClr val="accent3"/>
                </a:solidFill>
                <a:latin typeface="Arial" panose="020B0604020202020204" pitchFamily="34" charset="0"/>
              </a:rPr>
              <a:t>Score</a:t>
            </a:r>
            <a:endParaRPr lang="en-US" dirty="0" smtClean="0">
              <a:solidFill>
                <a:schemeClr val="accent3"/>
              </a:solidFill>
              <a:latin typeface="Arial" charset="0"/>
              <a:cs typeface="Times New Roman" pitchFamily="18" charset="0"/>
            </a:endParaRPr>
          </a:p>
          <a:p>
            <a:pPr marL="0" indent="0">
              <a:lnSpc>
                <a:spcPct val="100000"/>
              </a:lnSpc>
              <a:buNone/>
              <a:defRPr/>
            </a:pPr>
            <a:endParaRPr lang="en-US" dirty="0">
              <a:latin typeface="Arial" charset="0"/>
              <a:cs typeface="Arial" charset="0"/>
            </a:endParaRPr>
          </a:p>
          <a:p>
            <a:pPr marL="0" indent="0">
              <a:buNone/>
              <a:defRPr/>
            </a:pPr>
            <a:endParaRPr lang="en-US" dirty="0" smtClean="0">
              <a:latin typeface="Arial" charset="0"/>
              <a:cs typeface="Times New Roman" pitchFamily="18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dirty="0" smtClean="0"/>
              <a:t>		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1182136"/>
              </p:ext>
            </p:extLst>
          </p:nvPr>
        </p:nvGraphicFramePr>
        <p:xfrm>
          <a:off x="3410266" y="3119437"/>
          <a:ext cx="5432427" cy="68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6061"/>
                <a:gridCol w="776061"/>
                <a:gridCol w="776061"/>
                <a:gridCol w="776061"/>
                <a:gridCol w="776061"/>
                <a:gridCol w="776061"/>
                <a:gridCol w="776061"/>
              </a:tblGrid>
              <a:tr h="33496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Value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91429" marR="91429" marT="45645" marB="456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91429" marR="91429" marT="45645" marB="456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91429" marR="91429" marT="45645" marB="456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91429" marR="91429" marT="45645" marB="456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91429" marR="91429" marT="45645" marB="456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91429" marR="91429" marT="45645" marB="456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91429" marR="91429" marT="45645" marB="456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5067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70C0"/>
                          </a:solidFill>
                        </a:rPr>
                        <a:t>Index</a:t>
                      </a:r>
                      <a:endParaRPr lang="en-US" sz="1600" b="1" dirty="0">
                        <a:solidFill>
                          <a:srgbClr val="0070C0"/>
                        </a:solidFill>
                      </a:endParaRPr>
                    </a:p>
                  </a:txBody>
                  <a:tcPr marL="91429" marR="91429" marT="45645" marB="456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en-US" sz="1600" b="1" dirty="0">
                        <a:solidFill>
                          <a:srgbClr val="0070C0"/>
                        </a:solidFill>
                      </a:endParaRPr>
                    </a:p>
                  </a:txBody>
                  <a:tcPr marL="91429" marR="91429" marT="45645" marB="456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en-US" sz="1600" b="1" dirty="0">
                        <a:solidFill>
                          <a:srgbClr val="0070C0"/>
                        </a:solidFill>
                      </a:endParaRPr>
                    </a:p>
                  </a:txBody>
                  <a:tcPr marL="91429" marR="91429" marT="45645" marB="456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70C0"/>
                          </a:solidFill>
                        </a:rPr>
                        <a:t>2</a:t>
                      </a:r>
                      <a:endParaRPr lang="en-US" sz="1600" b="1" dirty="0">
                        <a:solidFill>
                          <a:srgbClr val="0070C0"/>
                        </a:solidFill>
                      </a:endParaRPr>
                    </a:p>
                  </a:txBody>
                  <a:tcPr marL="91429" marR="91429" marT="45645" marB="456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70C0"/>
                          </a:solidFill>
                        </a:rPr>
                        <a:t>3</a:t>
                      </a:r>
                      <a:endParaRPr lang="en-US" sz="1600" b="1" dirty="0">
                        <a:solidFill>
                          <a:srgbClr val="0070C0"/>
                        </a:solidFill>
                      </a:endParaRPr>
                    </a:p>
                  </a:txBody>
                  <a:tcPr marL="91429" marR="91429" marT="45645" marB="456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70C0"/>
                          </a:solidFill>
                        </a:rPr>
                        <a:t>4</a:t>
                      </a:r>
                      <a:endParaRPr lang="en-US" sz="1600" b="1" dirty="0">
                        <a:solidFill>
                          <a:srgbClr val="0070C0"/>
                        </a:solidFill>
                      </a:endParaRPr>
                    </a:p>
                  </a:txBody>
                  <a:tcPr marL="91429" marR="91429" marT="45645" marB="456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70C0"/>
                          </a:solidFill>
                        </a:rPr>
                        <a:t>5</a:t>
                      </a:r>
                      <a:endParaRPr lang="en-US" sz="1600" b="1" dirty="0">
                        <a:solidFill>
                          <a:srgbClr val="0070C0"/>
                        </a:solidFill>
                      </a:endParaRPr>
                    </a:p>
                  </a:txBody>
                  <a:tcPr marL="91429" marR="91429" marT="45645" marB="456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EA4FB-2F3A-4A7C-8AE2-B39995EEE579}" type="datetime4">
              <a:rPr lang="en-US" smtClean="0"/>
              <a:t>March 27,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CSE-291: Computer Programming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4F382-3087-4BB5-8D2C-9D2E36CEA7D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563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with </a:t>
            </a:r>
            <a:r>
              <a:rPr lang="en-US" dirty="0" smtClean="0"/>
              <a:t>Arrays-4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7266" y="1737360"/>
            <a:ext cx="10475595" cy="4583641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void main(void)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{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	</a:t>
            </a:r>
            <a:r>
              <a:rPr lang="en-US" altLang="en-US" sz="1800" dirty="0" smtClean="0">
                <a:solidFill>
                  <a:schemeClr val="tx1"/>
                </a:solidFill>
                <a:latin typeface="Arial" panose="020B0604020202020204" pitchFamily="34" charset="0"/>
              </a:rPr>
              <a:t>      </a:t>
            </a:r>
            <a:r>
              <a:rPr lang="en-US" altLang="en-US" sz="1800" dirty="0" err="1" smtClean="0">
                <a:solidFill>
                  <a:schemeClr val="tx1"/>
                </a:solidFill>
                <a:latin typeface="Arial" panose="020B0604020202020204" pitchFamily="34" charset="0"/>
              </a:rPr>
              <a:t>int</a:t>
            </a:r>
            <a:r>
              <a:rPr lang="en-US" altLang="en-US" sz="1800" dirty="0" smtClean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Score[6]= {3, 8, 2, 9, 4, 12};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	</a:t>
            </a:r>
            <a:r>
              <a:rPr lang="en-US" altLang="en-US" sz="1800" dirty="0" smtClean="0">
                <a:solidFill>
                  <a:schemeClr val="tx1"/>
                </a:solidFill>
                <a:latin typeface="Arial" panose="020B0604020202020204" pitchFamily="34" charset="0"/>
              </a:rPr>
              <a:t>      </a:t>
            </a:r>
            <a:r>
              <a:rPr lang="en-US" altLang="en-US" sz="1800" dirty="0" err="1" smtClean="0">
                <a:solidFill>
                  <a:schemeClr val="tx1"/>
                </a:solidFill>
                <a:latin typeface="Arial" panose="020B0604020202020204" pitchFamily="34" charset="0"/>
              </a:rPr>
              <a:t>int</a:t>
            </a:r>
            <a:r>
              <a:rPr lang="en-US" altLang="en-US" sz="1800" dirty="0" smtClean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Lookup</a:t>
            </a:r>
            <a:r>
              <a:rPr lang="en-US" altLang="en-US" sz="1800" dirty="0" smtClean="0">
                <a:solidFill>
                  <a:schemeClr val="tx1"/>
                </a:solidFill>
                <a:latin typeface="Arial" panose="020B0604020202020204" pitchFamily="34" charset="0"/>
              </a:rPr>
              <a:t>;					 </a:t>
            </a:r>
            <a:r>
              <a:rPr lang="en-US" altLang="en-US" sz="1800" dirty="0">
                <a:solidFill>
                  <a:srgbClr val="1E09B7"/>
                </a:solidFill>
                <a:latin typeface="Arial" panose="020B0604020202020204" pitchFamily="34" charset="0"/>
              </a:rPr>
              <a:t>// value to look for Index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    </a:t>
            </a:r>
          </a:p>
          <a:p>
            <a:pPr>
              <a:spcBef>
                <a:spcPct val="0"/>
              </a:spcBef>
              <a:buClrTx/>
              <a:buNone/>
            </a:pPr>
            <a:r>
              <a:rPr lang="en-US" altLang="en-US" sz="1800" dirty="0" smtClean="0">
                <a:solidFill>
                  <a:schemeClr val="tx1"/>
                </a:solidFill>
                <a:latin typeface="Arial" panose="020B0604020202020204" pitchFamily="34" charset="0"/>
              </a:rPr>
              <a:t>       </a:t>
            </a:r>
            <a:r>
              <a:rPr lang="en-US" altLang="en-US" sz="1800" dirty="0" err="1" smtClean="0">
                <a:solidFill>
                  <a:schemeClr val="tx1"/>
                </a:solidFill>
                <a:latin typeface="Arial" panose="020B0604020202020204" pitchFamily="34" charset="0"/>
              </a:rPr>
              <a:t>printf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("What score do you want to look up? </a:t>
            </a:r>
            <a:r>
              <a:rPr lang="en-US" altLang="en-US" sz="1800" dirty="0" smtClean="0">
                <a:solidFill>
                  <a:schemeClr val="tx1"/>
                </a:solidFill>
                <a:latin typeface="Arial" panose="020B0604020202020204" pitchFamily="34" charset="0"/>
              </a:rPr>
              <a:t>");	 </a:t>
            </a:r>
            <a:r>
              <a:rPr lang="en-US" altLang="en-US" sz="1800" dirty="0">
                <a:solidFill>
                  <a:srgbClr val="0070C0"/>
                </a:solidFill>
                <a:latin typeface="Arial" panose="020B0604020202020204" pitchFamily="34" charset="0"/>
              </a:rPr>
              <a:t>// read a score to be searched in the </a:t>
            </a:r>
            <a:r>
              <a:rPr lang="en-US" altLang="en-US" sz="1800" dirty="0" smtClean="0">
                <a:solidFill>
                  <a:srgbClr val="0070C0"/>
                </a:solidFill>
                <a:latin typeface="Arial" panose="020B0604020202020204" pitchFamily="34" charset="0"/>
              </a:rPr>
              <a:t>array</a:t>
            </a: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     </a:t>
            </a:r>
            <a:r>
              <a:rPr lang="en-US" altLang="en-US" sz="1800" dirty="0" smtClean="0">
                <a:solidFill>
                  <a:schemeClr val="tx1"/>
                </a:solidFill>
                <a:latin typeface="Arial" panose="020B0604020202020204" pitchFamily="34" charset="0"/>
              </a:rPr>
              <a:t>  </a:t>
            </a:r>
            <a:r>
              <a:rPr lang="en-US" altLang="en-US" sz="1800" dirty="0" err="1" smtClean="0">
                <a:solidFill>
                  <a:schemeClr val="tx1"/>
                </a:solidFill>
                <a:latin typeface="Arial" panose="020B0604020202020204" pitchFamily="34" charset="0"/>
              </a:rPr>
              <a:t>scanf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("%d", &amp;Lookup);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1800" dirty="0">
              <a:solidFill>
                <a:srgbClr val="0070C0"/>
              </a:solidFill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  <a:buNone/>
            </a:pPr>
            <a:r>
              <a:rPr lang="en-US" altLang="en-US" sz="1800" dirty="0" smtClean="0">
                <a:solidFill>
                  <a:schemeClr val="tx1"/>
                </a:solidFill>
                <a:latin typeface="Arial" panose="020B0604020202020204" pitchFamily="34" charset="0"/>
              </a:rPr>
              <a:t>       for(Index 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= 0; Index &lt;=5; Index = Index + 1</a:t>
            </a:r>
            <a:r>
              <a:rPr lang="en-US" altLang="en-US" sz="1800" dirty="0" smtClean="0">
                <a:solidFill>
                  <a:schemeClr val="tx1"/>
                </a:solidFill>
                <a:latin typeface="Arial" panose="020B0604020202020204" pitchFamily="34" charset="0"/>
              </a:rPr>
              <a:t>) 	</a:t>
            </a:r>
            <a:r>
              <a:rPr lang="en-US" altLang="en-US" sz="1800" dirty="0" smtClean="0">
                <a:solidFill>
                  <a:srgbClr val="0070C0"/>
                </a:solidFill>
                <a:latin typeface="Arial" panose="020B0604020202020204" pitchFamily="34" charset="0"/>
              </a:rPr>
              <a:t>// </a:t>
            </a:r>
            <a:r>
              <a:rPr lang="en-US" altLang="en-US" sz="1800" dirty="0">
                <a:solidFill>
                  <a:srgbClr val="0070C0"/>
                </a:solidFill>
                <a:latin typeface="Arial" panose="020B0604020202020204" pitchFamily="34" charset="0"/>
              </a:rPr>
              <a:t>search the array for this </a:t>
            </a:r>
            <a:r>
              <a:rPr lang="en-US" altLang="en-US" sz="1800" dirty="0" smtClean="0">
                <a:solidFill>
                  <a:srgbClr val="0070C0"/>
                </a:solidFill>
                <a:latin typeface="Arial" panose="020B0604020202020204" pitchFamily="34" charset="0"/>
              </a:rPr>
              <a:t>score</a:t>
            </a: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	</a:t>
            </a:r>
            <a:r>
              <a:rPr lang="en-US" altLang="en-US" sz="1800" dirty="0" smtClean="0">
                <a:solidFill>
                  <a:schemeClr val="tx1"/>
                </a:solidFill>
                <a:latin typeface="Arial" panose="020B0604020202020204" pitchFamily="34" charset="0"/>
              </a:rPr>
              <a:t>              if(Score[Index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] == Lookup</a:t>
            </a:r>
            <a:r>
              <a:rPr lang="en-US" altLang="en-US" sz="1800" dirty="0" smtClean="0">
                <a:solidFill>
                  <a:schemeClr val="tx1"/>
                </a:solidFill>
                <a:latin typeface="Arial" panose="020B0604020202020204" pitchFamily="34" charset="0"/>
              </a:rPr>
              <a:t>)		 </a:t>
            </a:r>
            <a:r>
              <a:rPr lang="en-US" altLang="en-US" sz="1800" dirty="0">
                <a:solidFill>
                  <a:srgbClr val="1E09B7"/>
                </a:solidFill>
                <a:latin typeface="Arial" panose="020B0604020202020204" pitchFamily="34" charset="0"/>
              </a:rPr>
              <a:t>// abandon the loop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		</a:t>
            </a:r>
            <a:r>
              <a:rPr lang="en-US" altLang="en-US" sz="1800" dirty="0" smtClean="0">
                <a:solidFill>
                  <a:schemeClr val="tx1"/>
                </a:solidFill>
                <a:latin typeface="Arial" panose="020B0604020202020204" pitchFamily="34" charset="0"/>
              </a:rPr>
              <a:t>      break;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   </a:t>
            </a:r>
            <a:r>
              <a:rPr lang="en-US" altLang="en-US" sz="1800" dirty="0" smtClean="0">
                <a:solidFill>
                  <a:schemeClr val="tx1"/>
                </a:solidFill>
                <a:latin typeface="Arial" panose="020B0604020202020204" pitchFamily="34" charset="0"/>
              </a:rPr>
              <a:t>    if(Index 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&lt;= 5)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    </a:t>
            </a:r>
            <a:r>
              <a:rPr lang="en-US" altLang="en-US" sz="1800" dirty="0" smtClean="0">
                <a:solidFill>
                  <a:schemeClr val="tx1"/>
                </a:solidFill>
                <a:latin typeface="Arial" panose="020B0604020202020204" pitchFamily="34" charset="0"/>
              </a:rPr>
              <a:t>            </a:t>
            </a:r>
            <a:r>
              <a:rPr lang="en-US" altLang="en-US" sz="1800" dirty="0" err="1" smtClean="0">
                <a:solidFill>
                  <a:schemeClr val="tx1"/>
                </a:solidFill>
                <a:latin typeface="Arial" panose="020B0604020202020204" pitchFamily="34" charset="0"/>
              </a:rPr>
              <a:t>printf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("The score of %.d was number %d in the list.\n", Lookup, Index+1 );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   </a:t>
            </a:r>
            <a:r>
              <a:rPr lang="en-US" altLang="en-US" sz="1800" dirty="0" smtClean="0">
                <a:solidFill>
                  <a:schemeClr val="tx1"/>
                </a:solidFill>
                <a:latin typeface="Arial" panose="020B0604020202020204" pitchFamily="34" charset="0"/>
              </a:rPr>
              <a:t>    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else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     </a:t>
            </a:r>
            <a:r>
              <a:rPr lang="en-US" altLang="en-US" sz="1800" dirty="0" smtClean="0">
                <a:solidFill>
                  <a:schemeClr val="tx1"/>
                </a:solidFill>
                <a:latin typeface="Arial" panose="020B0604020202020204" pitchFamily="34" charset="0"/>
              </a:rPr>
              <a:t>          </a:t>
            </a:r>
            <a:r>
              <a:rPr lang="en-US" altLang="en-US" sz="1800" dirty="0" err="1" smtClean="0">
                <a:solidFill>
                  <a:schemeClr val="tx1"/>
                </a:solidFill>
                <a:latin typeface="Arial" panose="020B0604020202020204" pitchFamily="34" charset="0"/>
              </a:rPr>
              <a:t>printf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("The score of %d was not found in the list.\n", Lookup);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6C88E-0D77-4FDB-AC40-0B8255419BA5}" type="datetime4">
              <a:rPr lang="en-US" smtClean="0"/>
              <a:t>March 27,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CSE-291: Computer Programming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4F382-3087-4BB5-8D2C-9D2E36CEA7D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389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with </a:t>
            </a:r>
            <a:r>
              <a:rPr lang="en-US" dirty="0" smtClean="0"/>
              <a:t>Arrays-5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7266" y="1737360"/>
            <a:ext cx="10475595" cy="4583641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Tx/>
              <a:buFont typeface="Courier New" panose="02070309020205020404" pitchFamily="49" charset="0"/>
              <a:buChar char="o"/>
            </a:pPr>
            <a:r>
              <a:rPr lang="en-US" altLang="en-US" sz="1800" b="1" dirty="0">
                <a:solidFill>
                  <a:schemeClr val="accent3"/>
                </a:solidFill>
                <a:latin typeface="Arial" panose="020B0604020202020204" pitchFamily="34" charset="0"/>
              </a:rPr>
              <a:t>  Program to print negative elements in array</a:t>
            </a:r>
          </a:p>
          <a:p>
            <a:pPr>
              <a:spcBef>
                <a:spcPct val="0"/>
              </a:spcBef>
              <a:buClrTx/>
              <a:buFont typeface="Courier New" panose="02070309020205020404" pitchFamily="49" charset="0"/>
              <a:buChar char="o"/>
            </a:pPr>
            <a:endParaRPr lang="en-US" altLang="en-US" sz="1800" b="1" dirty="0" smtClean="0">
              <a:solidFill>
                <a:srgbClr val="00B050"/>
              </a:solidFill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1800" b="1" dirty="0">
              <a:solidFill>
                <a:srgbClr val="00B050"/>
              </a:solidFill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1800" b="1" dirty="0">
              <a:solidFill>
                <a:srgbClr val="00B050"/>
              </a:solidFill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  <a:buNone/>
            </a:pPr>
            <a:r>
              <a:rPr lang="en-US" altLang="en-US" sz="1800" dirty="0" smtClean="0">
                <a:solidFill>
                  <a:schemeClr val="tx1"/>
                </a:solidFill>
                <a:latin typeface="Arial" panose="020B0604020202020204" pitchFamily="34" charset="0"/>
              </a:rPr>
              <a:t>		</a:t>
            </a:r>
            <a:r>
              <a:rPr lang="en-US" altLang="en-US" sz="2400" dirty="0" smtClean="0">
                <a:solidFill>
                  <a:schemeClr val="tx1"/>
                </a:solidFill>
              </a:rPr>
              <a:t>for(</a:t>
            </a:r>
            <a:r>
              <a:rPr lang="en-US" altLang="en-US" sz="2400" dirty="0" err="1" smtClean="0">
                <a:solidFill>
                  <a:schemeClr val="tx1"/>
                </a:solidFill>
              </a:rPr>
              <a:t>i</a:t>
            </a:r>
            <a:r>
              <a:rPr lang="en-US" altLang="en-US" sz="2400" dirty="0" smtClean="0">
                <a:solidFill>
                  <a:schemeClr val="tx1"/>
                </a:solidFill>
              </a:rPr>
              <a:t>=0</a:t>
            </a:r>
            <a:r>
              <a:rPr lang="en-US" altLang="en-US" sz="2400" dirty="0">
                <a:solidFill>
                  <a:schemeClr val="tx1"/>
                </a:solidFill>
              </a:rPr>
              <a:t>; </a:t>
            </a:r>
            <a:r>
              <a:rPr lang="en-US" altLang="en-US" sz="2400" dirty="0" err="1">
                <a:solidFill>
                  <a:schemeClr val="tx1"/>
                </a:solidFill>
              </a:rPr>
              <a:t>i</a:t>
            </a:r>
            <a:r>
              <a:rPr lang="en-US" altLang="en-US" sz="2400" dirty="0">
                <a:solidFill>
                  <a:schemeClr val="tx1"/>
                </a:solidFill>
              </a:rPr>
              <a:t>&lt;N; </a:t>
            </a:r>
            <a:r>
              <a:rPr lang="en-US" altLang="en-US" sz="2400" dirty="0" err="1">
                <a:solidFill>
                  <a:schemeClr val="tx1"/>
                </a:solidFill>
              </a:rPr>
              <a:t>i</a:t>
            </a:r>
            <a:r>
              <a:rPr lang="en-US" altLang="en-US" sz="2400" dirty="0">
                <a:solidFill>
                  <a:schemeClr val="tx1"/>
                </a:solidFill>
              </a:rPr>
              <a:t>++)</a:t>
            </a:r>
          </a:p>
          <a:p>
            <a:pPr>
              <a:spcBef>
                <a:spcPct val="0"/>
              </a:spcBef>
              <a:buClrTx/>
              <a:buNone/>
            </a:pPr>
            <a:r>
              <a:rPr lang="en-US" altLang="en-US" sz="2400" dirty="0">
                <a:solidFill>
                  <a:schemeClr val="tx1"/>
                </a:solidFill>
              </a:rPr>
              <a:t>   </a:t>
            </a:r>
            <a:r>
              <a:rPr lang="en-US" altLang="en-US" sz="2400" dirty="0" smtClean="0">
                <a:solidFill>
                  <a:schemeClr val="tx1"/>
                </a:solidFill>
              </a:rPr>
              <a:t>	{</a:t>
            </a:r>
            <a:endParaRPr lang="en-US" altLang="en-US" sz="2400" dirty="0">
              <a:solidFill>
                <a:schemeClr val="tx1"/>
              </a:solidFill>
            </a:endParaRPr>
          </a:p>
          <a:p>
            <a:pPr>
              <a:spcBef>
                <a:spcPct val="0"/>
              </a:spcBef>
              <a:buClrTx/>
              <a:buNone/>
            </a:pPr>
            <a:r>
              <a:rPr lang="en-US" altLang="en-US" sz="2400" dirty="0">
                <a:solidFill>
                  <a:schemeClr val="tx1"/>
                </a:solidFill>
              </a:rPr>
              <a:t>	</a:t>
            </a:r>
            <a:r>
              <a:rPr lang="en-US" altLang="en-US" sz="2400" dirty="0" smtClean="0">
                <a:solidFill>
                  <a:schemeClr val="tx1"/>
                </a:solidFill>
              </a:rPr>
              <a:t>		if(</a:t>
            </a:r>
            <a:r>
              <a:rPr lang="en-US" altLang="en-US" sz="2400" dirty="0" err="1" smtClean="0">
                <a:solidFill>
                  <a:schemeClr val="tx1"/>
                </a:solidFill>
              </a:rPr>
              <a:t>arr</a:t>
            </a:r>
            <a:r>
              <a:rPr lang="en-US" altLang="en-US" sz="2400" dirty="0" smtClean="0">
                <a:solidFill>
                  <a:schemeClr val="tx1"/>
                </a:solidFill>
              </a:rPr>
              <a:t>[</a:t>
            </a:r>
            <a:r>
              <a:rPr lang="en-US" altLang="en-US" sz="2400" dirty="0" err="1" smtClean="0">
                <a:solidFill>
                  <a:schemeClr val="tx1"/>
                </a:solidFill>
              </a:rPr>
              <a:t>i</a:t>
            </a:r>
            <a:r>
              <a:rPr lang="en-US" altLang="en-US" sz="2400" dirty="0">
                <a:solidFill>
                  <a:schemeClr val="tx1"/>
                </a:solidFill>
              </a:rPr>
              <a:t>] &lt; 0) </a:t>
            </a:r>
            <a:r>
              <a:rPr lang="en-US" altLang="en-US" sz="2400" dirty="0" smtClean="0">
                <a:solidFill>
                  <a:schemeClr val="tx1"/>
                </a:solidFill>
              </a:rPr>
              <a:t>	/* </a:t>
            </a:r>
            <a:r>
              <a:rPr lang="en-US" altLang="en-US" sz="2400" dirty="0">
                <a:solidFill>
                  <a:schemeClr val="tx1"/>
                </a:solidFill>
              </a:rPr>
              <a:t>If current array element is negative */</a:t>
            </a:r>
          </a:p>
          <a:p>
            <a:pPr>
              <a:spcBef>
                <a:spcPct val="0"/>
              </a:spcBef>
              <a:buClrTx/>
              <a:buNone/>
            </a:pPr>
            <a:r>
              <a:rPr lang="en-US" altLang="en-US" sz="2400" dirty="0">
                <a:solidFill>
                  <a:schemeClr val="tx1"/>
                </a:solidFill>
              </a:rPr>
              <a:t>	</a:t>
            </a:r>
            <a:r>
              <a:rPr lang="en-US" altLang="en-US" sz="2400" dirty="0" smtClean="0">
                <a:solidFill>
                  <a:schemeClr val="tx1"/>
                </a:solidFill>
              </a:rPr>
              <a:t>		{</a:t>
            </a:r>
            <a:endParaRPr lang="en-US" altLang="en-US" sz="2400" dirty="0">
              <a:solidFill>
                <a:schemeClr val="tx1"/>
              </a:solidFill>
            </a:endParaRPr>
          </a:p>
          <a:p>
            <a:pPr>
              <a:spcBef>
                <a:spcPct val="0"/>
              </a:spcBef>
              <a:buClrTx/>
              <a:buNone/>
            </a:pPr>
            <a:r>
              <a:rPr lang="en-US" altLang="en-US" sz="2400" dirty="0">
                <a:solidFill>
                  <a:schemeClr val="tx1"/>
                </a:solidFill>
              </a:rPr>
              <a:t>            </a:t>
            </a:r>
            <a:r>
              <a:rPr lang="en-US" altLang="en-US" sz="2400" dirty="0" smtClean="0">
                <a:solidFill>
                  <a:schemeClr val="tx1"/>
                </a:solidFill>
              </a:rPr>
              <a:t>			</a:t>
            </a:r>
            <a:r>
              <a:rPr lang="en-US" altLang="en-US" sz="2400" dirty="0" err="1" smtClean="0">
                <a:solidFill>
                  <a:schemeClr val="tx1"/>
                </a:solidFill>
              </a:rPr>
              <a:t>printf</a:t>
            </a:r>
            <a:r>
              <a:rPr lang="en-US" altLang="en-US" sz="2400" dirty="0">
                <a:solidFill>
                  <a:schemeClr val="tx1"/>
                </a:solidFill>
              </a:rPr>
              <a:t>("%d\t", </a:t>
            </a:r>
            <a:r>
              <a:rPr lang="en-US" altLang="en-US" sz="2400" dirty="0" err="1">
                <a:solidFill>
                  <a:schemeClr val="tx1"/>
                </a:solidFill>
              </a:rPr>
              <a:t>arr</a:t>
            </a:r>
            <a:r>
              <a:rPr lang="en-US" altLang="en-US" sz="2400" dirty="0">
                <a:solidFill>
                  <a:schemeClr val="tx1"/>
                </a:solidFill>
              </a:rPr>
              <a:t>[</a:t>
            </a:r>
            <a:r>
              <a:rPr lang="en-US" altLang="en-US" sz="2400" dirty="0" err="1">
                <a:solidFill>
                  <a:schemeClr val="tx1"/>
                </a:solidFill>
              </a:rPr>
              <a:t>i</a:t>
            </a:r>
            <a:r>
              <a:rPr lang="en-US" altLang="en-US" sz="2400" dirty="0">
                <a:solidFill>
                  <a:schemeClr val="tx1"/>
                </a:solidFill>
              </a:rPr>
              <a:t>]);</a:t>
            </a:r>
          </a:p>
          <a:p>
            <a:pPr>
              <a:spcBef>
                <a:spcPct val="0"/>
              </a:spcBef>
              <a:buClrTx/>
              <a:buNone/>
            </a:pPr>
            <a:r>
              <a:rPr lang="en-US" altLang="en-US" sz="2400" dirty="0">
                <a:solidFill>
                  <a:schemeClr val="tx1"/>
                </a:solidFill>
              </a:rPr>
              <a:t>            </a:t>
            </a:r>
            <a:r>
              <a:rPr lang="en-US" altLang="en-US" sz="2400" dirty="0" smtClean="0">
                <a:solidFill>
                  <a:schemeClr val="tx1"/>
                </a:solidFill>
              </a:rPr>
              <a:t>		}</a:t>
            </a:r>
            <a:endParaRPr lang="en-US" altLang="en-US" sz="2400" dirty="0">
              <a:solidFill>
                <a:schemeClr val="tx1"/>
              </a:solidFill>
            </a:endParaRPr>
          </a:p>
          <a:p>
            <a:pPr>
              <a:spcBef>
                <a:spcPct val="0"/>
              </a:spcBef>
              <a:buClrTx/>
              <a:buNone/>
            </a:pPr>
            <a:r>
              <a:rPr lang="en-US" altLang="en-US" sz="2400" dirty="0">
                <a:solidFill>
                  <a:schemeClr val="tx1"/>
                </a:solidFill>
              </a:rPr>
              <a:t>    </a:t>
            </a:r>
            <a:r>
              <a:rPr lang="en-US" altLang="en-US" sz="2400" dirty="0" smtClean="0">
                <a:solidFill>
                  <a:schemeClr val="tx1"/>
                </a:solidFill>
              </a:rPr>
              <a:t>	}</a:t>
            </a:r>
            <a:endParaRPr lang="en-US" altLang="en-US" sz="2400" dirty="0">
              <a:solidFill>
                <a:schemeClr val="tx1"/>
              </a:solidFill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1800" dirty="0">
              <a:solidFill>
                <a:srgbClr val="00B050"/>
              </a:solidFill>
              <a:latin typeface="Arial" panose="020B0604020202020204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BF85B-47FA-4ADD-8884-4803BDE02427}" type="datetime4">
              <a:rPr lang="en-US" smtClean="0"/>
              <a:t>March 27,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CSE-291: Computer Programming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4F382-3087-4BB5-8D2C-9D2E36CEA7D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54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algn="just">
              <a:buFont typeface="Wingdings 3" panose="05040102010807070707" pitchFamily="18" charset="2"/>
              <a:buChar char=""/>
              <a:defRPr/>
            </a:pPr>
            <a:r>
              <a:rPr lang="en-US" sz="2400" dirty="0">
                <a:cs typeface="Times New Roman" pitchFamily="18" charset="0"/>
              </a:rPr>
              <a:t>An array is a collection of elements of the </a:t>
            </a:r>
            <a:r>
              <a:rPr lang="en-US" sz="2400" dirty="0">
                <a:solidFill>
                  <a:srgbClr val="FF0000"/>
                </a:solidFill>
                <a:cs typeface="Times New Roman" pitchFamily="18" charset="0"/>
              </a:rPr>
              <a:t>same type </a:t>
            </a:r>
            <a:r>
              <a:rPr lang="en-US" sz="2400" dirty="0">
                <a:cs typeface="Times New Roman" pitchFamily="18" charset="0"/>
              </a:rPr>
              <a:t>that are </a:t>
            </a:r>
            <a:r>
              <a:rPr lang="en-US" sz="2400" dirty="0">
                <a:solidFill>
                  <a:srgbClr val="FF0000"/>
                </a:solidFill>
                <a:cs typeface="Times New Roman" pitchFamily="18" charset="0"/>
              </a:rPr>
              <a:t>referenced by a common name</a:t>
            </a:r>
            <a:r>
              <a:rPr lang="en-US" sz="2400" dirty="0">
                <a:cs typeface="Times New Roman" pitchFamily="18" charset="0"/>
              </a:rPr>
              <a:t>. An </a:t>
            </a:r>
            <a:r>
              <a:rPr lang="en-US" sz="2400" dirty="0">
                <a:solidFill>
                  <a:srgbClr val="FF0000"/>
                </a:solidFill>
                <a:cs typeface="Times New Roman" pitchFamily="18" charset="0"/>
              </a:rPr>
              <a:t>individual variable </a:t>
            </a:r>
            <a:r>
              <a:rPr lang="en-US" sz="2400" dirty="0">
                <a:cs typeface="Times New Roman" pitchFamily="18" charset="0"/>
              </a:rPr>
              <a:t>in the array is called an </a:t>
            </a:r>
            <a:r>
              <a:rPr lang="en-US" sz="2400" dirty="0">
                <a:solidFill>
                  <a:srgbClr val="1E09B7"/>
                </a:solidFill>
                <a:cs typeface="Times New Roman" pitchFamily="18" charset="0"/>
              </a:rPr>
              <a:t>array element</a:t>
            </a:r>
            <a:r>
              <a:rPr lang="en-US" sz="2400" dirty="0">
                <a:cs typeface="Times New Roman" pitchFamily="18" charset="0"/>
              </a:rPr>
              <a:t>.</a:t>
            </a:r>
          </a:p>
          <a:p>
            <a:pPr marL="457200" indent="-457200" algn="just">
              <a:buFont typeface="Wingdings 3" panose="05040102010807070707" pitchFamily="18" charset="2"/>
              <a:buChar char=""/>
              <a:defRPr/>
            </a:pPr>
            <a:r>
              <a:rPr lang="en-US" sz="2400" dirty="0">
                <a:cs typeface="Times New Roman" pitchFamily="18" charset="0"/>
              </a:rPr>
              <a:t>All the elements of an array occupy a set of </a:t>
            </a:r>
            <a:r>
              <a:rPr lang="en-US" sz="2400" dirty="0">
                <a:solidFill>
                  <a:srgbClr val="1E09B7"/>
                </a:solidFill>
                <a:cs typeface="Times New Roman" pitchFamily="18" charset="0"/>
              </a:rPr>
              <a:t>contiguous memory locations</a:t>
            </a:r>
            <a:r>
              <a:rPr lang="en-US" sz="2400" dirty="0">
                <a:cs typeface="Times New Roman" pitchFamily="18" charset="0"/>
              </a:rPr>
              <a:t>.</a:t>
            </a:r>
            <a:r>
              <a:rPr lang="en-US" sz="2400" dirty="0">
                <a:cs typeface="Arial" charset="0"/>
              </a:rPr>
              <a:t> </a:t>
            </a:r>
          </a:p>
          <a:p>
            <a:pPr marL="400050" indent="-400050" algn="just">
              <a:buFont typeface="Wingdings 3" panose="05040102010807070707" pitchFamily="18" charset="2"/>
              <a:buChar char=""/>
              <a:defRPr/>
            </a:pPr>
            <a:r>
              <a:rPr lang="en-US" sz="2400" dirty="0" smtClean="0">
                <a:cs typeface="Arial" charset="0"/>
              </a:rPr>
              <a:t> Arrays </a:t>
            </a:r>
            <a:r>
              <a:rPr lang="en-US" sz="2400" dirty="0">
                <a:cs typeface="Arial" charset="0"/>
              </a:rPr>
              <a:t>allow programmers to </a:t>
            </a:r>
            <a:r>
              <a:rPr lang="en-US" sz="2400" dirty="0">
                <a:solidFill>
                  <a:srgbClr val="FF0000"/>
                </a:solidFill>
                <a:cs typeface="Arial" charset="0"/>
              </a:rPr>
              <a:t>group related items of the same data type in one variable</a:t>
            </a:r>
            <a:r>
              <a:rPr lang="en-US" sz="2400" dirty="0">
                <a:cs typeface="Arial" charset="0"/>
              </a:rPr>
              <a:t>.</a:t>
            </a:r>
          </a:p>
          <a:p>
            <a:pPr marL="342900" indent="-342900" algn="just">
              <a:buFont typeface="Wingdings 3" panose="05040102010807070707" pitchFamily="18" charset="2"/>
              <a:buChar char=""/>
              <a:defRPr/>
            </a:pPr>
            <a:r>
              <a:rPr lang="en-US" sz="2400" dirty="0" smtClean="0">
                <a:cs typeface="Arial" charset="0"/>
              </a:rPr>
              <a:t> However</a:t>
            </a:r>
            <a:r>
              <a:rPr lang="en-US" sz="2400" dirty="0">
                <a:cs typeface="Arial" charset="0"/>
              </a:rPr>
              <a:t>, when referring to an array, one has to specify not only the array or </a:t>
            </a:r>
            <a:r>
              <a:rPr lang="en-US" sz="2400" dirty="0">
                <a:solidFill>
                  <a:srgbClr val="FF0000"/>
                </a:solidFill>
                <a:cs typeface="Arial" charset="0"/>
              </a:rPr>
              <a:t>variable name </a:t>
            </a:r>
            <a:r>
              <a:rPr lang="en-US" sz="2400" dirty="0">
                <a:cs typeface="Arial" charset="0"/>
              </a:rPr>
              <a:t>but also the </a:t>
            </a:r>
            <a:r>
              <a:rPr lang="en-US" sz="2400" dirty="0">
                <a:solidFill>
                  <a:srgbClr val="FF0000"/>
                </a:solidFill>
                <a:cs typeface="Arial" charset="0"/>
              </a:rPr>
              <a:t>index number </a:t>
            </a:r>
            <a:r>
              <a:rPr lang="en-US" sz="2400" dirty="0">
                <a:cs typeface="Arial" charset="0"/>
              </a:rPr>
              <a:t>of interest.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FB38F-7537-4C66-96B6-7F0A2FDA28C8}" type="datetime4">
              <a:rPr lang="en-US" smtClean="0"/>
              <a:t>March 27,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CSE-291: Computer Programming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4F382-3087-4BB5-8D2C-9D2E36CEA7D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842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with </a:t>
            </a:r>
            <a:r>
              <a:rPr lang="en-US" dirty="0" smtClean="0"/>
              <a:t>Arrays-6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7266" y="1737360"/>
            <a:ext cx="10475595" cy="4583641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Tx/>
              <a:buFont typeface="Courier New" panose="02070309020205020404" pitchFamily="49" charset="0"/>
              <a:buChar char="o"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  C program to count even and odd elements in an </a:t>
            </a:r>
            <a:r>
              <a:rPr lang="en-US" altLang="en-US" sz="1800" dirty="0" smtClean="0">
                <a:solidFill>
                  <a:schemeClr val="tx1"/>
                </a:solidFill>
                <a:latin typeface="Arial" panose="020B0604020202020204" pitchFamily="34" charset="0"/>
              </a:rPr>
              <a:t>array</a:t>
            </a:r>
          </a:p>
          <a:p>
            <a:pPr marL="0" indent="0">
              <a:spcBef>
                <a:spcPct val="0"/>
              </a:spcBef>
              <a:buClrTx/>
              <a:buNone/>
            </a:pP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1600200" indent="0">
              <a:spcBef>
                <a:spcPct val="0"/>
              </a:spcBef>
              <a:buClrTx/>
              <a:buNone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    </a:t>
            </a:r>
            <a:r>
              <a:rPr lang="en-US" altLang="en-US" sz="1800" dirty="0" err="1" smtClean="0">
                <a:solidFill>
                  <a:schemeClr val="tx1"/>
                </a:solidFill>
                <a:latin typeface="Arial" panose="020B0604020202020204" pitchFamily="34" charset="0"/>
              </a:rPr>
              <a:t>i</a:t>
            </a:r>
            <a:r>
              <a:rPr lang="en-US" altLang="en-US" sz="2400" dirty="0" err="1" smtClean="0">
                <a:solidFill>
                  <a:schemeClr val="tx1"/>
                </a:solidFill>
              </a:rPr>
              <a:t>nt</a:t>
            </a:r>
            <a:r>
              <a:rPr lang="en-US" altLang="en-US" sz="2400" dirty="0" smtClean="0">
                <a:solidFill>
                  <a:schemeClr val="tx1"/>
                </a:solidFill>
              </a:rPr>
              <a:t> </a:t>
            </a:r>
            <a:r>
              <a:rPr lang="en-US" altLang="en-US" sz="2400" dirty="0">
                <a:solidFill>
                  <a:schemeClr val="tx1"/>
                </a:solidFill>
              </a:rPr>
              <a:t>even = 0;</a:t>
            </a:r>
          </a:p>
          <a:p>
            <a:pPr marL="1600200" indent="0">
              <a:spcBef>
                <a:spcPct val="0"/>
              </a:spcBef>
              <a:buClrTx/>
              <a:buNone/>
            </a:pPr>
            <a:r>
              <a:rPr lang="en-US" altLang="en-US" sz="2400" dirty="0">
                <a:solidFill>
                  <a:schemeClr val="tx1"/>
                </a:solidFill>
              </a:rPr>
              <a:t>    </a:t>
            </a:r>
            <a:r>
              <a:rPr lang="en-US" altLang="en-US" sz="2400" dirty="0" err="1">
                <a:solidFill>
                  <a:schemeClr val="tx1"/>
                </a:solidFill>
              </a:rPr>
              <a:t>int</a:t>
            </a:r>
            <a:r>
              <a:rPr lang="en-US" altLang="en-US" sz="2400" dirty="0">
                <a:solidFill>
                  <a:schemeClr val="tx1"/>
                </a:solidFill>
              </a:rPr>
              <a:t> odd  = 0</a:t>
            </a:r>
            <a:r>
              <a:rPr lang="en-US" altLang="en-US" sz="2400" dirty="0" smtClean="0">
                <a:solidFill>
                  <a:schemeClr val="tx1"/>
                </a:solidFill>
              </a:rPr>
              <a:t>;</a:t>
            </a:r>
            <a:endParaRPr lang="en-US" altLang="en-US" sz="2400" dirty="0">
              <a:solidFill>
                <a:schemeClr val="tx1"/>
              </a:solidFill>
            </a:endParaRPr>
          </a:p>
          <a:p>
            <a:pPr marL="1600200" indent="0">
              <a:spcBef>
                <a:spcPct val="0"/>
              </a:spcBef>
              <a:buClrTx/>
              <a:buNone/>
            </a:pPr>
            <a:r>
              <a:rPr lang="en-US" altLang="en-US" sz="2400" dirty="0">
                <a:solidFill>
                  <a:schemeClr val="tx1"/>
                </a:solidFill>
              </a:rPr>
              <a:t>    for(</a:t>
            </a:r>
            <a:r>
              <a:rPr lang="en-US" altLang="en-US" sz="2400" dirty="0" err="1">
                <a:solidFill>
                  <a:schemeClr val="tx1"/>
                </a:solidFill>
              </a:rPr>
              <a:t>i</a:t>
            </a:r>
            <a:r>
              <a:rPr lang="en-US" altLang="en-US" sz="2400" dirty="0">
                <a:solidFill>
                  <a:schemeClr val="tx1"/>
                </a:solidFill>
              </a:rPr>
              <a:t>=0; </a:t>
            </a:r>
            <a:r>
              <a:rPr lang="en-US" altLang="en-US" sz="2400" dirty="0" err="1">
                <a:solidFill>
                  <a:schemeClr val="tx1"/>
                </a:solidFill>
              </a:rPr>
              <a:t>i</a:t>
            </a:r>
            <a:r>
              <a:rPr lang="en-US" altLang="en-US" sz="2400" dirty="0">
                <a:solidFill>
                  <a:schemeClr val="tx1"/>
                </a:solidFill>
              </a:rPr>
              <a:t>&lt;size; </a:t>
            </a:r>
            <a:r>
              <a:rPr lang="en-US" altLang="en-US" sz="2400" dirty="0" err="1">
                <a:solidFill>
                  <a:schemeClr val="tx1"/>
                </a:solidFill>
              </a:rPr>
              <a:t>i</a:t>
            </a:r>
            <a:r>
              <a:rPr lang="en-US" altLang="en-US" sz="2400" dirty="0">
                <a:solidFill>
                  <a:schemeClr val="tx1"/>
                </a:solidFill>
              </a:rPr>
              <a:t>++)</a:t>
            </a:r>
          </a:p>
          <a:p>
            <a:pPr marL="1600200" indent="0">
              <a:spcBef>
                <a:spcPct val="0"/>
              </a:spcBef>
              <a:buClrTx/>
              <a:buNone/>
            </a:pPr>
            <a:r>
              <a:rPr lang="en-US" altLang="en-US" sz="2400" dirty="0">
                <a:solidFill>
                  <a:schemeClr val="tx1"/>
                </a:solidFill>
              </a:rPr>
              <a:t>    {</a:t>
            </a:r>
          </a:p>
          <a:p>
            <a:pPr marL="1600200" indent="0">
              <a:spcBef>
                <a:spcPct val="0"/>
              </a:spcBef>
              <a:buClrTx/>
              <a:buNone/>
            </a:pPr>
            <a:r>
              <a:rPr lang="en-US" altLang="en-US" sz="2400" dirty="0">
                <a:solidFill>
                  <a:schemeClr val="tx1"/>
                </a:solidFill>
              </a:rPr>
              <a:t>	</a:t>
            </a:r>
            <a:r>
              <a:rPr lang="en-US" altLang="en-US" sz="2400" dirty="0" smtClean="0">
                <a:solidFill>
                  <a:schemeClr val="tx1"/>
                </a:solidFill>
              </a:rPr>
              <a:t>	if( </a:t>
            </a:r>
            <a:r>
              <a:rPr lang="en-US" altLang="en-US" sz="2400" dirty="0" err="1" smtClean="0">
                <a:solidFill>
                  <a:schemeClr val="tx1"/>
                </a:solidFill>
              </a:rPr>
              <a:t>arr</a:t>
            </a:r>
            <a:r>
              <a:rPr lang="en-US" altLang="en-US" sz="2400" dirty="0" smtClean="0">
                <a:solidFill>
                  <a:schemeClr val="tx1"/>
                </a:solidFill>
              </a:rPr>
              <a:t>[</a:t>
            </a:r>
            <a:r>
              <a:rPr lang="en-US" altLang="en-US" sz="2400" dirty="0" err="1" smtClean="0">
                <a:solidFill>
                  <a:schemeClr val="tx1"/>
                </a:solidFill>
              </a:rPr>
              <a:t>i</a:t>
            </a:r>
            <a:r>
              <a:rPr lang="en-US" altLang="en-US" sz="2400" dirty="0" smtClean="0">
                <a:solidFill>
                  <a:schemeClr val="tx1"/>
                </a:solidFill>
              </a:rPr>
              <a:t>] % 2 </a:t>
            </a:r>
            <a:r>
              <a:rPr lang="en-US" altLang="en-US" sz="2400" dirty="0">
                <a:solidFill>
                  <a:schemeClr val="tx1"/>
                </a:solidFill>
              </a:rPr>
              <a:t>== </a:t>
            </a:r>
            <a:r>
              <a:rPr lang="en-US" altLang="en-US" sz="2400" dirty="0" smtClean="0">
                <a:solidFill>
                  <a:schemeClr val="tx1"/>
                </a:solidFill>
              </a:rPr>
              <a:t>0 )</a:t>
            </a:r>
            <a:endParaRPr lang="en-US" altLang="en-US" sz="2400" dirty="0">
              <a:solidFill>
                <a:schemeClr val="tx1"/>
              </a:solidFill>
            </a:endParaRPr>
          </a:p>
          <a:p>
            <a:pPr marL="1600200" indent="0">
              <a:spcBef>
                <a:spcPct val="0"/>
              </a:spcBef>
              <a:buClrTx/>
              <a:buNone/>
            </a:pPr>
            <a:r>
              <a:rPr lang="en-US" altLang="en-US" sz="2400" dirty="0">
                <a:solidFill>
                  <a:schemeClr val="tx1"/>
                </a:solidFill>
              </a:rPr>
              <a:t>            </a:t>
            </a:r>
            <a:r>
              <a:rPr lang="en-US" altLang="en-US" sz="2400" dirty="0" smtClean="0">
                <a:solidFill>
                  <a:schemeClr val="tx1"/>
                </a:solidFill>
              </a:rPr>
              <a:t>		even++;</a:t>
            </a:r>
            <a:endParaRPr lang="en-US" altLang="en-US" sz="2400" dirty="0">
              <a:solidFill>
                <a:schemeClr val="tx1"/>
              </a:solidFill>
            </a:endParaRPr>
          </a:p>
          <a:p>
            <a:pPr marL="1600200" indent="0">
              <a:spcBef>
                <a:spcPct val="0"/>
              </a:spcBef>
              <a:buClrTx/>
              <a:buNone/>
            </a:pPr>
            <a:r>
              <a:rPr lang="en-US" altLang="en-US" sz="2400" dirty="0">
                <a:solidFill>
                  <a:schemeClr val="tx1"/>
                </a:solidFill>
              </a:rPr>
              <a:t>        	</a:t>
            </a:r>
            <a:r>
              <a:rPr lang="en-US" altLang="en-US" sz="2400" dirty="0" smtClean="0">
                <a:solidFill>
                  <a:schemeClr val="tx1"/>
                </a:solidFill>
              </a:rPr>
              <a:t>else           </a:t>
            </a:r>
            <a:r>
              <a:rPr lang="en-US" altLang="en-US" sz="2400" dirty="0">
                <a:solidFill>
                  <a:schemeClr val="tx1"/>
                </a:solidFill>
              </a:rPr>
              <a:t>	 </a:t>
            </a:r>
            <a:endParaRPr lang="en-US" altLang="en-US" sz="2400" dirty="0" smtClean="0">
              <a:solidFill>
                <a:schemeClr val="tx1"/>
              </a:solidFill>
            </a:endParaRPr>
          </a:p>
          <a:p>
            <a:pPr marL="1600200" indent="0">
              <a:spcBef>
                <a:spcPct val="0"/>
              </a:spcBef>
              <a:buClrTx/>
              <a:buNone/>
            </a:pPr>
            <a:r>
              <a:rPr lang="en-US" altLang="en-US" sz="2400" dirty="0">
                <a:solidFill>
                  <a:schemeClr val="tx1"/>
                </a:solidFill>
              </a:rPr>
              <a:t>	</a:t>
            </a:r>
            <a:r>
              <a:rPr lang="en-US" altLang="en-US" sz="2400" dirty="0" smtClean="0">
                <a:solidFill>
                  <a:schemeClr val="tx1"/>
                </a:solidFill>
              </a:rPr>
              <a:t>		odd++;</a:t>
            </a:r>
          </a:p>
          <a:p>
            <a:pPr marL="1600200" indent="0">
              <a:spcBef>
                <a:spcPct val="0"/>
              </a:spcBef>
              <a:buClrTx/>
              <a:buNone/>
            </a:pPr>
            <a:r>
              <a:rPr lang="en-US" altLang="en-US" sz="2400" dirty="0">
                <a:solidFill>
                  <a:schemeClr val="tx1"/>
                </a:solidFill>
              </a:rPr>
              <a:t> </a:t>
            </a:r>
            <a:r>
              <a:rPr lang="en-US" altLang="en-US" sz="2400" dirty="0" smtClean="0">
                <a:solidFill>
                  <a:schemeClr val="tx1"/>
                </a:solidFill>
              </a:rPr>
              <a:t>     </a:t>
            </a:r>
            <a:r>
              <a:rPr lang="en-US" altLang="en-US" sz="2400" dirty="0">
                <a:solidFill>
                  <a:schemeClr val="tx1"/>
                </a:solidFill>
              </a:rPr>
              <a:t>}</a:t>
            </a:r>
          </a:p>
          <a:p>
            <a:pPr marL="0" indent="0">
              <a:spcBef>
                <a:spcPct val="0"/>
              </a:spcBef>
              <a:buClrTx/>
              <a:buNone/>
            </a:pP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F3273-9E40-416B-BAFE-B7C08A99BCB6}" type="datetime4">
              <a:rPr lang="en-US" smtClean="0"/>
              <a:t>March 27,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CSE-291: Computer Programming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4F382-3087-4BB5-8D2C-9D2E36CEA7D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02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en-US" sz="6000" dirty="0">
                <a:solidFill>
                  <a:srgbClr val="1E09B7"/>
                </a:solidFill>
              </a:rPr>
              <a:t>Two Dimensional Array in C</a:t>
            </a:r>
            <a:br>
              <a:rPr lang="en-US" altLang="en-US" sz="6000" dirty="0">
                <a:solidFill>
                  <a:srgbClr val="1E09B7"/>
                </a:solidFill>
              </a:rPr>
            </a:br>
            <a:r>
              <a:rPr lang="en-US" sz="6000" dirty="0"/>
              <a:t>Matrix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463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Dimension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200400" y="4146551"/>
          <a:ext cx="6096000" cy="5176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517525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T="45441" marB="4544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T="45441" marB="4544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T="45441" marB="4544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T="45441" marB="4544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T="45441" marB="4544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T="45441" marB="4544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9434512" y="3617914"/>
            <a:ext cx="11430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coloum</a:t>
            </a:r>
            <a:endParaRPr lang="en-US" altLang="en-US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200400" y="3614739"/>
          <a:ext cx="6096000" cy="371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3200400" y="4664076"/>
          <a:ext cx="6096000" cy="5176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517525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rgbClr val="00B050"/>
                          </a:solidFill>
                        </a:rPr>
                        <a:t>2</a:t>
                      </a:r>
                      <a:endParaRPr lang="en-US" sz="2800" b="1" dirty="0">
                        <a:solidFill>
                          <a:srgbClr val="00B050"/>
                        </a:solidFill>
                      </a:endParaRPr>
                    </a:p>
                  </a:txBody>
                  <a:tcPr marT="45441" marB="4544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rgbClr val="00B050"/>
                          </a:solidFill>
                        </a:rPr>
                        <a:t>4</a:t>
                      </a:r>
                      <a:endParaRPr lang="en-US" sz="2800" b="1" dirty="0">
                        <a:solidFill>
                          <a:srgbClr val="00B050"/>
                        </a:solidFill>
                      </a:endParaRPr>
                    </a:p>
                  </a:txBody>
                  <a:tcPr marT="45441" marB="4544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rgbClr val="00B050"/>
                          </a:solidFill>
                        </a:rPr>
                        <a:t>6</a:t>
                      </a:r>
                      <a:endParaRPr lang="en-US" sz="2800" b="1" dirty="0">
                        <a:solidFill>
                          <a:srgbClr val="00B050"/>
                        </a:solidFill>
                      </a:endParaRPr>
                    </a:p>
                  </a:txBody>
                  <a:tcPr marT="45441" marB="4544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rgbClr val="00B050"/>
                          </a:solidFill>
                        </a:rPr>
                        <a:t>8</a:t>
                      </a:r>
                      <a:endParaRPr lang="en-US" sz="2800" b="1" dirty="0">
                        <a:solidFill>
                          <a:srgbClr val="00B050"/>
                        </a:solidFill>
                      </a:endParaRPr>
                    </a:p>
                  </a:txBody>
                  <a:tcPr marT="45441" marB="4544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rgbClr val="00B050"/>
                          </a:solidFill>
                        </a:rPr>
                        <a:t>7</a:t>
                      </a:r>
                      <a:endParaRPr lang="en-US" sz="2800" b="1" dirty="0">
                        <a:solidFill>
                          <a:srgbClr val="00B050"/>
                        </a:solidFill>
                      </a:endParaRPr>
                    </a:p>
                  </a:txBody>
                  <a:tcPr marT="45441" marB="4544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rgbClr val="00B050"/>
                          </a:solidFill>
                        </a:rPr>
                        <a:t>6</a:t>
                      </a:r>
                      <a:endParaRPr lang="en-US" sz="2800" b="1" dirty="0">
                        <a:solidFill>
                          <a:srgbClr val="00B050"/>
                        </a:solidFill>
                      </a:endParaRPr>
                    </a:p>
                  </a:txBody>
                  <a:tcPr marT="45441" marB="4544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3200400" y="5121276"/>
          <a:ext cx="6096000" cy="5176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517525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 marT="45441" marB="4544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 marT="45441" marB="4544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 marT="45441" marB="4544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 marT="45441" marB="4544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 marT="45441" marB="4544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 marT="45441" marB="4544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2441575" y="4184650"/>
            <a:ext cx="609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2514600" y="5241925"/>
            <a:ext cx="609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2438400" y="4702175"/>
            <a:ext cx="609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1866900" y="4729164"/>
            <a:ext cx="5715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row</a:t>
            </a:r>
          </a:p>
        </p:txBody>
      </p:sp>
      <p:sp>
        <p:nvSpPr>
          <p:cNvPr id="14" name="Rectangle 3"/>
          <p:cNvSpPr>
            <a:spLocks noChangeArrowheads="1"/>
          </p:cNvSpPr>
          <p:nvPr/>
        </p:nvSpPr>
        <p:spPr bwMode="auto">
          <a:xfrm>
            <a:off x="3810000" y="1752600"/>
            <a:ext cx="4191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>
              <a:spcBef>
                <a:spcPct val="20000"/>
              </a:spcBef>
              <a:buClrTx/>
              <a:buFont typeface="Arial" panose="020B0604020202020204" pitchFamily="34" charset="0"/>
              <a:buChar char="•"/>
            </a:pPr>
            <a:r>
              <a:rPr lang="en-US" altLang="en-US" sz="2000" dirty="0" smtClean="0">
                <a:solidFill>
                  <a:srgbClr val="000000"/>
                </a:solidFill>
              </a:rPr>
              <a:t> </a:t>
            </a:r>
            <a:r>
              <a:rPr lang="en-US" altLang="en-US" sz="2000" dirty="0" err="1">
                <a:solidFill>
                  <a:srgbClr val="000000"/>
                </a:solidFill>
              </a:rPr>
              <a:t>i</a:t>
            </a:r>
            <a:r>
              <a:rPr lang="en-US" altLang="en-US" sz="2000" dirty="0" err="1" smtClean="0">
                <a:solidFill>
                  <a:srgbClr val="000000"/>
                </a:solidFill>
              </a:rPr>
              <a:t>nt</a:t>
            </a:r>
            <a:r>
              <a:rPr lang="en-US" altLang="en-US" sz="2000" dirty="0" smtClean="0">
                <a:solidFill>
                  <a:srgbClr val="000000"/>
                </a:solidFill>
              </a:rPr>
              <a:t> </a:t>
            </a:r>
            <a:r>
              <a:rPr lang="en-US" altLang="en-US" sz="2000" dirty="0">
                <a:solidFill>
                  <a:srgbClr val="000000"/>
                </a:solidFill>
              </a:rPr>
              <a:t>mark[6] = {1,3,5,7,5,6};</a:t>
            </a:r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3846513" y="2630488"/>
            <a:ext cx="4191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>
              <a:spcBef>
                <a:spcPct val="20000"/>
              </a:spcBef>
              <a:buClrTx/>
              <a:buFont typeface="Arial" panose="020B0604020202020204" pitchFamily="34" charset="0"/>
              <a:buChar char="•"/>
            </a:pPr>
            <a:r>
              <a:rPr lang="en-US" altLang="en-US" sz="2000" dirty="0" smtClean="0">
                <a:solidFill>
                  <a:srgbClr val="FF0000"/>
                </a:solidFill>
              </a:rPr>
              <a:t> </a:t>
            </a:r>
            <a:r>
              <a:rPr lang="en-US" altLang="en-US" sz="2000" dirty="0" err="1">
                <a:solidFill>
                  <a:srgbClr val="FF0000"/>
                </a:solidFill>
              </a:rPr>
              <a:t>i</a:t>
            </a:r>
            <a:r>
              <a:rPr lang="en-US" altLang="en-US" sz="2000" dirty="0" err="1" smtClean="0">
                <a:solidFill>
                  <a:srgbClr val="FF0000"/>
                </a:solidFill>
              </a:rPr>
              <a:t>nt</a:t>
            </a:r>
            <a:r>
              <a:rPr lang="en-US" altLang="en-US" sz="2000" dirty="0" smtClean="0">
                <a:solidFill>
                  <a:srgbClr val="FF0000"/>
                </a:solidFill>
              </a:rPr>
              <a:t> </a:t>
            </a:r>
            <a:r>
              <a:rPr lang="en-US" altLang="en-US" sz="2000" dirty="0">
                <a:solidFill>
                  <a:srgbClr val="FF0000"/>
                </a:solidFill>
              </a:rPr>
              <a:t>mark[6] = {1,2,3,4, 5,6};</a:t>
            </a:r>
          </a:p>
        </p:txBody>
      </p:sp>
      <p:sp>
        <p:nvSpPr>
          <p:cNvPr id="16" name="Rectangle 3"/>
          <p:cNvSpPr>
            <a:spLocks noChangeArrowheads="1"/>
          </p:cNvSpPr>
          <p:nvPr/>
        </p:nvSpPr>
        <p:spPr bwMode="auto">
          <a:xfrm>
            <a:off x="3810000" y="2208213"/>
            <a:ext cx="4191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>
              <a:spcBef>
                <a:spcPct val="20000"/>
              </a:spcBef>
              <a:buClrTx/>
              <a:buFont typeface="Arial" panose="020B0604020202020204" pitchFamily="34" charset="0"/>
              <a:buChar char="•"/>
            </a:pPr>
            <a:r>
              <a:rPr lang="en-US" altLang="en-US" sz="2000" dirty="0" smtClean="0">
                <a:solidFill>
                  <a:srgbClr val="00B050"/>
                </a:solidFill>
              </a:rPr>
              <a:t> </a:t>
            </a:r>
            <a:r>
              <a:rPr lang="en-US" altLang="en-US" sz="2000" dirty="0" err="1">
                <a:solidFill>
                  <a:srgbClr val="00B050"/>
                </a:solidFill>
              </a:rPr>
              <a:t>i</a:t>
            </a:r>
            <a:r>
              <a:rPr lang="en-US" altLang="en-US" sz="2000" dirty="0" err="1" smtClean="0">
                <a:solidFill>
                  <a:srgbClr val="00B050"/>
                </a:solidFill>
              </a:rPr>
              <a:t>nt</a:t>
            </a:r>
            <a:r>
              <a:rPr lang="en-US" altLang="en-US" sz="2000" dirty="0" smtClean="0">
                <a:solidFill>
                  <a:srgbClr val="00B050"/>
                </a:solidFill>
              </a:rPr>
              <a:t> </a:t>
            </a:r>
            <a:r>
              <a:rPr lang="en-US" altLang="en-US" sz="2000" dirty="0">
                <a:solidFill>
                  <a:srgbClr val="00B050"/>
                </a:solidFill>
              </a:rPr>
              <a:t>mark[6] = {2,4,6,8,7,6};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C37C-9262-42B9-95B1-4234C3B9F2FF}" type="datetime4">
              <a:rPr lang="en-US" smtClean="0"/>
              <a:t>March 27, 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CSE-291: Computer Programming </a:t>
            </a: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4F382-3087-4BB5-8D2C-9D2E36CEA7DC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512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11" grpId="0"/>
      <p:bldP spid="12" grpId="0"/>
      <p:bldP spid="13" grpId="0"/>
      <p:bldP spid="15" grpId="0"/>
      <p:bldP spid="1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Two Dimensional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indent="-228600">
              <a:spcBef>
                <a:spcPct val="0"/>
              </a:spcBef>
              <a:buClrTx/>
              <a:buFont typeface="Courier New" panose="02070309020205020404" pitchFamily="49" charset="0"/>
              <a:buChar char="o"/>
            </a:pPr>
            <a:r>
              <a:rPr lang="en-US" altLang="en-US" sz="2400" dirty="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A two dimensional array has </a:t>
            </a:r>
            <a:r>
              <a:rPr lang="en-US" altLang="en-US" sz="2400" dirty="0">
                <a:solidFill>
                  <a:schemeClr val="accent3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two subscripts/indexes</a:t>
            </a:r>
            <a:r>
              <a:rPr lang="en-US" altLang="en-US" sz="2400" dirty="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. </a:t>
            </a:r>
          </a:p>
          <a:p>
            <a:pPr marL="228600" indent="-228600">
              <a:spcBef>
                <a:spcPct val="0"/>
              </a:spcBef>
              <a:buClrTx/>
              <a:buFont typeface="Courier New" panose="02070309020205020404" pitchFamily="49" charset="0"/>
              <a:buChar char="o"/>
            </a:pPr>
            <a:r>
              <a:rPr lang="en-US" altLang="en-US" sz="2400" dirty="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The </a:t>
            </a:r>
            <a:r>
              <a:rPr lang="en-US" altLang="en-US" sz="2400" dirty="0">
                <a:solidFill>
                  <a:schemeClr val="accent3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first subscript </a:t>
            </a:r>
            <a:r>
              <a:rPr lang="en-US" altLang="en-US" sz="2400" dirty="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refers to the </a:t>
            </a:r>
            <a:r>
              <a:rPr lang="en-US" altLang="en-US" sz="2400" dirty="0">
                <a:solidFill>
                  <a:schemeClr val="accent3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row</a:t>
            </a:r>
            <a:r>
              <a:rPr lang="en-US" altLang="en-US" sz="2400" dirty="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, and the </a:t>
            </a:r>
            <a:r>
              <a:rPr lang="en-US" altLang="en-US" sz="2400" dirty="0">
                <a:solidFill>
                  <a:schemeClr val="accent3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second</a:t>
            </a:r>
            <a:r>
              <a:rPr lang="en-US" altLang="en-US" sz="2400" dirty="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, to the </a:t>
            </a:r>
            <a:r>
              <a:rPr lang="en-US" altLang="en-US" sz="2400" dirty="0">
                <a:solidFill>
                  <a:schemeClr val="accent3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column</a:t>
            </a:r>
            <a:r>
              <a:rPr lang="en-US" altLang="en-US" sz="2400" dirty="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228600" indent="-228600">
              <a:spcBef>
                <a:spcPct val="0"/>
              </a:spcBef>
              <a:buClrTx/>
              <a:buFont typeface="Courier New" panose="02070309020205020404" pitchFamily="49" charset="0"/>
              <a:buChar char="o"/>
            </a:pPr>
            <a:r>
              <a:rPr lang="en-US" altLang="en-US" sz="2400" dirty="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Its declaration has the following form,</a:t>
            </a:r>
            <a:endParaRPr lang="en-US" altLang="en-US" sz="24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>
              <a:spcBef>
                <a:spcPct val="0"/>
              </a:spcBef>
              <a:buClrTx/>
              <a:buNone/>
            </a:pPr>
            <a:endParaRPr lang="en-US" altLang="en-US" dirty="0">
              <a:solidFill>
                <a:srgbClr val="000000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marL="182880" lvl="2" indent="0">
              <a:spcBef>
                <a:spcPct val="0"/>
              </a:spcBef>
              <a:buClrTx/>
              <a:buNone/>
            </a:pPr>
            <a:r>
              <a:rPr lang="en-US" altLang="en-US" sz="2000" dirty="0" smtClean="0">
                <a:solidFill>
                  <a:srgbClr val="1E09B7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 smtClean="0">
                <a:solidFill>
                  <a:srgbClr val="1E09B7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data_type</a:t>
            </a:r>
            <a:r>
              <a:rPr lang="en-US" altLang="en-US" sz="2000" dirty="0">
                <a:solidFill>
                  <a:srgbClr val="1E09B7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 </a:t>
            </a:r>
            <a:r>
              <a:rPr lang="en-US" altLang="en-US" sz="2000" dirty="0" err="1" smtClean="0">
                <a:solidFill>
                  <a:srgbClr val="1E09B7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array_name</a:t>
            </a:r>
            <a:r>
              <a:rPr lang="en-US" altLang="en-US" sz="2000" dirty="0" smtClean="0">
                <a:solidFill>
                  <a:srgbClr val="1E09B7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[1</a:t>
            </a:r>
            <a:r>
              <a:rPr lang="en-US" altLang="en-US" sz="2000" baseline="30000" dirty="0" smtClean="0">
                <a:solidFill>
                  <a:srgbClr val="1E09B7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st</a:t>
            </a:r>
            <a:r>
              <a:rPr lang="en-US" altLang="en-US" sz="2000" dirty="0" smtClean="0">
                <a:solidFill>
                  <a:srgbClr val="1E09B7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solidFill>
                  <a:srgbClr val="1E09B7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dimension size][2</a:t>
            </a:r>
            <a:r>
              <a:rPr lang="en-US" altLang="en-US" sz="2000" baseline="30000" dirty="0">
                <a:solidFill>
                  <a:srgbClr val="1E09B7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nd</a:t>
            </a:r>
            <a:r>
              <a:rPr lang="en-US" altLang="en-US" sz="2000" dirty="0">
                <a:solidFill>
                  <a:srgbClr val="1E09B7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dimension size];</a:t>
            </a:r>
          </a:p>
          <a:p>
            <a:pPr marL="228600" indent="-228600">
              <a:spcBef>
                <a:spcPct val="0"/>
              </a:spcBef>
              <a:buClrTx/>
              <a:buFont typeface="Courier New" panose="02070309020205020404" pitchFamily="49" charset="0"/>
              <a:buChar char="o"/>
            </a:pPr>
            <a:endParaRPr lang="en-US" altLang="en-US" sz="16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228600" indent="-228600">
              <a:spcBef>
                <a:spcPct val="0"/>
              </a:spcBef>
              <a:buClrTx/>
              <a:buFont typeface="Courier New" panose="02070309020205020404" pitchFamily="49" charset="0"/>
              <a:buChar char="o"/>
            </a:pPr>
            <a:r>
              <a:rPr lang="en-US" altLang="en-US" sz="2400" dirty="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For </a:t>
            </a:r>
            <a:r>
              <a:rPr lang="en-US" altLang="en-US" sz="2400" dirty="0" smtClean="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examples,</a:t>
            </a:r>
            <a:endParaRPr lang="en-US" altLang="en-US" sz="24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228600" indent="-228600">
              <a:spcBef>
                <a:spcPct val="0"/>
              </a:spcBef>
              <a:buClrTx/>
              <a:buFont typeface="Courier New" panose="02070309020205020404" pitchFamily="49" charset="0"/>
              <a:buChar char="o"/>
            </a:pPr>
            <a:endParaRPr lang="en-US" altLang="en-US" dirty="0">
              <a:solidFill>
                <a:srgbClr val="1E09B7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marL="0" lvl="1" indent="0">
              <a:spcBef>
                <a:spcPct val="0"/>
              </a:spcBef>
              <a:buClrTx/>
              <a:buNone/>
            </a:pPr>
            <a:r>
              <a:rPr lang="en-US" altLang="en-US" sz="2000" dirty="0" smtClean="0">
                <a:solidFill>
                  <a:srgbClr val="1E09B7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</a:t>
            </a:r>
            <a:r>
              <a:rPr lang="en-US" altLang="en-US" sz="2000" dirty="0" err="1" smtClean="0">
                <a:solidFill>
                  <a:srgbClr val="1E09B7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int</a:t>
            </a:r>
            <a:r>
              <a:rPr lang="en-US" altLang="en-US" sz="2000" dirty="0">
                <a:solidFill>
                  <a:srgbClr val="1E09B7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 </a:t>
            </a:r>
            <a:r>
              <a:rPr lang="en-US" altLang="en-US" sz="2000" dirty="0" smtClean="0">
                <a:solidFill>
                  <a:srgbClr val="1E09B7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mark[3</a:t>
            </a:r>
            <a:r>
              <a:rPr lang="en-US" altLang="en-US" sz="2000" dirty="0">
                <a:solidFill>
                  <a:srgbClr val="1E09B7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][6];</a:t>
            </a:r>
          </a:p>
          <a:p>
            <a:pPr marL="228600" indent="-228600">
              <a:spcBef>
                <a:spcPct val="0"/>
              </a:spcBef>
              <a:buClrTx/>
              <a:buFont typeface="Courier New" panose="02070309020205020404" pitchFamily="49" charset="0"/>
              <a:buChar char="o"/>
            </a:pPr>
            <a:endParaRPr lang="en-US" altLang="en-US" sz="16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228600" indent="-228600">
              <a:spcBef>
                <a:spcPct val="0"/>
              </a:spcBef>
              <a:buClrTx/>
              <a:buFont typeface="Courier New" panose="02070309020205020404" pitchFamily="49" charset="0"/>
              <a:buChar char="o"/>
            </a:pPr>
            <a:r>
              <a:rPr lang="en-US" altLang="en-US" sz="2400" dirty="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It declares </a:t>
            </a:r>
            <a:r>
              <a:rPr lang="en-US" altLang="en-US" sz="2400" dirty="0">
                <a:solidFill>
                  <a:schemeClr val="accent3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mark </a:t>
            </a:r>
            <a:r>
              <a:rPr lang="en-US" altLang="en-US" sz="2400" dirty="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as an integer array with 3 </a:t>
            </a:r>
            <a:r>
              <a:rPr lang="en-US" altLang="en-US" sz="2400" dirty="0">
                <a:solidFill>
                  <a:schemeClr val="accent3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rows</a:t>
            </a:r>
            <a:r>
              <a:rPr lang="en-US" altLang="en-US" sz="2400" dirty="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and 6 </a:t>
            </a:r>
            <a:r>
              <a:rPr lang="en-US" altLang="en-US" sz="2400" dirty="0">
                <a:solidFill>
                  <a:schemeClr val="accent3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columns</a:t>
            </a:r>
            <a:r>
              <a:rPr lang="en-US" altLang="en-US" sz="2400" dirty="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E8C83-DF1F-4509-973A-87A30ED774A8}" type="datetime4">
              <a:rPr lang="en-US" smtClean="0"/>
              <a:t>March 27,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CSE-291: Computer Programming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4F382-3087-4BB5-8D2C-9D2E36CEA7DC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758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Two Dimensional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2400" dirty="0"/>
              <a:t>Syntax:</a:t>
            </a:r>
            <a:br>
              <a:rPr lang="en-US" sz="2400" dirty="0"/>
            </a:br>
            <a:r>
              <a:rPr lang="en-US" sz="2400" dirty="0"/>
              <a:t>  </a:t>
            </a:r>
            <a:r>
              <a:rPr lang="en-US" sz="2400" dirty="0" err="1"/>
              <a:t>data_type</a:t>
            </a:r>
            <a:r>
              <a:rPr lang="en-US" sz="2400" dirty="0"/>
              <a:t> </a:t>
            </a:r>
            <a:r>
              <a:rPr lang="en-US" sz="2400" dirty="0" err="1"/>
              <a:t>array_name</a:t>
            </a:r>
            <a:r>
              <a:rPr lang="en-US" sz="2400" dirty="0"/>
              <a:t> [</a:t>
            </a:r>
            <a:r>
              <a:rPr lang="en-US" sz="2400" dirty="0" err="1"/>
              <a:t>row_dim</a:t>
            </a:r>
            <a:r>
              <a:rPr lang="en-US" sz="2400" dirty="0"/>
              <a:t>][</a:t>
            </a:r>
            <a:r>
              <a:rPr lang="en-US" sz="2400" dirty="0" err="1"/>
              <a:t>col_dim</a:t>
            </a:r>
            <a:r>
              <a:rPr lang="en-US" sz="2400" dirty="0"/>
              <a:t>];</a:t>
            </a:r>
          </a:p>
          <a:p>
            <a:pPr>
              <a:defRPr/>
            </a:pPr>
            <a:r>
              <a:rPr lang="en-US" sz="2400" dirty="0"/>
              <a:t>Example:</a:t>
            </a:r>
          </a:p>
          <a:p>
            <a:pPr>
              <a:defRPr/>
            </a:pPr>
            <a:endParaRPr lang="en-US" sz="2400" dirty="0"/>
          </a:p>
          <a:p>
            <a:pPr>
              <a:defRPr/>
            </a:pPr>
            <a:endParaRPr lang="en-US" sz="2400" dirty="0"/>
          </a:p>
          <a:p>
            <a:pPr>
              <a:defRPr/>
            </a:pPr>
            <a:r>
              <a:rPr lang="en-US" sz="2400" dirty="0"/>
              <a:t>First element is</a:t>
            </a:r>
            <a:br>
              <a:rPr lang="en-US" sz="2400" dirty="0"/>
            </a:br>
            <a:r>
              <a:rPr lang="en-US" sz="2400" dirty="0" err="1"/>
              <a:t>int_table</a:t>
            </a:r>
            <a:r>
              <a:rPr lang="en-US" sz="2400" u="sng" dirty="0"/>
              <a:t>[0][0]</a:t>
            </a:r>
            <a:endParaRPr lang="en-US" sz="2400" dirty="0"/>
          </a:p>
          <a:p>
            <a:pPr>
              <a:defRPr/>
            </a:pPr>
            <a:r>
              <a:rPr lang="en-US" sz="2400" dirty="0"/>
              <a:t>Last element is</a:t>
            </a:r>
            <a:br>
              <a:rPr lang="en-US" sz="2400" dirty="0"/>
            </a:br>
            <a:r>
              <a:rPr lang="en-US" sz="2400" dirty="0" err="1"/>
              <a:t>int_table</a:t>
            </a:r>
            <a:r>
              <a:rPr lang="en-US" sz="2400" u="sng" dirty="0"/>
              <a:t>[4][3]</a:t>
            </a:r>
            <a:endParaRPr lang="en-US" sz="2400" dirty="0"/>
          </a:p>
        </p:txBody>
      </p:sp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1886217" y="3255319"/>
            <a:ext cx="4240263" cy="461665"/>
          </a:xfrm>
          <a:prstGeom prst="rect">
            <a:avLst/>
          </a:prstGeom>
          <a:solidFill>
            <a:srgbClr val="FFFFFF"/>
          </a:solidFill>
          <a:ln w="28575" cap="sq">
            <a:solidFill>
              <a:schemeClr val="bg2"/>
            </a:solidFill>
            <a:miter lim="800000"/>
            <a:headEnd/>
            <a:tailEnd/>
          </a:ln>
          <a:effectLst>
            <a:outerShdw sy="50000" kx="2453608" rotWithShape="0">
              <a:schemeClr val="bg2"/>
            </a:outerShdw>
          </a:effec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»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int</a:t>
            </a:r>
            <a:r>
              <a:rPr kumimoji="0" lang="en-US" alt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kumimoji="0" lang="en-US" alt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int_table</a:t>
            </a:r>
            <a:r>
              <a:rPr kumimoji="0" lang="en-US" alt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[5][4];</a:t>
            </a:r>
            <a:endParaRPr kumimoji="0" lang="en-US" altLang="en-US" sz="2400" dirty="0">
              <a:solidFill>
                <a:srgbClr val="FFFFCC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3802380" y="3522653"/>
            <a:ext cx="4114800" cy="2598737"/>
            <a:chOff x="2640" y="2448"/>
            <a:chExt cx="2592" cy="1637"/>
          </a:xfrm>
        </p:grpSpPr>
        <p:graphicFrame>
          <p:nvGraphicFramePr>
            <p:cNvPr id="6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70785925"/>
                </p:ext>
              </p:extLst>
            </p:nvPr>
          </p:nvGraphicFramePr>
          <p:xfrm>
            <a:off x="2928" y="2736"/>
            <a:ext cx="2268" cy="13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7" name="Worksheet" r:id="rId3" imgW="1102680" imgH="657360" progId="Excel.Sheet.8">
                    <p:embed/>
                  </p:oleObj>
                </mc:Choice>
                <mc:Fallback>
                  <p:oleObj name="Worksheet" r:id="rId3" imgW="1102680" imgH="657360" progId="Excel.Sheet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28" y="2736"/>
                          <a:ext cx="2268" cy="1349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3168" y="2448"/>
              <a:ext cx="206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»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en-US" sz="2400">
                  <a:solidFill>
                    <a:srgbClr val="FFFFCC"/>
                  </a:solidFill>
                  <a:latin typeface="Times New Roman" panose="02020603050405020304" pitchFamily="18" charset="0"/>
                </a:rPr>
                <a:t>0       1      2       3      4</a:t>
              </a:r>
            </a:p>
          </p:txBody>
        </p:sp>
        <p:sp>
          <p:nvSpPr>
            <p:cNvPr id="8" name="Text Box 7"/>
            <p:cNvSpPr txBox="1">
              <a:spLocks noChangeArrowheads="1"/>
            </p:cNvSpPr>
            <p:nvPr/>
          </p:nvSpPr>
          <p:spPr bwMode="auto">
            <a:xfrm>
              <a:off x="2640" y="2736"/>
              <a:ext cx="384" cy="13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»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en-US" sz="2400">
                  <a:solidFill>
                    <a:srgbClr val="FFFFCC"/>
                  </a:solidFill>
                  <a:latin typeface="Times New Roman" panose="02020603050405020304" pitchFamily="18" charset="0"/>
                </a:rPr>
                <a:t>0</a:t>
              </a:r>
            </a:p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en-US" sz="2400">
                  <a:solidFill>
                    <a:srgbClr val="FFFFCC"/>
                  </a:solidFill>
                  <a:latin typeface="Times New Roman" panose="02020603050405020304" pitchFamily="18" charset="0"/>
                </a:rPr>
                <a:t>1</a:t>
              </a:r>
            </a:p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en-US" sz="2400">
                  <a:solidFill>
                    <a:srgbClr val="FFFFCC"/>
                  </a:solidFill>
                  <a:latin typeface="Times New Roman" panose="02020603050405020304" pitchFamily="18" charset="0"/>
                </a:rPr>
                <a:t>2</a:t>
              </a:r>
            </a:p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en-US" sz="2400">
                  <a:solidFill>
                    <a:srgbClr val="FFFFCC"/>
                  </a:solidFill>
                  <a:latin typeface="Times New Roman" panose="02020603050405020304" pitchFamily="18" charset="0"/>
                </a:rPr>
                <a:t>3</a:t>
              </a:r>
            </a:p>
          </p:txBody>
        </p:sp>
      </p:grpSp>
      <p:sp>
        <p:nvSpPr>
          <p:cNvPr id="9" name="Line 9"/>
          <p:cNvSpPr>
            <a:spLocks noChangeShapeType="1"/>
          </p:cNvSpPr>
          <p:nvPr/>
        </p:nvSpPr>
        <p:spPr bwMode="auto">
          <a:xfrm flipV="1">
            <a:off x="3078480" y="4335839"/>
            <a:ext cx="1447800" cy="304800"/>
          </a:xfrm>
          <a:prstGeom prst="line">
            <a:avLst/>
          </a:prstGeom>
          <a:noFill/>
          <a:ln w="28575" cap="sq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Freeform 11"/>
          <p:cNvSpPr>
            <a:spLocks/>
          </p:cNvSpPr>
          <p:nvPr/>
        </p:nvSpPr>
        <p:spPr bwMode="auto">
          <a:xfrm>
            <a:off x="2526031" y="5737231"/>
            <a:ext cx="4800600" cy="533400"/>
          </a:xfrm>
          <a:custGeom>
            <a:avLst/>
            <a:gdLst>
              <a:gd name="T0" fmla="*/ 0 w 3024"/>
              <a:gd name="T1" fmla="*/ 0 h 336"/>
              <a:gd name="T2" fmla="*/ 2147483647 w 3024"/>
              <a:gd name="T3" fmla="*/ 2147483647 h 336"/>
              <a:gd name="T4" fmla="*/ 2147483647 w 3024"/>
              <a:gd name="T5" fmla="*/ 2147483647 h 336"/>
              <a:gd name="T6" fmla="*/ 2147483647 w 3024"/>
              <a:gd name="T7" fmla="*/ 2147483647 h 33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024" h="336">
                <a:moveTo>
                  <a:pt x="0" y="0"/>
                </a:moveTo>
                <a:cubicBezTo>
                  <a:pt x="224" y="120"/>
                  <a:pt x="448" y="240"/>
                  <a:pt x="816" y="288"/>
                </a:cubicBezTo>
                <a:cubicBezTo>
                  <a:pt x="1184" y="336"/>
                  <a:pt x="1840" y="328"/>
                  <a:pt x="2208" y="288"/>
                </a:cubicBezTo>
                <a:cubicBezTo>
                  <a:pt x="2576" y="248"/>
                  <a:pt x="2800" y="148"/>
                  <a:pt x="3024" y="48"/>
                </a:cubicBezTo>
              </a:path>
            </a:pathLst>
          </a:custGeom>
          <a:noFill/>
          <a:ln w="28575" cap="sq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9E5D2-E077-4BC8-A5BE-3DFAAE287F0B}" type="datetime4">
              <a:rPr lang="en-US" smtClean="0"/>
              <a:t>March 27, 2019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CSE-291: Computer Programming </a:t>
            </a:r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4F382-3087-4BB5-8D2C-9D2E36CEA7DC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811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  <p:bldP spid="10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2D Array Example-1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12191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Tx/>
              <a:buFont typeface="Courier New" panose="02070309020205020404" pitchFamily="49" charset="0"/>
              <a:buChar char="o"/>
            </a:pPr>
            <a:r>
              <a:rPr lang="en-US" altLang="en-US" dirty="0">
                <a:solidFill>
                  <a:schemeClr val="accent2"/>
                </a:solidFill>
                <a:latin typeface="Arial" panose="020B0604020202020204" pitchFamily="34" charset="0"/>
              </a:rPr>
              <a:t>  Two Dimensional Array to store and display values</a:t>
            </a:r>
            <a:endParaRPr lang="en-US" altLang="en-US" dirty="0" smtClean="0">
              <a:solidFill>
                <a:schemeClr val="accent2"/>
              </a:solidFill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dirty="0" smtClean="0">
                <a:solidFill>
                  <a:srgbClr val="000000"/>
                </a:solidFill>
                <a:latin typeface="Arial" panose="020B0604020202020204" pitchFamily="34" charset="0"/>
              </a:rPr>
              <a:t>#include&lt;</a:t>
            </a:r>
            <a:r>
              <a:rPr lang="en-US" altLang="en-US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stdio.h</a:t>
            </a:r>
            <a:r>
              <a:rPr lang="en-US" altLang="en-US" dirty="0" smtClean="0">
                <a:solidFill>
                  <a:srgbClr val="000000"/>
                </a:solidFill>
                <a:latin typeface="Arial" panose="020B0604020202020204" pitchFamily="34" charset="0"/>
              </a:rPr>
              <a:t>&gt;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dirty="0" smtClean="0">
                <a:solidFill>
                  <a:srgbClr val="000000"/>
                </a:solidFill>
                <a:latin typeface="Arial" panose="020B0604020202020204" pitchFamily="34" charset="0"/>
              </a:rPr>
              <a:t>void </a:t>
            </a: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</a:rPr>
              <a:t>main(void)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</a:rPr>
              <a:t>{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</a:rPr>
              <a:t>	 </a:t>
            </a:r>
            <a:r>
              <a:rPr lang="en-US" altLang="en-US" dirty="0" smtClean="0">
                <a:solidFill>
                  <a:srgbClr val="000000"/>
                </a:solidFill>
                <a:latin typeface="Arial" panose="020B0604020202020204" pitchFamily="34" charset="0"/>
              </a:rPr>
              <a:t>    </a:t>
            </a:r>
            <a:r>
              <a:rPr lang="en-US" altLang="en-US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int</a:t>
            </a:r>
            <a:r>
              <a:rPr lang="en-US" altLang="en-US" dirty="0" smtClean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</a:rPr>
              <a:t>row, </a:t>
            </a:r>
            <a:r>
              <a:rPr lang="en-US" alt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coloum</a:t>
            </a: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</a:rPr>
              <a:t>, array[4][3] = {{1,2,3},{4,5,6},{7,8,9},{10,11,12}};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  <a:buNone/>
            </a:pP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</a:rPr>
              <a:t>	</a:t>
            </a:r>
            <a:r>
              <a:rPr lang="en-US" altLang="en-US" dirty="0" smtClean="0">
                <a:solidFill>
                  <a:srgbClr val="000000"/>
                </a:solidFill>
                <a:latin typeface="Arial" panose="020B0604020202020204" pitchFamily="34" charset="0"/>
              </a:rPr>
              <a:t>     for(row </a:t>
            </a: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</a:rPr>
              <a:t>= 0; row &lt;4; row</a:t>
            </a:r>
            <a:r>
              <a:rPr lang="en-US" altLang="en-US" dirty="0" smtClean="0">
                <a:solidFill>
                  <a:srgbClr val="000000"/>
                </a:solidFill>
                <a:latin typeface="Arial" panose="020B0604020202020204" pitchFamily="34" charset="0"/>
              </a:rPr>
              <a:t>++) 			// </a:t>
            </a: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</a:rPr>
              <a:t>for every </a:t>
            </a:r>
            <a:r>
              <a:rPr lang="en-US" altLang="en-US" dirty="0" smtClean="0">
                <a:solidFill>
                  <a:srgbClr val="000000"/>
                </a:solidFill>
                <a:latin typeface="Arial" panose="020B0604020202020204" pitchFamily="34" charset="0"/>
              </a:rPr>
              <a:t>row</a:t>
            </a:r>
            <a:endParaRPr lang="en-US" alt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dirty="0" smtClean="0">
                <a:solidFill>
                  <a:srgbClr val="000000"/>
                </a:solidFill>
                <a:latin typeface="Arial" panose="020B0604020202020204" pitchFamily="34" charset="0"/>
              </a:rPr>
              <a:t>      {</a:t>
            </a:r>
            <a:endParaRPr lang="en-US" alt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  <a:buNone/>
            </a:pP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</a:rPr>
              <a:t>	 </a:t>
            </a:r>
            <a:r>
              <a:rPr lang="en-US" altLang="en-US" dirty="0" smtClean="0">
                <a:solidFill>
                  <a:srgbClr val="000000"/>
                </a:solidFill>
                <a:latin typeface="Arial" panose="020B0604020202020204" pitchFamily="34" charset="0"/>
              </a:rPr>
              <a:t>          for(</a:t>
            </a:r>
            <a:r>
              <a:rPr lang="en-US" altLang="en-US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coloum</a:t>
            </a:r>
            <a:r>
              <a:rPr lang="en-US" altLang="en-US" dirty="0" smtClean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</a:rPr>
              <a:t>= 0; </a:t>
            </a:r>
            <a:r>
              <a:rPr lang="en-US" alt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coloum</a:t>
            </a: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</a:rPr>
              <a:t> &lt; 3; </a:t>
            </a:r>
            <a:r>
              <a:rPr lang="en-US" alt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coloum</a:t>
            </a:r>
            <a:r>
              <a:rPr lang="en-US" altLang="en-US" dirty="0" smtClean="0">
                <a:solidFill>
                  <a:srgbClr val="000000"/>
                </a:solidFill>
                <a:latin typeface="Arial" panose="020B0604020202020204" pitchFamily="34" charset="0"/>
              </a:rPr>
              <a:t>++) </a:t>
            </a: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</a:rPr>
              <a:t>	</a:t>
            </a:r>
            <a:r>
              <a:rPr lang="en-US" altLang="en-US" dirty="0" smtClean="0">
                <a:solidFill>
                  <a:srgbClr val="000000"/>
                </a:solidFill>
                <a:latin typeface="Arial" panose="020B0604020202020204" pitchFamily="34" charset="0"/>
              </a:rPr>
              <a:t>// </a:t>
            </a: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</a:rPr>
              <a:t>for every </a:t>
            </a:r>
            <a:r>
              <a:rPr lang="en-US" altLang="en-US" dirty="0" smtClean="0">
                <a:solidFill>
                  <a:srgbClr val="000000"/>
                </a:solidFill>
                <a:latin typeface="Arial" panose="020B0604020202020204" pitchFamily="34" charset="0"/>
              </a:rPr>
              <a:t>column</a:t>
            </a:r>
            <a:endParaRPr lang="en-US" alt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</a:rPr>
              <a:t>	</a:t>
            </a:r>
            <a:r>
              <a:rPr lang="en-US" altLang="en-US" dirty="0" smtClean="0">
                <a:solidFill>
                  <a:srgbClr val="000000"/>
                </a:solidFill>
                <a:latin typeface="Arial" panose="020B0604020202020204" pitchFamily="34" charset="0"/>
              </a:rPr>
              <a:t>                 </a:t>
            </a:r>
            <a:r>
              <a:rPr lang="en-US" altLang="en-US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printf</a:t>
            </a: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</a:rPr>
              <a:t>("array[%d][%d] = %d ", row, </a:t>
            </a:r>
            <a:r>
              <a:rPr lang="en-US" alt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coloum</a:t>
            </a: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</a:rPr>
              <a:t>, array[row][</a:t>
            </a:r>
            <a:r>
              <a:rPr lang="en-US" alt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coloum</a:t>
            </a: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</a:rPr>
              <a:t>]);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</a:rPr>
              <a:t>	</a:t>
            </a:r>
            <a:r>
              <a:rPr lang="en-US" altLang="en-US" dirty="0" smtClean="0">
                <a:solidFill>
                  <a:srgbClr val="000000"/>
                </a:solidFill>
                <a:latin typeface="Arial" panose="020B0604020202020204" pitchFamily="34" charset="0"/>
              </a:rPr>
              <a:t>           </a:t>
            </a:r>
            <a:r>
              <a:rPr lang="en-US" altLang="en-US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printf</a:t>
            </a: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</a:rPr>
              <a:t>("\n");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</a:rPr>
              <a:t>	 </a:t>
            </a:r>
            <a:r>
              <a:rPr lang="en-US" altLang="en-US" dirty="0" smtClean="0">
                <a:solidFill>
                  <a:srgbClr val="000000"/>
                </a:solidFill>
                <a:latin typeface="Arial" panose="020B0604020202020204" pitchFamily="34" charset="0"/>
              </a:rPr>
              <a:t>    }</a:t>
            </a:r>
            <a:endParaRPr lang="en-US" alt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</a:rPr>
              <a:t>}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53CF3-4F8E-403E-8C3C-8BD524F6F0DE}" type="datetime4">
              <a:rPr lang="en-US" smtClean="0"/>
              <a:t>March 27,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CSE-291: Computer Programming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4F382-3087-4BB5-8D2C-9D2E36CEA7DC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791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2D Array Example-2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10058400" cy="736282"/>
          </a:xfrm>
        </p:spPr>
        <p:txBody>
          <a:bodyPr/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altLang="en-US" dirty="0" smtClean="0">
                <a:solidFill>
                  <a:schemeClr val="accent2"/>
                </a:solidFill>
              </a:rPr>
              <a:t>Program </a:t>
            </a:r>
            <a:r>
              <a:rPr lang="en-US" altLang="en-US" dirty="0">
                <a:solidFill>
                  <a:schemeClr val="accent2"/>
                </a:solidFill>
              </a:rPr>
              <a:t>to add/sub/multiplication two </a:t>
            </a:r>
            <a:r>
              <a:rPr lang="en-US" altLang="en-US" dirty="0" smtClean="0">
                <a:solidFill>
                  <a:schemeClr val="accent2"/>
                </a:solidFill>
              </a:rPr>
              <a:t>matrices</a:t>
            </a:r>
            <a:endParaRPr lang="en-US" altLang="en-US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dirty="0" smtClean="0">
                <a:solidFill>
                  <a:srgbClr val="000000"/>
                </a:solidFill>
              </a:rPr>
              <a:t>#</a:t>
            </a:r>
            <a:r>
              <a:rPr lang="en-US" altLang="en-US" dirty="0">
                <a:solidFill>
                  <a:srgbClr val="000000"/>
                </a:solidFill>
              </a:rPr>
              <a:t>include &lt;</a:t>
            </a:r>
            <a:r>
              <a:rPr lang="en-US" altLang="en-US" dirty="0" err="1">
                <a:solidFill>
                  <a:srgbClr val="000000"/>
                </a:solidFill>
              </a:rPr>
              <a:t>stdio.h</a:t>
            </a:r>
            <a:r>
              <a:rPr lang="en-US" altLang="en-US" dirty="0" smtClean="0">
                <a:solidFill>
                  <a:srgbClr val="000000"/>
                </a:solidFill>
              </a:rPr>
              <a:t>&gt;</a:t>
            </a:r>
            <a:endParaRPr lang="en-US" altLang="en-US" dirty="0">
              <a:solidFill>
                <a:srgbClr val="000000"/>
              </a:solidFill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dirty="0">
                <a:solidFill>
                  <a:srgbClr val="000000"/>
                </a:solidFill>
              </a:rPr>
              <a:t>#define SIZE 3 </a:t>
            </a:r>
            <a:r>
              <a:rPr lang="en-US" altLang="en-US" dirty="0" smtClean="0">
                <a:solidFill>
                  <a:srgbClr val="000000"/>
                </a:solidFill>
              </a:rPr>
              <a:t>	// </a:t>
            </a:r>
            <a:r>
              <a:rPr lang="en-US" altLang="en-US" dirty="0">
                <a:solidFill>
                  <a:srgbClr val="000000"/>
                </a:solidFill>
              </a:rPr>
              <a:t>Size of the </a:t>
            </a:r>
            <a:r>
              <a:rPr lang="en-US" altLang="en-US" dirty="0" smtClean="0">
                <a:solidFill>
                  <a:srgbClr val="000000"/>
                </a:solidFill>
              </a:rPr>
              <a:t>matrix</a:t>
            </a:r>
            <a:endParaRPr lang="en-US" altLang="en-US" dirty="0">
              <a:solidFill>
                <a:srgbClr val="000000"/>
              </a:solidFill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dirty="0" err="1">
                <a:solidFill>
                  <a:srgbClr val="000000"/>
                </a:solidFill>
              </a:rPr>
              <a:t>int</a:t>
            </a:r>
            <a:r>
              <a:rPr lang="en-US" altLang="en-US" dirty="0">
                <a:solidFill>
                  <a:srgbClr val="000000"/>
                </a:solidFill>
              </a:rPr>
              <a:t> main()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dirty="0">
                <a:solidFill>
                  <a:srgbClr val="000000"/>
                </a:solidFill>
              </a:rPr>
              <a:t>{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dirty="0">
                <a:solidFill>
                  <a:srgbClr val="000000"/>
                </a:solidFill>
              </a:rPr>
              <a:t>    </a:t>
            </a:r>
            <a:r>
              <a:rPr lang="en-US" altLang="en-US" dirty="0" err="1">
                <a:solidFill>
                  <a:srgbClr val="000000"/>
                </a:solidFill>
              </a:rPr>
              <a:t>int</a:t>
            </a:r>
            <a:r>
              <a:rPr lang="en-US" altLang="en-US" dirty="0">
                <a:solidFill>
                  <a:srgbClr val="000000"/>
                </a:solidFill>
              </a:rPr>
              <a:t> A[3][4]; </a:t>
            </a:r>
            <a:r>
              <a:rPr lang="en-US" altLang="en-US" dirty="0" smtClean="0">
                <a:solidFill>
                  <a:srgbClr val="000000"/>
                </a:solidFill>
              </a:rPr>
              <a:t>	// </a:t>
            </a:r>
            <a:r>
              <a:rPr lang="en-US" altLang="en-US" dirty="0">
                <a:solidFill>
                  <a:srgbClr val="000000"/>
                </a:solidFill>
              </a:rPr>
              <a:t>Matrix 1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dirty="0">
                <a:solidFill>
                  <a:srgbClr val="000000"/>
                </a:solidFill>
              </a:rPr>
              <a:t>    </a:t>
            </a:r>
            <a:r>
              <a:rPr lang="en-US" altLang="en-US" dirty="0" err="1">
                <a:solidFill>
                  <a:srgbClr val="000000"/>
                </a:solidFill>
              </a:rPr>
              <a:t>int</a:t>
            </a:r>
            <a:r>
              <a:rPr lang="en-US" altLang="en-US" dirty="0">
                <a:solidFill>
                  <a:srgbClr val="000000"/>
                </a:solidFill>
              </a:rPr>
              <a:t> B[3][4]; </a:t>
            </a:r>
            <a:r>
              <a:rPr lang="en-US" altLang="en-US" dirty="0" smtClean="0">
                <a:solidFill>
                  <a:srgbClr val="000000"/>
                </a:solidFill>
              </a:rPr>
              <a:t>	// </a:t>
            </a:r>
            <a:r>
              <a:rPr lang="en-US" altLang="en-US" dirty="0">
                <a:solidFill>
                  <a:srgbClr val="000000"/>
                </a:solidFill>
              </a:rPr>
              <a:t>Matrix 2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dirty="0">
                <a:solidFill>
                  <a:srgbClr val="000000"/>
                </a:solidFill>
              </a:rPr>
              <a:t>    </a:t>
            </a:r>
            <a:r>
              <a:rPr lang="en-US" altLang="en-US" dirty="0" err="1">
                <a:solidFill>
                  <a:srgbClr val="000000"/>
                </a:solidFill>
              </a:rPr>
              <a:t>int</a:t>
            </a:r>
            <a:r>
              <a:rPr lang="en-US" altLang="en-US" dirty="0">
                <a:solidFill>
                  <a:srgbClr val="000000"/>
                </a:solidFill>
              </a:rPr>
              <a:t> C[3][4]; </a:t>
            </a:r>
            <a:r>
              <a:rPr lang="en-US" altLang="en-US" dirty="0" smtClean="0">
                <a:solidFill>
                  <a:srgbClr val="000000"/>
                </a:solidFill>
              </a:rPr>
              <a:t>	// </a:t>
            </a:r>
            <a:r>
              <a:rPr lang="en-US" altLang="en-US" dirty="0">
                <a:solidFill>
                  <a:srgbClr val="000000"/>
                </a:solidFill>
              </a:rPr>
              <a:t>Resultant </a:t>
            </a:r>
            <a:r>
              <a:rPr lang="en-US" altLang="en-US" dirty="0" smtClean="0">
                <a:solidFill>
                  <a:srgbClr val="000000"/>
                </a:solidFill>
              </a:rPr>
              <a:t>matrix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dirty="0">
              <a:solidFill>
                <a:srgbClr val="000000"/>
              </a:solidFill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dirty="0">
                <a:solidFill>
                  <a:srgbClr val="000000"/>
                </a:solidFill>
              </a:rPr>
              <a:t>//Take </a:t>
            </a:r>
            <a:r>
              <a:rPr lang="en-US" altLang="en-US" dirty="0" smtClean="0">
                <a:solidFill>
                  <a:srgbClr val="000000"/>
                </a:solidFill>
              </a:rPr>
              <a:t>input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dirty="0" smtClean="0">
              <a:solidFill>
                <a:srgbClr val="000000"/>
              </a:solidFill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dirty="0" smtClean="0">
                <a:solidFill>
                  <a:srgbClr val="000000"/>
                </a:solidFill>
              </a:rPr>
              <a:t>// </a:t>
            </a:r>
            <a:r>
              <a:rPr lang="en-US" altLang="en-US" dirty="0">
                <a:solidFill>
                  <a:srgbClr val="000000"/>
                </a:solidFill>
              </a:rPr>
              <a:t>Calculate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dirty="0">
                <a:solidFill>
                  <a:srgbClr val="000000"/>
                </a:solidFill>
              </a:rPr>
              <a:t>for(row=0; row&lt;3; row++)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dirty="0">
                <a:solidFill>
                  <a:srgbClr val="000000"/>
                </a:solidFill>
              </a:rPr>
              <a:t>    {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dirty="0">
                <a:solidFill>
                  <a:srgbClr val="000000"/>
                </a:solidFill>
              </a:rPr>
              <a:t>        for(col=0; col&lt;4; col++)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dirty="0">
                <a:solidFill>
                  <a:srgbClr val="000000"/>
                </a:solidFill>
              </a:rPr>
              <a:t>        {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dirty="0">
                <a:solidFill>
                  <a:srgbClr val="000000"/>
                </a:solidFill>
              </a:rPr>
              <a:t>		C[r][c] = A[r][c] + B[r][c];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dirty="0">
                <a:solidFill>
                  <a:srgbClr val="000000"/>
                </a:solidFill>
              </a:rPr>
              <a:t>        }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dirty="0">
                <a:solidFill>
                  <a:srgbClr val="000000"/>
                </a:solidFill>
              </a:rPr>
              <a:t>    </a:t>
            </a:r>
            <a:r>
              <a:rPr lang="en-US" altLang="en-US" dirty="0" smtClean="0">
                <a:solidFill>
                  <a:srgbClr val="000000"/>
                </a:solidFill>
              </a:rPr>
              <a:t>}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dirty="0">
                <a:solidFill>
                  <a:srgbClr val="000000"/>
                </a:solidFill>
              </a:rPr>
              <a:t>}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46952-27D5-449B-BC4E-DA89B84AE6B8}" type="datetime4">
              <a:rPr lang="en-US" smtClean="0"/>
              <a:t>March 27,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CSE-291: Computer Programming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4F382-3087-4BB5-8D2C-9D2E36CEA7DC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23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2D Array Example-3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10058400" cy="736282"/>
          </a:xfrm>
        </p:spPr>
        <p:txBody>
          <a:bodyPr/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altLang="en-US" dirty="0" smtClean="0">
                <a:solidFill>
                  <a:schemeClr val="accent2"/>
                </a:solidFill>
              </a:rPr>
              <a:t>Program </a:t>
            </a:r>
            <a:r>
              <a:rPr lang="en-US" altLang="en-US" dirty="0">
                <a:solidFill>
                  <a:schemeClr val="accent2"/>
                </a:solidFill>
              </a:rPr>
              <a:t>to Find Transpose of a Matrix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dirty="0">
                <a:solidFill>
                  <a:srgbClr val="000000"/>
                </a:solidFill>
              </a:rPr>
              <a:t>for(row=0; row&lt;MAX_ROWS; row++)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dirty="0">
                <a:solidFill>
                  <a:srgbClr val="000000"/>
                </a:solidFill>
              </a:rPr>
              <a:t> </a:t>
            </a:r>
            <a:r>
              <a:rPr lang="en-US" altLang="en-US" dirty="0" smtClean="0">
                <a:solidFill>
                  <a:srgbClr val="000000"/>
                </a:solidFill>
              </a:rPr>
              <a:t>{</a:t>
            </a:r>
            <a:endParaRPr lang="en-US" altLang="en-US" dirty="0">
              <a:solidFill>
                <a:srgbClr val="000000"/>
              </a:solidFill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dirty="0">
                <a:solidFill>
                  <a:srgbClr val="000000"/>
                </a:solidFill>
              </a:rPr>
              <a:t>        for(col=0; col&lt;MAX_COLS; col++)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dirty="0">
                <a:solidFill>
                  <a:srgbClr val="000000"/>
                </a:solidFill>
              </a:rPr>
              <a:t>        {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dirty="0">
                <a:solidFill>
                  <a:schemeClr val="bg1">
                    <a:lumMod val="50000"/>
                  </a:schemeClr>
                </a:solidFill>
              </a:rPr>
              <a:t>           </a:t>
            </a:r>
            <a:r>
              <a:rPr lang="en-US" altLang="en-US" dirty="0" smtClean="0">
                <a:solidFill>
                  <a:schemeClr val="bg1">
                    <a:lumMod val="50000"/>
                  </a:schemeClr>
                </a:solidFill>
              </a:rPr>
              <a:t>	 </a:t>
            </a:r>
            <a:r>
              <a:rPr lang="en-US" altLang="en-US" dirty="0">
                <a:solidFill>
                  <a:schemeClr val="bg1">
                    <a:lumMod val="50000"/>
                  </a:schemeClr>
                </a:solidFill>
              </a:rPr>
              <a:t>/* Store each row of matrix A to each </a:t>
            </a:r>
            <a:r>
              <a:rPr lang="en-US" altLang="en-US" dirty="0" smtClean="0">
                <a:solidFill>
                  <a:schemeClr val="bg1">
                    <a:lumMod val="50000"/>
                  </a:schemeClr>
                </a:solidFill>
              </a:rPr>
              <a:t>	column </a:t>
            </a:r>
            <a:r>
              <a:rPr lang="en-US" altLang="en-US" dirty="0">
                <a:solidFill>
                  <a:schemeClr val="bg1">
                    <a:lumMod val="50000"/>
                  </a:schemeClr>
                </a:solidFill>
              </a:rPr>
              <a:t>of matrix B </a:t>
            </a:r>
            <a:r>
              <a:rPr lang="en-US" altLang="en-US" dirty="0" smtClean="0">
                <a:solidFill>
                  <a:schemeClr val="bg1">
                    <a:lumMod val="50000"/>
                  </a:schemeClr>
                </a:solidFill>
              </a:rPr>
              <a:t>*/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dirty="0">
              <a:solidFill>
                <a:srgbClr val="000000"/>
              </a:solidFill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dirty="0">
                <a:solidFill>
                  <a:srgbClr val="000000"/>
                </a:solidFill>
              </a:rPr>
              <a:t>            </a:t>
            </a:r>
            <a:r>
              <a:rPr lang="en-US" altLang="en-US" dirty="0" smtClean="0">
                <a:solidFill>
                  <a:srgbClr val="000000"/>
                </a:solidFill>
              </a:rPr>
              <a:t>	B[col</a:t>
            </a:r>
            <a:r>
              <a:rPr lang="en-US" altLang="en-US" dirty="0">
                <a:solidFill>
                  <a:srgbClr val="000000"/>
                </a:solidFill>
              </a:rPr>
              <a:t>][row] = A[row][col];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dirty="0">
                <a:solidFill>
                  <a:srgbClr val="000000"/>
                </a:solidFill>
              </a:rPr>
              <a:t>        }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dirty="0">
                <a:solidFill>
                  <a:srgbClr val="000000"/>
                </a:solidFill>
              </a:rPr>
              <a:t> </a:t>
            </a:r>
            <a:r>
              <a:rPr lang="en-US" altLang="en-US" dirty="0" smtClean="0">
                <a:solidFill>
                  <a:srgbClr val="000000"/>
                </a:solidFill>
              </a:rPr>
              <a:t>}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dirty="0" smtClean="0">
              <a:solidFill>
                <a:srgbClr val="000000"/>
              </a:solidFill>
            </a:endParaRPr>
          </a:p>
          <a:p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3143251"/>
            <a:ext cx="3048000" cy="181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780FE-67A1-4C64-AEC6-6220FA722E91}" type="datetime4">
              <a:rPr lang="en-US" smtClean="0"/>
              <a:t>March 27,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CSE-291: Computer Programming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4F382-3087-4BB5-8D2C-9D2E36CEA7DC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792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1" y="2300289"/>
            <a:ext cx="3014662" cy="3014662"/>
          </a:xfrm>
        </p:spPr>
      </p:pic>
      <p:sp>
        <p:nvSpPr>
          <p:cNvPr id="12" name="TextBox 11"/>
          <p:cNvSpPr txBox="1"/>
          <p:nvPr/>
        </p:nvSpPr>
        <p:spPr>
          <a:xfrm>
            <a:off x="5457825" y="2457449"/>
            <a:ext cx="4386263" cy="2948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20000"/>
              </a:spcBef>
              <a:buClrTx/>
              <a:buFont typeface="Arial" panose="020B0604020202020204" pitchFamily="34" charset="0"/>
              <a:buNone/>
            </a:pPr>
            <a:endParaRPr lang="en-US" altLang="en-US" sz="32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>
              <a:spcBef>
                <a:spcPct val="20000"/>
              </a:spcBef>
              <a:buClrTx/>
              <a:buFont typeface="Arial" panose="020B0604020202020204" pitchFamily="34" charset="0"/>
              <a:buNone/>
            </a:pPr>
            <a:r>
              <a:rPr lang="en-US" altLang="en-US" sz="3200" dirty="0" smtClean="0">
                <a:solidFill>
                  <a:srgbClr val="42607C"/>
                </a:solidFill>
                <a:latin typeface="Calibri" panose="020F0502020204030204" pitchFamily="34" charset="0"/>
              </a:rPr>
              <a:t>	</a:t>
            </a:r>
            <a:r>
              <a:rPr lang="en-US" altLang="en-US" sz="3200" dirty="0" err="1" smtClean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</a:rPr>
              <a:t>int</a:t>
            </a:r>
            <a:r>
              <a:rPr lang="en-US" altLang="en-US" sz="3200" dirty="0" smtClean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</a:rPr>
              <a:t> </a:t>
            </a:r>
            <a:r>
              <a:rPr lang="en-US" altLang="en-US" sz="3200" dirty="0" err="1" smtClean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</a:rPr>
              <a:t>var</a:t>
            </a:r>
            <a:r>
              <a:rPr lang="en-US" altLang="en-US" sz="3200" dirty="0" smtClean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</a:rPr>
              <a:t>[10];</a:t>
            </a:r>
          </a:p>
          <a:p>
            <a:pPr>
              <a:spcBef>
                <a:spcPct val="20000"/>
              </a:spcBef>
              <a:buClrTx/>
              <a:buFont typeface="Arial" panose="020B0604020202020204" pitchFamily="34" charset="0"/>
              <a:buNone/>
            </a:pPr>
            <a:r>
              <a:rPr lang="en-US" altLang="en-US" sz="3200" dirty="0" smtClean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</a:rPr>
              <a:t>	float </a:t>
            </a:r>
            <a:r>
              <a:rPr lang="en-US" altLang="en-US" sz="3200" dirty="0" err="1" smtClean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</a:rPr>
              <a:t>venus</a:t>
            </a:r>
            <a:r>
              <a:rPr lang="en-US" altLang="en-US" sz="3200" dirty="0" smtClean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</a:rPr>
              <a:t>[20];</a:t>
            </a:r>
          </a:p>
          <a:p>
            <a:pPr>
              <a:spcBef>
                <a:spcPct val="20000"/>
              </a:spcBef>
              <a:buClrTx/>
              <a:buFont typeface="Arial" panose="020B0604020202020204" pitchFamily="34" charset="0"/>
              <a:buNone/>
            </a:pPr>
            <a:r>
              <a:rPr lang="en-US" altLang="en-US" sz="3200" dirty="0" smtClean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</a:rPr>
              <a:t>	double earth[5];</a:t>
            </a:r>
          </a:p>
          <a:p>
            <a:pPr>
              <a:spcBef>
                <a:spcPct val="20000"/>
              </a:spcBef>
              <a:buClrTx/>
              <a:buFont typeface="Arial" panose="020B0604020202020204" pitchFamily="34" charset="0"/>
              <a:buNone/>
            </a:pPr>
            <a:r>
              <a:rPr lang="en-US" altLang="en-US" sz="3200" dirty="0" smtClean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</a:rPr>
              <a:t>	char </a:t>
            </a:r>
            <a:r>
              <a:rPr lang="en-US" altLang="en-US" sz="3200" dirty="0" err="1" smtClean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</a:rPr>
              <a:t>pluto</a:t>
            </a:r>
            <a:r>
              <a:rPr lang="en-US" altLang="en-US" sz="3200" dirty="0" smtClean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</a:rPr>
              <a:t>[7];</a:t>
            </a:r>
            <a:endParaRPr lang="en-US" altLang="en-US" sz="3200" dirty="0">
              <a:solidFill>
                <a:schemeClr val="accent2">
                  <a:lumMod val="50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CABA0-169D-4EAA-A1D6-CACCD6AC0D96}" type="datetime4">
              <a:rPr lang="en-US" smtClean="0"/>
              <a:t>March 27,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CSE-291: Computer Programming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4F382-3087-4BB5-8D2C-9D2E36CEA7D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110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</a:t>
            </a:r>
          </a:p>
        </p:txBody>
      </p:sp>
      <p:sp>
        <p:nvSpPr>
          <p:cNvPr id="4" name="Content Placeholder 4"/>
          <p:cNvSpPr txBox="1">
            <a:spLocks noGrp="1"/>
          </p:cNvSpPr>
          <p:nvPr>
            <p:ph idx="1"/>
          </p:nvPr>
        </p:nvSpPr>
        <p:spPr bwMode="auto"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514350" indent="-5143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marL="342900" indent="-342900" algn="just">
              <a:lnSpc>
                <a:spcPct val="150000"/>
              </a:lnSpc>
            </a:pPr>
            <a:r>
              <a:rPr lang="en-US" altLang="en-US" sz="2000" b="1" dirty="0"/>
              <a:t>Array is a collection</a:t>
            </a:r>
            <a:r>
              <a:rPr lang="en-US" altLang="en-US" sz="2000" dirty="0"/>
              <a:t> - Array is a container that can hold a collection of data.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altLang="en-US" sz="2000" b="1" dirty="0"/>
              <a:t>Array is finite</a:t>
            </a:r>
            <a:r>
              <a:rPr lang="en-US" altLang="en-US" sz="2000" dirty="0"/>
              <a:t> - The collection of data in array is always finite, which is determined prior to its use.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altLang="en-US" sz="2000" b="1" dirty="0"/>
              <a:t>Array is sequential</a:t>
            </a:r>
            <a:r>
              <a:rPr lang="en-US" altLang="en-US" sz="2000" dirty="0"/>
              <a:t> - Array stores collection of data sequentially in memory.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altLang="en-US" sz="2000" b="1" dirty="0"/>
              <a:t>Array contains homogeneous data</a:t>
            </a:r>
            <a:r>
              <a:rPr lang="en-US" altLang="en-US" sz="2000" dirty="0"/>
              <a:t> - The collection of data in array must share a </a:t>
            </a:r>
            <a:r>
              <a:rPr lang="en-US" altLang="en-US" sz="2000" dirty="0" smtClean="0"/>
              <a:t>same </a:t>
            </a:r>
            <a:r>
              <a:rPr lang="en-US" altLang="en-US" sz="2000" dirty="0" smtClean="0">
                <a:solidFill>
                  <a:schemeClr val="accent1">
                    <a:lumMod val="75000"/>
                  </a:schemeClr>
                </a:solidFill>
              </a:rPr>
              <a:t>data type. </a:t>
            </a:r>
            <a:endParaRPr lang="en-US" altLang="en-US" sz="2000" u="sng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just">
              <a:buNone/>
            </a:pPr>
            <a:endParaRPr lang="en-US" altLang="en-US" dirty="0"/>
          </a:p>
          <a:p>
            <a:pPr marL="0" indent="0" algn="just">
              <a:buNone/>
            </a:pPr>
            <a:endParaRPr lang="en-US" altLang="en-US" sz="20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A8A9D-8BE7-4B43-A65B-4EFD79266A77}" type="datetime4">
              <a:rPr lang="en-US" smtClean="0"/>
              <a:t>March 27,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CSE-291: Computer Programming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4F382-3087-4BB5-8D2C-9D2E36CEA7D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143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endParaRPr lang="en-US" sz="2800" dirty="0" smtClean="0"/>
          </a:p>
          <a:p>
            <a:pPr>
              <a:defRPr/>
            </a:pPr>
            <a:r>
              <a:rPr lang="en-US" sz="2800" dirty="0" smtClean="0"/>
              <a:t>We </a:t>
            </a:r>
            <a:r>
              <a:rPr lang="en-US" sz="2800" dirty="0"/>
              <a:t>can divide arrays in two categories</a:t>
            </a:r>
            <a:r>
              <a:rPr lang="en-US" sz="2800" dirty="0" smtClean="0"/>
              <a:t>.</a:t>
            </a:r>
            <a:endParaRPr lang="en-US" sz="2800" dirty="0"/>
          </a:p>
          <a:p>
            <a:pPr>
              <a:buFont typeface="Courier New" panose="02070309020205020404" pitchFamily="49" charset="0"/>
              <a:buChar char="o"/>
              <a:defRPr/>
            </a:pPr>
            <a:r>
              <a:rPr 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One-dimensional 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array </a:t>
            </a:r>
            <a:endParaRPr lang="en-US" sz="28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Font typeface="Courier New" panose="02070309020205020404" pitchFamily="49" charset="0"/>
              <a:buChar char="o"/>
              <a:defRPr/>
            </a:pPr>
            <a:r>
              <a:rPr 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Multi-dimensional array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A5A04-5459-4BA1-A9F6-BACBB485434A}" type="datetime4">
              <a:rPr lang="en-US" smtClean="0"/>
              <a:t>March 27,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CSE-291: Computer Programming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4F382-3087-4BB5-8D2C-9D2E36CEA7D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939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97904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200" dirty="0" smtClean="0">
                <a:solidFill>
                  <a:srgbClr val="000000"/>
                </a:solidFill>
                <a:cs typeface="Times New Roman" pitchFamily="18" charset="0"/>
              </a:rPr>
              <a:t> Consider </a:t>
            </a:r>
            <a:r>
              <a:rPr lang="en-US" sz="2200" dirty="0">
                <a:solidFill>
                  <a:srgbClr val="000000"/>
                </a:solidFill>
                <a:cs typeface="Times New Roman" pitchFamily="18" charset="0"/>
              </a:rPr>
              <a:t>the </a:t>
            </a:r>
            <a:r>
              <a:rPr lang="en-US" sz="2200" dirty="0" smtClean="0">
                <a:solidFill>
                  <a:srgbClr val="000000"/>
                </a:solidFill>
                <a:cs typeface="Times New Roman" pitchFamily="18" charset="0"/>
              </a:rPr>
              <a:t>same </a:t>
            </a:r>
            <a:r>
              <a:rPr lang="en-US" sz="2200" dirty="0">
                <a:solidFill>
                  <a:srgbClr val="000000"/>
                </a:solidFill>
                <a:cs typeface="Times New Roman" pitchFamily="18" charset="0"/>
              </a:rPr>
              <a:t>issue</a:t>
            </a:r>
            <a:r>
              <a:rPr lang="en-US" sz="2200" dirty="0" smtClean="0">
                <a:solidFill>
                  <a:srgbClr val="000000"/>
                </a:solidFill>
                <a:cs typeface="Times New Roman" pitchFamily="18" charset="0"/>
              </a:rPr>
              <a:t>: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  </a:t>
            </a:r>
            <a:r>
              <a:rPr lang="en-US" sz="2200" dirty="0">
                <a:solidFill>
                  <a:schemeClr val="tx1"/>
                </a:solidFill>
                <a:cs typeface="Times New Roman" pitchFamily="18" charset="0"/>
              </a:rPr>
              <a:t>By using an array, we just declare like this</a:t>
            </a:r>
            <a:r>
              <a:rPr lang="en-US" sz="2200" dirty="0" smtClean="0">
                <a:solidFill>
                  <a:schemeClr val="tx1"/>
                </a:solidFill>
                <a:cs typeface="Times New Roman" pitchFamily="18" charset="0"/>
              </a:rPr>
              <a:t>,</a:t>
            </a:r>
          </a:p>
          <a:p>
            <a:pPr marL="0" indent="0">
              <a:buNone/>
            </a:pPr>
            <a:r>
              <a:rPr lang="en-US" sz="2200" dirty="0" smtClean="0">
                <a:solidFill>
                  <a:schemeClr val="tx1"/>
                </a:solidFill>
                <a:cs typeface="Times New Roman" pitchFamily="18" charset="0"/>
              </a:rPr>
              <a:t>     	</a:t>
            </a:r>
            <a:r>
              <a:rPr lang="en-US" altLang="en-US" sz="2400" dirty="0" err="1">
                <a:solidFill>
                  <a:schemeClr val="accent2">
                    <a:lumMod val="50000"/>
                  </a:schemeClr>
                </a:solidFill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altLang="en-US" sz="2400" dirty="0">
                <a:solidFill>
                  <a:schemeClr val="accent2">
                    <a:lumMod val="50000"/>
                  </a:schemeClr>
                </a:solidFill>
                <a:ea typeface="Times New Roman" pitchFamily="18" charset="0"/>
                <a:cs typeface="Courier New" pitchFamily="49" charset="0"/>
              </a:rPr>
              <a:t>  </a:t>
            </a:r>
            <a:r>
              <a:rPr lang="en-US" altLang="en-US" sz="2400" dirty="0" err="1">
                <a:solidFill>
                  <a:schemeClr val="accent2">
                    <a:lumMod val="50000"/>
                  </a:schemeClr>
                </a:solidFill>
                <a:ea typeface="Times New Roman" pitchFamily="18" charset="0"/>
                <a:cs typeface="Courier New" pitchFamily="49" charset="0"/>
              </a:rPr>
              <a:t>studMark</a:t>
            </a:r>
            <a:r>
              <a:rPr lang="en-US" altLang="en-US" sz="2400" dirty="0">
                <a:solidFill>
                  <a:schemeClr val="accent2">
                    <a:lumMod val="50000"/>
                  </a:schemeClr>
                </a:solidFill>
                <a:ea typeface="Times New Roman" pitchFamily="18" charset="0"/>
                <a:cs typeface="Courier New" pitchFamily="49" charset="0"/>
              </a:rPr>
              <a:t>[1000</a:t>
            </a:r>
            <a:r>
              <a:rPr lang="en-US" altLang="en-US" sz="2400" dirty="0" smtClean="0">
                <a:solidFill>
                  <a:schemeClr val="accent2">
                    <a:lumMod val="50000"/>
                  </a:schemeClr>
                </a:solidFill>
                <a:ea typeface="Times New Roman" pitchFamily="18" charset="0"/>
                <a:cs typeface="Courier New" pitchFamily="49" charset="0"/>
              </a:rPr>
              <a:t>];</a:t>
            </a:r>
            <a:endParaRPr lang="en-US" sz="2400" dirty="0" smtClean="0">
              <a:solidFill>
                <a:schemeClr val="accent2">
                  <a:lumMod val="50000"/>
                </a:schemeClr>
              </a:solidFill>
              <a:cs typeface="Courier New" pitchFamily="49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 sz="2400" dirty="0" smtClean="0">
                <a:solidFill>
                  <a:schemeClr val="tx1"/>
                </a:solidFill>
                <a:cs typeface="Times New Roman" pitchFamily="18" charset="0"/>
              </a:rPr>
              <a:t>This </a:t>
            </a:r>
            <a:r>
              <a:rPr lang="en-US" altLang="en-US" sz="2400" dirty="0">
                <a:solidFill>
                  <a:schemeClr val="tx1"/>
                </a:solidFill>
                <a:cs typeface="Times New Roman" pitchFamily="18" charset="0"/>
              </a:rPr>
              <a:t>will reserve 1000 </a:t>
            </a:r>
            <a:r>
              <a:rPr lang="en-US" altLang="en-US" sz="2400" dirty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contiguous memory </a:t>
            </a:r>
            <a:r>
              <a:rPr lang="en-US" altLang="en-US" sz="2400" dirty="0">
                <a:solidFill>
                  <a:schemeClr val="tx1"/>
                </a:solidFill>
                <a:cs typeface="Times New Roman" pitchFamily="18" charset="0"/>
              </a:rPr>
              <a:t>locations for storing the students’ marks.</a:t>
            </a:r>
            <a:endParaRPr lang="en-US" altLang="en-US" sz="2400" dirty="0">
              <a:solidFill>
                <a:schemeClr val="tx1"/>
              </a:solidFill>
            </a:endParaRPr>
          </a:p>
          <a:p>
            <a:pPr>
              <a:buFont typeface="Courier New" panose="02070309020205020404" pitchFamily="49" charset="0"/>
              <a:buChar char="o"/>
            </a:pPr>
            <a:endParaRPr lang="en-US" sz="2200" dirty="0">
              <a:solidFill>
                <a:schemeClr val="tx1"/>
              </a:solidFill>
              <a:cs typeface="Times New Roman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296988" y="2321989"/>
            <a:ext cx="8343900" cy="132343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 anchor="ctr">
            <a:spAutoFit/>
          </a:bodyPr>
          <a:lstStyle/>
          <a:p>
            <a:pPr algn="just" eaLnBrk="1" hangingPunct="1">
              <a:defRPr/>
            </a:pPr>
            <a:r>
              <a:rPr lang="en-US" sz="2000" b="1" dirty="0">
                <a:solidFill>
                  <a:schemeClr val="bg1"/>
                </a:solidFill>
                <a:cs typeface="Courier New" pitchFamily="49" charset="0"/>
              </a:rPr>
              <a:t>"We have a list of 1000 students' marks of an integer type. If using the basic data type (</a:t>
            </a:r>
            <a:r>
              <a:rPr lang="en-US" sz="2000" b="1" dirty="0" err="1">
                <a:solidFill>
                  <a:schemeClr val="bg1"/>
                </a:solidFill>
                <a:cs typeface="Courier New" pitchFamily="49" charset="0"/>
              </a:rPr>
              <a:t>int</a:t>
            </a:r>
            <a:r>
              <a:rPr lang="en-US" sz="2000" b="1" dirty="0">
                <a:solidFill>
                  <a:schemeClr val="bg1"/>
                </a:solidFill>
                <a:cs typeface="Courier New" pitchFamily="49" charset="0"/>
              </a:rPr>
              <a:t>), we will declare something like the following…"</a:t>
            </a:r>
          </a:p>
          <a:p>
            <a:pPr algn="just" eaLnBrk="1" hangingPunct="1">
              <a:defRPr/>
            </a:pPr>
            <a:endParaRPr lang="en-US" sz="2000" dirty="0">
              <a:solidFill>
                <a:schemeClr val="bg1"/>
              </a:solidFill>
              <a:cs typeface="Times New Roman" pitchFamily="18" charset="0"/>
            </a:endParaRPr>
          </a:p>
          <a:p>
            <a:pPr algn="just">
              <a:defRPr/>
            </a:pPr>
            <a:r>
              <a:rPr lang="de-DE" sz="2000" dirty="0">
                <a:solidFill>
                  <a:schemeClr val="bg1"/>
                </a:solidFill>
                <a:ea typeface="Times New Roman" pitchFamily="18" charset="0"/>
                <a:cs typeface="Courier New" pitchFamily="49" charset="0"/>
              </a:rPr>
              <a:t>int  studMark0, studMark1, studMark2, ..., studMark999;</a:t>
            </a:r>
            <a:endParaRPr lang="de-DE" sz="2000" dirty="0">
              <a:solidFill>
                <a:schemeClr val="bg1"/>
              </a:solidFill>
              <a:cs typeface="Courier New" pitchFamily="49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47F2E-1AFD-4E3C-B15D-06E81A4CCA9F}" type="datetime4">
              <a:rPr lang="en-US" smtClean="0"/>
              <a:t>March 27, 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CSE-291: Computer Programming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4F382-3087-4BB5-8D2C-9D2E36CEA7D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596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97904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sz="2200" dirty="0" smtClean="0">
                <a:solidFill>
                  <a:schemeClr val="tx1"/>
                </a:solidFill>
                <a:cs typeface="Times New Roman" pitchFamily="18" charset="0"/>
              </a:rPr>
              <a:t>Graphically</a:t>
            </a:r>
            <a:r>
              <a:rPr lang="en-US" sz="2200" dirty="0">
                <a:solidFill>
                  <a:schemeClr val="tx1"/>
                </a:solidFill>
                <a:cs typeface="Times New Roman" pitchFamily="18" charset="0"/>
              </a:rPr>
              <a:t>, this can be depicted as in the following figure.</a:t>
            </a:r>
          </a:p>
          <a:p>
            <a:pPr marL="0" indent="0">
              <a:buNone/>
            </a:pPr>
            <a:endParaRPr lang="en-US" sz="2200" dirty="0">
              <a:solidFill>
                <a:schemeClr val="tx1"/>
              </a:solidFill>
              <a:cs typeface="Times New Roman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7600" y="2357438"/>
            <a:ext cx="671195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CDF41-DE12-4102-929B-0C6DCA7768AB}" type="datetime4">
              <a:rPr lang="en-US" smtClean="0"/>
              <a:t>March 27, 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CSE-291: Computer Programming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4F382-3087-4BB5-8D2C-9D2E36CEA7D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489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</a:t>
            </a:r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5913" y="1928548"/>
            <a:ext cx="8839200" cy="423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6F442-BA9D-4415-B7DC-0D20B30FBE16}" type="datetime4">
              <a:rPr lang="en-US" smtClean="0"/>
              <a:t>March 27, 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CSE-291: Computer Programming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4F382-3087-4BB5-8D2C-9D2E36CEA7D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098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257</TotalTime>
  <Words>1671</Words>
  <Application>Microsoft Office PowerPoint</Application>
  <PresentationFormat>Widescreen</PresentationFormat>
  <Paragraphs>741</Paragraphs>
  <Slides>37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9" baseType="lpstr">
      <vt:lpstr>Arial</vt:lpstr>
      <vt:lpstr>Calibri</vt:lpstr>
      <vt:lpstr>Calibri Light</vt:lpstr>
      <vt:lpstr>Century Gothic</vt:lpstr>
      <vt:lpstr>Courier</vt:lpstr>
      <vt:lpstr>Courier New</vt:lpstr>
      <vt:lpstr>Monotype Sorts</vt:lpstr>
      <vt:lpstr>Times New Roman</vt:lpstr>
      <vt:lpstr>Wingdings</vt:lpstr>
      <vt:lpstr>Wingdings 3</vt:lpstr>
      <vt:lpstr>Retrospect</vt:lpstr>
      <vt:lpstr>Worksheet</vt:lpstr>
      <vt:lpstr>CSE-291  Computer Programming </vt:lpstr>
      <vt:lpstr>ARRAYS</vt:lpstr>
      <vt:lpstr>ARRAYS</vt:lpstr>
      <vt:lpstr>ARRAYS</vt:lpstr>
      <vt:lpstr>ARRAYS</vt:lpstr>
      <vt:lpstr>ARRAYS</vt:lpstr>
      <vt:lpstr>ARRAYS</vt:lpstr>
      <vt:lpstr>ARRAYS</vt:lpstr>
      <vt:lpstr>ARRAYS</vt:lpstr>
      <vt:lpstr>Array Applications</vt:lpstr>
      <vt:lpstr>Array Declaration </vt:lpstr>
      <vt:lpstr>ARRAYS Declaration </vt:lpstr>
      <vt:lpstr>Array Declaration </vt:lpstr>
      <vt:lpstr>Array Declaration </vt:lpstr>
      <vt:lpstr>Array Subscripting</vt:lpstr>
      <vt:lpstr>Array Initialization</vt:lpstr>
      <vt:lpstr>Array Initialization</vt:lpstr>
      <vt:lpstr>Sample Program</vt:lpstr>
      <vt:lpstr>Array Initialization Paradigm </vt:lpstr>
      <vt:lpstr>Array Initialization Paradigm </vt:lpstr>
      <vt:lpstr>Array Bounds Checking</vt:lpstr>
      <vt:lpstr>Program with Arrays-1</vt:lpstr>
      <vt:lpstr>Program with Arrays-2</vt:lpstr>
      <vt:lpstr>Program with Arrays-2</vt:lpstr>
      <vt:lpstr>Program with Arrays-3</vt:lpstr>
      <vt:lpstr>Program with Arrays-3</vt:lpstr>
      <vt:lpstr>Program with Arrays-4</vt:lpstr>
      <vt:lpstr>Program with Arrays-4</vt:lpstr>
      <vt:lpstr>Program with Arrays-5</vt:lpstr>
      <vt:lpstr>Program with Arrays-6</vt:lpstr>
      <vt:lpstr>Two Dimensional Array in C Matrix</vt:lpstr>
      <vt:lpstr>One Dimension Array</vt:lpstr>
      <vt:lpstr>Two Dimensional Array</vt:lpstr>
      <vt:lpstr>Two Dimensional Array</vt:lpstr>
      <vt:lpstr>2D Array Example-1</vt:lpstr>
      <vt:lpstr>2D Array Example-2</vt:lpstr>
      <vt:lpstr>2D Array Example-3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CSE-291  Computer Programming </dc:title>
  <dc:creator>Windows User</dc:creator>
  <cp:lastModifiedBy>Windows User</cp:lastModifiedBy>
  <cp:revision>29</cp:revision>
  <dcterms:created xsi:type="dcterms:W3CDTF">2019-03-26T17:20:02Z</dcterms:created>
  <dcterms:modified xsi:type="dcterms:W3CDTF">2019-03-27T03:18:08Z</dcterms:modified>
</cp:coreProperties>
</file>