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07" r:id="rId2"/>
    <p:sldId id="257" r:id="rId3"/>
    <p:sldId id="308" r:id="rId4"/>
    <p:sldId id="309" r:id="rId5"/>
    <p:sldId id="310" r:id="rId6"/>
    <p:sldId id="261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288" r:id="rId28"/>
    <p:sldId id="332" r:id="rId29"/>
    <p:sldId id="333" r:id="rId30"/>
    <p:sldId id="334" r:id="rId31"/>
    <p:sldId id="292" r:id="rId32"/>
    <p:sldId id="335" r:id="rId33"/>
    <p:sldId id="336" r:id="rId34"/>
    <p:sldId id="337" r:id="rId35"/>
    <p:sldId id="338" r:id="rId36"/>
    <p:sldId id="339" r:id="rId37"/>
    <p:sldId id="341" r:id="rId38"/>
    <p:sldId id="342" r:id="rId39"/>
    <p:sldId id="343" r:id="rId40"/>
    <p:sldId id="344" r:id="rId4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182" y="60"/>
      </p:cViewPr>
      <p:guideLst>
        <p:guide orient="horz" pos="240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2F79C2D-1067-419D-830B-E22301B461E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50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51DF8D6-F3EF-4ADF-BE21-060FFE09ED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9C0F63-AA71-42DC-B5C1-728C53C4B0F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0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1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0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9C0F63-AA71-42DC-B5C1-728C53C4B0F5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6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7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6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9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4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5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71508D-C03F-4861-A414-C7002CD8CE4A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3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71508D-C03F-4861-A414-C7002CD8CE4A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9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71508D-C03F-4861-A414-C7002CD8CE4A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9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71508D-C03F-4861-A414-C7002CD8CE4A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9C0F63-AA71-42DC-B5C1-728C53C4B0F5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8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8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9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5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2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9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52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69CEE6-9E20-4A1B-810A-522641D5BE82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9C0F63-AA71-42DC-B5C1-728C53C4B0F5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78E0DD-34A7-4080-A3FA-AE80D13A2C20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1B3CE-CC93-4784-BF8F-1E95B5D638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965662-C692-440C-B68F-D8B840AD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7832F-80BC-4F5E-B7A4-C1C060077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16441-D8E2-4C48-AADC-078317B73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3084E5-B183-4DF0-844C-A37504989C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725AA2-7B2B-4093-976D-B32A4240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641A5-7D6C-4D80-8981-361BCEB54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1B6053-69D8-4C57-A5A5-15CA8F38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2C92EF-9F5E-421D-BD10-1BE9342F0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61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67AA410C-6C8A-4AFB-922F-0B2673EC5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B1887F-65F8-4B1B-B2D7-AF6A9130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2426911E-91F0-4769-B940-AE6462155A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Pointer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MD. Jakaria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Lecturer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Dept.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mist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1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972" y="4838514"/>
            <a:ext cx="2091109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972" y="4838514"/>
            <a:ext cx="2091109" cy="920576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58321" y="3430068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2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972" y="4838514"/>
            <a:ext cx="2091109" cy="920576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58321" y="3623347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40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66880" y="4654144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4625879"/>
            <a:ext cx="28098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Temporary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veriable</a:t>
            </a: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, p = 5</a:t>
            </a:r>
          </a:p>
        </p:txBody>
      </p:sp>
    </p:spTree>
    <p:extLst>
      <p:ext uri="{BB962C8B-B14F-4D97-AF65-F5344CB8AC3E}">
        <p14:creationId xmlns:p14="http://schemas.microsoft.com/office/powerpoint/2010/main" val="9451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66880" y="4654144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4625879"/>
            <a:ext cx="28098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Temporary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veriable</a:t>
            </a: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, p = 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200" y="2512164"/>
            <a:ext cx="2139881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66880" y="4654144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200" y="2512164"/>
            <a:ext cx="2139881" cy="2078916"/>
          </a:xfrm>
          <a:prstGeom prst="rect">
            <a:avLst/>
          </a:prstGeom>
        </p:spPr>
      </p:pic>
      <p:sp>
        <p:nvSpPr>
          <p:cNvPr id="11" name="Straight Connector 10"/>
          <p:cNvSpPr/>
          <p:nvPr/>
        </p:nvSpPr>
        <p:spPr>
          <a:xfrm flipV="1">
            <a:off x="2531942" y="3547241"/>
            <a:ext cx="4015258" cy="63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531942" y="4330948"/>
            <a:ext cx="4015258" cy="485011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703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66880" y="4654144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200" y="2512164"/>
            <a:ext cx="2139881" cy="20789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499" y="4152561"/>
            <a:ext cx="296205" cy="40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p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8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66880" y="5151158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499" y="4152561"/>
            <a:ext cx="296205" cy="40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p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74533"/>
              </p:ext>
            </p:extLst>
          </p:nvPr>
        </p:nvGraphicFramePr>
        <p:xfrm>
          <a:off x="6555295" y="2542663"/>
          <a:ext cx="2111758" cy="1978560"/>
        </p:xfrm>
        <a:graphic>
          <a:graphicData uri="http://schemas.openxmlformats.org/drawingml/2006/table">
            <a:tbl>
              <a:tblPr firstRow="1" bandRow="1"/>
              <a:tblGrid>
                <a:gridCol w="1221119"/>
                <a:gridCol w="890639"/>
              </a:tblGrid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Value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5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846852" y="3877738"/>
            <a:ext cx="3156479" cy="27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499" y="4152561"/>
            <a:ext cx="296205" cy="40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p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74533"/>
              </p:ext>
            </p:extLst>
          </p:nvPr>
        </p:nvGraphicFramePr>
        <p:xfrm>
          <a:off x="6555295" y="2542663"/>
          <a:ext cx="2111758" cy="1978560"/>
        </p:xfrm>
        <a:graphic>
          <a:graphicData uri="http://schemas.openxmlformats.org/drawingml/2006/table">
            <a:tbl>
              <a:tblPr firstRow="1" bandRow="1"/>
              <a:tblGrid>
                <a:gridCol w="1221119"/>
                <a:gridCol w="890639"/>
              </a:tblGrid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Value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5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90318"/>
              </p:ext>
            </p:extLst>
          </p:nvPr>
        </p:nvGraphicFramePr>
        <p:xfrm>
          <a:off x="6603893" y="5003558"/>
          <a:ext cx="2063160" cy="843840"/>
        </p:xfrm>
        <a:graphic>
          <a:graphicData uri="http://schemas.openxmlformats.org/drawingml/2006/table">
            <a:tbl>
              <a:tblPr firstRow="1" bandRow="1"/>
              <a:tblGrid>
                <a:gridCol w="2063160"/>
              </a:tblGrid>
              <a:tr h="4269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Ubuntu" pitchFamily="34"/>
                          <a:ea typeface="Microsoft YaHei" pitchFamily="2"/>
                          <a:cs typeface="Mangal" pitchFamily="2"/>
                        </a:rPr>
                        <a:t>Output</a:t>
                      </a:r>
                    </a:p>
                  </a:txBody>
                  <a:tcPr/>
                </a:tc>
              </a:tr>
              <a:tr h="4168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  x = 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740"/>
          <a:stretch/>
        </p:blipFill>
        <p:spPr>
          <a:xfrm>
            <a:off x="1053188" y="2050940"/>
            <a:ext cx="4302799" cy="422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7499" y="4152561"/>
            <a:ext cx="296205" cy="400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p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74533"/>
              </p:ext>
            </p:extLst>
          </p:nvPr>
        </p:nvGraphicFramePr>
        <p:xfrm>
          <a:off x="6555295" y="2542663"/>
          <a:ext cx="2111758" cy="1978560"/>
        </p:xfrm>
        <a:graphic>
          <a:graphicData uri="http://schemas.openxmlformats.org/drawingml/2006/table">
            <a:tbl>
              <a:tblPr firstRow="1" bandRow="1"/>
              <a:tblGrid>
                <a:gridCol w="1221119"/>
                <a:gridCol w="890639"/>
              </a:tblGrid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Value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5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90318"/>
              </p:ext>
            </p:extLst>
          </p:nvPr>
        </p:nvGraphicFramePr>
        <p:xfrm>
          <a:off x="6603893" y="5003558"/>
          <a:ext cx="2063160" cy="843840"/>
        </p:xfrm>
        <a:graphic>
          <a:graphicData uri="http://schemas.openxmlformats.org/drawingml/2006/table">
            <a:tbl>
              <a:tblPr firstRow="1" bandRow="1"/>
              <a:tblGrid>
                <a:gridCol w="2063160"/>
              </a:tblGrid>
              <a:tr h="4269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Ubuntu" pitchFamily="34"/>
                          <a:ea typeface="Microsoft YaHei" pitchFamily="2"/>
                          <a:cs typeface="Mangal" pitchFamily="2"/>
                        </a:rPr>
                        <a:t>Output</a:t>
                      </a:r>
                    </a:p>
                  </a:txBody>
                  <a:tcPr/>
                </a:tc>
              </a:tr>
              <a:tr h="4168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  x = 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traight Connector 11"/>
          <p:cNvSpPr/>
          <p:nvPr/>
        </p:nvSpPr>
        <p:spPr>
          <a:xfrm flipH="1" flipV="1">
            <a:off x="3716414" y="4181931"/>
            <a:ext cx="365760" cy="548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2694" y="4730571"/>
            <a:ext cx="1989719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Original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Monalisa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 flipV="1">
            <a:off x="1451941" y="5378934"/>
            <a:ext cx="365761" cy="5486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8221" y="5927575"/>
            <a:ext cx="20948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Modified Monalisa</a:t>
            </a:r>
          </a:p>
        </p:txBody>
      </p:sp>
    </p:spTree>
    <p:extLst>
      <p:ext uri="{BB962C8B-B14F-4D97-AF65-F5344CB8AC3E}">
        <p14:creationId xmlns:p14="http://schemas.microsoft.com/office/powerpoint/2010/main" val="13985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605258" y="4717389"/>
            <a:ext cx="274320" cy="1828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7338" y="4628828"/>
            <a:ext cx="376524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Ubuntu" pitchFamily="34"/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We need to send the </a:t>
            </a:r>
            <a:r>
              <a:rPr lang="en-US" sz="1800" b="1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address</a:t>
            </a: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8630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65086" y="2304916"/>
            <a:ext cx="3800520" cy="32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2773043" y="4656816"/>
            <a:ext cx="274320" cy="1828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5123" y="4568256"/>
            <a:ext cx="4971082" cy="8864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Ubuntu" pitchFamily="34"/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Mangal" pitchFamily="2"/>
              </a:rPr>
              <a:t>We need to send the </a:t>
            </a:r>
            <a:r>
              <a:rPr lang="en-US" sz="1800" b="1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Mangal" pitchFamily="2"/>
              </a:rPr>
              <a:t>address</a:t>
            </a:r>
            <a:r>
              <a:rPr lang="en-US" sz="1800" b="0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Mangal" pitchFamily="2"/>
              </a:rPr>
              <a:t> here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Siyam Rupali" pitchFamily="2"/>
              </a:rPr>
              <a:t>A variable that holds address is called </a:t>
            </a:r>
            <a:r>
              <a:rPr lang="en-US" sz="1800" b="1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Siyam Rupali" pitchFamily="2"/>
              </a:rPr>
              <a:t>Pointer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anose="020B0504030602030204" pitchFamily="34" charset="0"/>
                <a:ea typeface="Microsoft YaHei" pitchFamily="2"/>
                <a:cs typeface="Siyam Rupali" pitchFamily="2"/>
              </a:rPr>
              <a:t>(Because it points to a specific location)</a:t>
            </a:r>
          </a:p>
        </p:txBody>
      </p:sp>
    </p:spTree>
    <p:extLst>
      <p:ext uri="{BB962C8B-B14F-4D97-AF65-F5344CB8AC3E}">
        <p14:creationId xmlns:p14="http://schemas.microsoft.com/office/powerpoint/2010/main" val="16470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65086" y="2304916"/>
            <a:ext cx="3800520" cy="32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alphaModFix/>
          </a:blip>
          <a:srcRect/>
          <a:stretch>
            <a:fillRect/>
          </a:stretch>
        </p:blipFill>
        <p:spPr>
          <a:xfrm>
            <a:off x="1395992" y="5581198"/>
            <a:ext cx="1390680" cy="35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475439" y="6267986"/>
            <a:ext cx="18968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Value Extraction</a:t>
            </a:r>
          </a:p>
        </p:txBody>
      </p:sp>
      <p:cxnSp>
        <p:nvCxnSpPr>
          <p:cNvPr id="17" name="Curved Connector 16"/>
          <p:cNvCxnSpPr>
            <a:endCxn id="16" idx="1"/>
          </p:cNvCxnSpPr>
          <p:nvPr/>
        </p:nvCxnSpPr>
        <p:spPr>
          <a:xfrm rot="16200000" flipH="1">
            <a:off x="1922569" y="5892956"/>
            <a:ext cx="571680" cy="53406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" name="TextBox 17"/>
          <p:cNvSpPr txBox="1"/>
          <p:nvPr/>
        </p:nvSpPr>
        <p:spPr>
          <a:xfrm>
            <a:off x="2407910" y="6658993"/>
            <a:ext cx="140436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Assignment</a:t>
            </a:r>
          </a:p>
        </p:txBody>
      </p:sp>
      <p:cxnSp>
        <p:nvCxnSpPr>
          <p:cNvPr id="19" name="Curved Connector 18"/>
          <p:cNvCxnSpPr>
            <a:endCxn id="18" idx="1"/>
          </p:cNvCxnSpPr>
          <p:nvPr/>
        </p:nvCxnSpPr>
        <p:spPr>
          <a:xfrm rot="16200000" flipH="1">
            <a:off x="1423760" y="5852683"/>
            <a:ext cx="1003680" cy="96462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2933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65086" y="2304916"/>
            <a:ext cx="3800520" cy="32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585801" y="5810786"/>
            <a:ext cx="189684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Value Extraction</a:t>
            </a:r>
          </a:p>
        </p:txBody>
      </p:sp>
      <p:cxnSp>
        <p:nvCxnSpPr>
          <p:cNvPr id="17" name="Curved Connector 16"/>
          <p:cNvCxnSpPr>
            <a:endCxn id="16" idx="1"/>
          </p:cNvCxnSpPr>
          <p:nvPr/>
        </p:nvCxnSpPr>
        <p:spPr>
          <a:xfrm rot="16200000" flipH="1">
            <a:off x="2032931" y="5435756"/>
            <a:ext cx="571680" cy="53406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" name="TextBox 17"/>
          <p:cNvSpPr txBox="1"/>
          <p:nvPr/>
        </p:nvSpPr>
        <p:spPr>
          <a:xfrm>
            <a:off x="2518272" y="6201793"/>
            <a:ext cx="140436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Assignment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1534122" y="5395483"/>
            <a:ext cx="1003680" cy="96462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809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65086" y="2304916"/>
            <a:ext cx="3800520" cy="3257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58146"/>
              </p:ext>
            </p:extLst>
          </p:nvPr>
        </p:nvGraphicFramePr>
        <p:xfrm>
          <a:off x="6543791" y="2528353"/>
          <a:ext cx="2111758" cy="1583280"/>
        </p:xfrm>
        <a:graphic>
          <a:graphicData uri="http://schemas.openxmlformats.org/drawingml/2006/table">
            <a:tbl>
              <a:tblPr firstRow="1" bandRow="1"/>
              <a:tblGrid>
                <a:gridCol w="1221119"/>
                <a:gridCol w="890639"/>
              </a:tblGrid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Value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6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Consolas" pitchFamily="49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2273381" y="3741610"/>
            <a:ext cx="274320" cy="1828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7701" y="3621518"/>
            <a:ext cx="2737800" cy="36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Consolas" pitchFamily="49"/>
                <a:ea typeface="Microsoft YaHei" pitchFamily="2"/>
                <a:cs typeface="Ubuntu" pitchFamily="34"/>
              </a:rPr>
              <a:t>&amp;x</a:t>
            </a:r>
            <a:r>
              <a:rPr lang="en-US" sz="1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Ubuntu" pitchFamily="34"/>
              </a:rPr>
              <a:t> gives the address of </a:t>
            </a:r>
            <a:r>
              <a:rPr lang="en-US" sz="1800" b="0" i="0" u="none" strike="noStrike" kern="1200" cap="none" dirty="0">
                <a:ln>
                  <a:noFill/>
                </a:ln>
                <a:latin typeface="Consolas" pitchFamily="49"/>
                <a:ea typeface="Microsoft YaHei" pitchFamily="2"/>
                <a:cs typeface="Ubuntu" pitchFamily="34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472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866880" y="2970888"/>
            <a:ext cx="3571920" cy="14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157499" y="3351525"/>
            <a:ext cx="297174" cy="4001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x</a:t>
            </a:r>
            <a:endParaRPr lang="en-US" sz="1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65086" y="2304916"/>
            <a:ext cx="3800520" cy="3257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58146"/>
              </p:ext>
            </p:extLst>
          </p:nvPr>
        </p:nvGraphicFramePr>
        <p:xfrm>
          <a:off x="6543791" y="2528353"/>
          <a:ext cx="2111758" cy="1583280"/>
        </p:xfrm>
        <a:graphic>
          <a:graphicData uri="http://schemas.openxmlformats.org/drawingml/2006/table">
            <a:tbl>
              <a:tblPr firstRow="1" bandRow="1"/>
              <a:tblGrid>
                <a:gridCol w="1221119"/>
                <a:gridCol w="890639"/>
              </a:tblGrid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Value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0x0101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6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Consolas" pitchFamily="49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  <a:tr h="395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95180"/>
              </p:ext>
            </p:extLst>
          </p:nvPr>
        </p:nvGraphicFramePr>
        <p:xfrm>
          <a:off x="6623921" y="4429900"/>
          <a:ext cx="2063160" cy="843840"/>
        </p:xfrm>
        <a:graphic>
          <a:graphicData uri="http://schemas.openxmlformats.org/drawingml/2006/table">
            <a:tbl>
              <a:tblPr firstRow="1" bandRow="1"/>
              <a:tblGrid>
                <a:gridCol w="2063160"/>
              </a:tblGrid>
              <a:tr h="4269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Ubuntu" pitchFamily="34"/>
                          <a:ea typeface="Microsoft YaHei" pitchFamily="2"/>
                          <a:cs typeface="Mangal" pitchFamily="2"/>
                        </a:rPr>
                        <a:t>Output</a:t>
                      </a:r>
                    </a:p>
                  </a:txBody>
                  <a:tcPr/>
                </a:tc>
              </a:tr>
              <a:tr h="4168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  x = 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137803"/>
            <a:ext cx="5831640" cy="385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We no longer depend on return value of function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Benefit of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137803"/>
            <a:ext cx="5831640" cy="385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We no longer depend on return value of function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Benefit of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13206" y="2746407"/>
            <a:ext cx="409572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1465357" y="4088148"/>
            <a:ext cx="548640" cy="2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86917" y="5016588"/>
            <a:ext cx="548640" cy="2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35558" y="5701668"/>
            <a:ext cx="1097280" cy="2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4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322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Benefit of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6917" y="2027515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How about two variables?</a:t>
            </a:r>
            <a:endParaRPr lang="en-US" dirty="0"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4216"/>
          <a:stretch/>
        </p:blipFill>
        <p:spPr>
          <a:xfrm>
            <a:off x="1015691" y="2294615"/>
            <a:ext cx="3838680" cy="458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1379034" y="3434929"/>
            <a:ext cx="3992353" cy="1445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879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5095"/>
          <a:stretch/>
        </p:blipFill>
        <p:spPr>
          <a:xfrm>
            <a:off x="1053188" y="2050940"/>
            <a:ext cx="4302799" cy="420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92240" y="5502240"/>
            <a:ext cx="204300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Downloaded copy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rcRect t="8348" b="8512"/>
          <a:stretch>
            <a:fillRect/>
          </a:stretch>
        </p:blipFill>
        <p:spPr>
          <a:xfrm>
            <a:off x="6126480" y="2061360"/>
            <a:ext cx="2598480" cy="3220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7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Benefit of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6917" y="2027515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How about two variables?</a:t>
            </a:r>
            <a:endParaRPr lang="en-US" dirty="0"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4216"/>
          <a:stretch/>
        </p:blipFill>
        <p:spPr>
          <a:xfrm>
            <a:off x="1015691" y="2294615"/>
            <a:ext cx="3838680" cy="4587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1379034" y="3434929"/>
            <a:ext cx="3992353" cy="1445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0301" y="6137998"/>
            <a:ext cx="2284385" cy="38557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Can we write this?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7" name="Right Arrow 6"/>
          <p:cNvSpPr/>
          <p:nvPr/>
        </p:nvSpPr>
        <p:spPr>
          <a:xfrm rot="10580089">
            <a:off x="2671516" y="6252331"/>
            <a:ext cx="865981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57008"/>
            <a:ext cx="191339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latin typeface="Consolas" pitchFamily="49"/>
                <a:ea typeface="Microsoft YaHei" pitchFamily="2"/>
                <a:cs typeface="Mangal" pitchFamily="2"/>
              </a:rPr>
              <a:t>scanf</a:t>
            </a:r>
            <a:r>
              <a:rPr lang="en-US" sz="20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 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(1/2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57008"/>
            <a:ext cx="191339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latin typeface="Consolas" pitchFamily="49"/>
                <a:ea typeface="Microsoft YaHei" pitchFamily="2"/>
                <a:cs typeface="Mangal" pitchFamily="2"/>
              </a:rPr>
              <a:t>scanf</a:t>
            </a:r>
            <a:r>
              <a:rPr lang="en-US" sz="20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 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(1/2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062954" y="2545869"/>
            <a:ext cx="4133880" cy="1743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144575" y="5584146"/>
            <a:ext cx="3749040" cy="100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3798514"/>
            <a:ext cx="374936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144575" y="5584146"/>
            <a:ext cx="3749040" cy="100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5" y="4527698"/>
            <a:ext cx="3749365" cy="318621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</p:spTree>
    <p:extLst>
      <p:ext uri="{BB962C8B-B14F-4D97-AF65-F5344CB8AC3E}">
        <p14:creationId xmlns:p14="http://schemas.microsoft.com/office/powerpoint/2010/main" val="27084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283068" y="5900976"/>
            <a:ext cx="3749040" cy="100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B2B2B2"/>
                </a:solidFill>
                <a:latin typeface="Ubuntu" pitchFamily="34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16" name="Freeform 15"/>
          <p:cNvSpPr/>
          <p:nvPr/>
        </p:nvSpPr>
        <p:spPr>
          <a:xfrm>
            <a:off x="6747119" y="301752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20" y="2560319"/>
            <a:ext cx="74628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temp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4413380"/>
            <a:ext cx="3749365" cy="6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144575" y="6134352"/>
            <a:ext cx="3749040" cy="4556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4413380"/>
            <a:ext cx="3749365" cy="600061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>
                <a:ln>
                  <a:noFill/>
                </a:ln>
                <a:solidFill>
                  <a:srgbClr val="B2B2B2"/>
                </a:solidFill>
                <a:latin typeface="Ubuntu" pitchFamily="34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16" name="Freeform 15"/>
          <p:cNvSpPr/>
          <p:nvPr/>
        </p:nvSpPr>
        <p:spPr>
          <a:xfrm>
            <a:off x="6747119" y="301752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4</a:t>
            </a:r>
            <a:endParaRPr lang="en-US" sz="26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20" y="2560319"/>
            <a:ext cx="74628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temp</a:t>
            </a:r>
          </a:p>
        </p:txBody>
      </p:sp>
      <p:cxnSp>
        <p:nvCxnSpPr>
          <p:cNvPr id="18" name="Curved Connector 17"/>
          <p:cNvCxnSpPr>
            <a:stCxn id="14" idx="0"/>
            <a:endCxn id="16" idx="3"/>
          </p:cNvCxnSpPr>
          <p:nvPr/>
        </p:nvCxnSpPr>
        <p:spPr>
          <a:xfrm rot="5400000" flipH="1" flipV="1">
            <a:off x="6025319" y="3393000"/>
            <a:ext cx="731520" cy="71208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</p:spTree>
    <p:extLst>
      <p:ext uri="{BB962C8B-B14F-4D97-AF65-F5344CB8AC3E}">
        <p14:creationId xmlns:p14="http://schemas.microsoft.com/office/powerpoint/2010/main" val="42558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/>
          <p:cNvSpPr/>
          <p:nvPr/>
        </p:nvSpPr>
        <p:spPr>
          <a:xfrm>
            <a:off x="1339408" y="6339304"/>
            <a:ext cx="3749040" cy="3295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latin typeface="Ubuntu" pitchFamily="34"/>
                <a:ea typeface="Microsoft YaHei" pitchFamily="2"/>
                <a:cs typeface="Mangal" pitchFamily="2"/>
              </a:rPr>
              <a:t>5</a:t>
            </a:r>
            <a:endParaRPr lang="en-US" sz="2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Ubuntu" pitchFamily="34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16" name="Freeform 15"/>
          <p:cNvSpPr/>
          <p:nvPr/>
        </p:nvSpPr>
        <p:spPr>
          <a:xfrm>
            <a:off x="6747119" y="301752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4</a:t>
            </a:r>
            <a:endParaRPr lang="en-US" sz="26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20" y="2560319"/>
            <a:ext cx="74628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temp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6400799" y="4480560"/>
            <a:ext cx="1428481" cy="127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4413380"/>
            <a:ext cx="3749365" cy="6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latin typeface="Ubuntu" pitchFamily="34"/>
                <a:ea typeface="Microsoft YaHei" pitchFamily="2"/>
                <a:cs typeface="Mangal" pitchFamily="2"/>
              </a:rPr>
              <a:t>5</a:t>
            </a:r>
            <a:endParaRPr lang="en-US" sz="2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latin typeface="Ubuntu" pitchFamily="34"/>
                <a:ea typeface="Microsoft YaHei" pitchFamily="2"/>
                <a:cs typeface="Mangal" pitchFamily="2"/>
              </a:rPr>
              <a:t>4</a:t>
            </a:r>
            <a:endParaRPr lang="en-US" sz="2600" b="0" i="0" u="none" strike="noStrike" kern="1200" cap="none" dirty="0">
              <a:ln>
                <a:solidFill>
                  <a:schemeClr val="tx1"/>
                </a:solidFill>
              </a:ln>
              <a:solidFill>
                <a:schemeClr val="bg1">
                  <a:lumMod val="65000"/>
                </a:schemeClr>
              </a:solidFill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747119" y="301752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latin typeface="Ubuntu" pitchFamily="34"/>
                <a:ea typeface="Microsoft YaHei" pitchFamily="2"/>
                <a:cs typeface="Mangal" pitchFamily="2"/>
              </a:rPr>
              <a:t>4</a:t>
            </a:r>
            <a:endParaRPr lang="en-US" sz="26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20" y="2560319"/>
            <a:ext cx="74628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temp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  <p:cxnSp>
        <p:nvCxnSpPr>
          <p:cNvPr id="18" name="Curved Connector 17"/>
          <p:cNvCxnSpPr/>
          <p:nvPr/>
        </p:nvCxnSpPr>
        <p:spPr>
          <a:xfrm>
            <a:off x="7478640" y="3383280"/>
            <a:ext cx="716400" cy="73152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4413380"/>
            <a:ext cx="3749365" cy="6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eform 13"/>
          <p:cNvSpPr/>
          <p:nvPr/>
        </p:nvSpPr>
        <p:spPr>
          <a:xfrm>
            <a:off x="566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latin typeface="Ubuntu" pitchFamily="34"/>
                <a:ea typeface="Microsoft YaHei" pitchFamily="2"/>
                <a:cs typeface="Mangal" pitchFamily="2"/>
              </a:rPr>
              <a:t>5</a:t>
            </a:r>
            <a:endParaRPr lang="en-US" sz="28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829279" y="4114800"/>
            <a:ext cx="731519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dirty="0">
                <a:ln>
                  <a:solidFill>
                    <a:schemeClr val="tx1"/>
                  </a:solidFill>
                </a:ln>
                <a:solidFill>
                  <a:schemeClr val="bg1">
                    <a:lumMod val="65000"/>
                  </a:schemeClr>
                </a:solidFill>
                <a:latin typeface="Ubuntu" pitchFamily="34"/>
                <a:ea typeface="Microsoft YaHei" pitchFamily="2"/>
                <a:cs typeface="Mangal" pitchFamily="2"/>
              </a:rPr>
              <a:t>4</a:t>
            </a:r>
            <a:endParaRPr lang="en-US" sz="2600" b="0" i="0" u="none" strike="noStrike" kern="1200" cap="none" dirty="0">
              <a:ln>
                <a:solidFill>
                  <a:schemeClr val="tx1"/>
                </a:solidFill>
              </a:ln>
              <a:solidFill>
                <a:schemeClr val="bg1">
                  <a:lumMod val="65000"/>
                </a:schemeClr>
              </a:solidFill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160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1960" y="4937760"/>
            <a:ext cx="421560" cy="373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*q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9" y="4413380"/>
            <a:ext cx="3749365" cy="6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384"/>
          <a:stretch/>
        </p:blipFill>
        <p:spPr>
          <a:xfrm>
            <a:off x="1053188" y="2050940"/>
            <a:ext cx="4302799" cy="4239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92240" y="5502240"/>
            <a:ext cx="2195899" cy="7095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Downloaded copy</a:t>
            </a:r>
          </a:p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(Modified </a:t>
            </a:r>
            <a:r>
              <a:rPr lang="en-US" dirty="0" err="1">
                <a:latin typeface="Ubuntu" pitchFamily="34"/>
                <a:ea typeface="Microsoft YaHei" pitchFamily="2"/>
                <a:cs typeface="Mangal" pitchFamily="2"/>
              </a:rPr>
              <a:t>Monalisa</a:t>
            </a:r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)</a:t>
            </a:r>
            <a:endParaRPr lang="en-US" dirty="0"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rcRect t="8348" b="8512"/>
          <a:stretch>
            <a:fillRect/>
          </a:stretch>
        </p:blipFill>
        <p:spPr>
          <a:xfrm>
            <a:off x="6126480" y="2061360"/>
            <a:ext cx="2598480" cy="322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alphaModFix/>
            <a:grayscl/>
          </a:blip>
          <a:srcRect l="14830" r="4500"/>
          <a:stretch>
            <a:fillRect/>
          </a:stretch>
        </p:blipFill>
        <p:spPr>
          <a:xfrm>
            <a:off x="6126840" y="2060999"/>
            <a:ext cx="2598120" cy="3221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7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7256" y="2025476"/>
            <a:ext cx="1715383" cy="39583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sz="2000" dirty="0">
                <a:latin typeface="Consolas" pitchFamily="49"/>
                <a:ea typeface="Microsoft YaHei" pitchFamily="2"/>
                <a:cs typeface="Mangal" pitchFamily="2"/>
              </a:rPr>
              <a:t>swap</a:t>
            </a:r>
            <a:r>
              <a:rPr lang="en-US" sz="2000" dirty="0">
                <a:latin typeface="Ubuntu" pitchFamily="34"/>
                <a:ea typeface="Microsoft YaHei" pitchFamily="2"/>
                <a:cs typeface="Mangal" pitchFamily="2"/>
              </a:rPr>
              <a:t> function</a:t>
            </a:r>
            <a:endParaRPr lang="en-US" sz="2000" b="0" i="0" u="none" strike="noStrike" kern="1200" cap="none" dirty="0">
              <a:ln>
                <a:noFill/>
              </a:ln>
              <a:latin typeface="Ubuntu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Ubuntu" pitchFamily="34"/>
                <a:ea typeface="Microsoft YaHei" pitchFamily="2"/>
                <a:cs typeface="Mangal" pitchFamily="2"/>
              </a:rPr>
              <a:t>Usage </a:t>
            </a:r>
            <a:r>
              <a:rPr lang="en-US" sz="5400" dirty="0" smtClean="0">
                <a:latin typeface="Ubuntu" pitchFamily="34"/>
                <a:ea typeface="Microsoft YaHei" pitchFamily="2"/>
                <a:cs typeface="Mangal" pitchFamily="2"/>
              </a:rPr>
              <a:t>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07256" y="2468603"/>
            <a:ext cx="5076720" cy="4390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26800" y="3556800"/>
          <a:ext cx="2737080" cy="782640"/>
        </p:xfrm>
        <a:graphic>
          <a:graphicData uri="http://schemas.openxmlformats.org/drawingml/2006/table">
            <a:tbl>
              <a:tblPr firstRow="1" bandRow="1"/>
              <a:tblGrid>
                <a:gridCol w="2737080"/>
              </a:tblGrid>
              <a:tr h="3592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Ubuntu" pitchFamily="34"/>
                          <a:ea typeface="Microsoft YaHei" pitchFamily="2"/>
                          <a:cs typeface="Mangal" pitchFamily="2"/>
                        </a:rPr>
                        <a:t>Output</a:t>
                      </a:r>
                    </a:p>
                  </a:txBody>
                  <a:tcPr/>
                </a:tc>
              </a:tr>
              <a:tr h="4168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Consolas" pitchFamily="49"/>
                          <a:ea typeface="Microsoft YaHei" pitchFamily="2"/>
                          <a:cs typeface="Mangal" pitchFamily="2"/>
                        </a:rPr>
                        <a:t>  x = 5, y = 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b="4740"/>
          <a:stretch/>
        </p:blipFill>
        <p:spPr>
          <a:xfrm>
            <a:off x="1053188" y="2050940"/>
            <a:ext cx="4302799" cy="42237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92240" y="5502240"/>
            <a:ext cx="2195899" cy="7095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Downloaded copy</a:t>
            </a:r>
          </a:p>
          <a:p>
            <a:pPr lvl="0" hangingPunct="0"/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(Modified </a:t>
            </a:r>
            <a:r>
              <a:rPr lang="en-US" dirty="0" err="1">
                <a:latin typeface="Ubuntu" pitchFamily="34"/>
                <a:ea typeface="Microsoft YaHei" pitchFamily="2"/>
                <a:cs typeface="Mangal" pitchFamily="2"/>
              </a:rPr>
              <a:t>Monalisa</a:t>
            </a:r>
            <a:r>
              <a:rPr lang="en-US" dirty="0">
                <a:latin typeface="Ubuntu" pitchFamily="34"/>
                <a:ea typeface="Microsoft YaHei" pitchFamily="2"/>
                <a:cs typeface="Mangal" pitchFamily="2"/>
              </a:rPr>
              <a:t>)</a:t>
            </a:r>
            <a:endParaRPr lang="en-US" dirty="0">
              <a:latin typeface="Ubuntu" pitchFamily="34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rcRect t="8348" b="8512"/>
          <a:stretch>
            <a:fillRect/>
          </a:stretch>
        </p:blipFill>
        <p:spPr>
          <a:xfrm>
            <a:off x="6126480" y="2061360"/>
            <a:ext cx="2598480" cy="322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alphaModFix/>
            <a:grayscl/>
          </a:blip>
          <a:srcRect l="14830" r="4500"/>
          <a:stretch>
            <a:fillRect/>
          </a:stretch>
        </p:blipFill>
        <p:spPr>
          <a:xfrm>
            <a:off x="6126840" y="2060999"/>
            <a:ext cx="2598120" cy="322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588" y="2766395"/>
            <a:ext cx="1658681" cy="2515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378" y="5721453"/>
            <a:ext cx="757080" cy="111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00"/>
                </a:solidFill>
              </a:defRPr>
            </a:pPr>
            <a:r>
              <a:rPr lang="zh-CN" sz="7200" b="0" i="0" u="none" strike="noStrike" kern="1200" cap="none" dirty="0">
                <a:ln>
                  <a:noFill/>
                </a:ln>
                <a:solidFill>
                  <a:srgbClr val="FF3300"/>
                </a:solidFill>
                <a:latin typeface="Liberation Sans" pitchFamily="18"/>
                <a:ea typeface="Microsoft YaHei" pitchFamily="2"/>
                <a:cs typeface="Mangal" pitchFamily="2"/>
              </a:rPr>
              <a:t>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7987" y="6279909"/>
            <a:ext cx="4608000" cy="6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  <a:latin typeface="Ubuntu" pitchFamily="34"/>
              </a:defRPr>
            </a:pPr>
            <a:r>
              <a:rPr lang="en-US" sz="2000" b="0" i="0" u="none" strike="noStrike" kern="1200" cap="none" dirty="0">
                <a:ln>
                  <a:noFill/>
                </a:ln>
                <a:solidFill>
                  <a:srgbClr val="FF3333"/>
                </a:solidFill>
                <a:latin typeface="Ubuntu" pitchFamily="34"/>
                <a:ea typeface="Microsoft YaHei" pitchFamily="2"/>
                <a:cs typeface="Mangal" pitchFamily="2"/>
              </a:rPr>
              <a:t>Change will not be reflected globally</a:t>
            </a:r>
          </a:p>
        </p:txBody>
      </p:sp>
    </p:spTree>
    <p:extLst>
      <p:ext uri="{BB962C8B-B14F-4D97-AF65-F5344CB8AC3E}">
        <p14:creationId xmlns:p14="http://schemas.microsoft.com/office/powerpoint/2010/main" val="41666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/>
          <p:cNvSpPr/>
          <p:nvPr/>
        </p:nvSpPr>
        <p:spPr>
          <a:xfrm>
            <a:off x="1280159" y="3354897"/>
            <a:ext cx="1371599" cy="36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66880" y="2257618"/>
            <a:ext cx="3247920" cy="17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Ubuntu" pitchFamily="34"/>
                <a:ea typeface="Microsoft YaHei" pitchFamily="2"/>
                <a:cs typeface="Mangal" pitchFamily="2"/>
              </a:rPr>
              <a:t>Understanding </a:t>
            </a:r>
            <a:r>
              <a:rPr lang="en-US" sz="5400" b="1" dirty="0" smtClean="0">
                <a:latin typeface="Ubuntu" pitchFamily="34"/>
                <a:ea typeface="Microsoft YaHei" pitchFamily="2"/>
                <a:cs typeface="Mangal" pitchFamily="2"/>
              </a:rPr>
              <a:t>Pointer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9" y="2091747"/>
            <a:ext cx="2280102" cy="210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0" y="4606846"/>
            <a:ext cx="2847079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413</Words>
  <Application>Microsoft Office PowerPoint</Application>
  <PresentationFormat>Custom</PresentationFormat>
  <Paragraphs>216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Microsoft YaHei</vt:lpstr>
      <vt:lpstr>Calibri</vt:lpstr>
      <vt:lpstr>Calibri Light</vt:lpstr>
      <vt:lpstr>Consolas</vt:lpstr>
      <vt:lpstr>Liberation Sans</vt:lpstr>
      <vt:lpstr>Liberation Serif</vt:lpstr>
      <vt:lpstr>Mangal</vt:lpstr>
      <vt:lpstr>Segoe UI</vt:lpstr>
      <vt:lpstr>Siyam Rupali</vt:lpstr>
      <vt:lpstr>Tahoma</vt:lpstr>
      <vt:lpstr>Ubuntu</vt:lpstr>
      <vt:lpstr>Retrospect</vt:lpstr>
      <vt:lpstr>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Understanding Pointer</vt:lpstr>
      <vt:lpstr>Benefit of Pointer</vt:lpstr>
      <vt:lpstr>Benefit of Pointer</vt:lpstr>
      <vt:lpstr>Benefit of Pointer</vt:lpstr>
      <vt:lpstr>Benefit of Pointer</vt:lpstr>
      <vt:lpstr>Usage (1/2)</vt:lpstr>
      <vt:lpstr>Usage (1/2)</vt:lpstr>
      <vt:lpstr>Usage (2/2)</vt:lpstr>
      <vt:lpstr>Usage (2/2)</vt:lpstr>
      <vt:lpstr>Usage (2/2)</vt:lpstr>
      <vt:lpstr>Usage (2/2)</vt:lpstr>
      <vt:lpstr>Usage (2/2)</vt:lpstr>
      <vt:lpstr>Usage (2/2)</vt:lpstr>
      <vt:lpstr>Usage (2/2)</vt:lpstr>
      <vt:lpstr>Usage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24</cp:revision>
  <dcterms:created xsi:type="dcterms:W3CDTF">2017-02-05T23:15:18Z</dcterms:created>
  <dcterms:modified xsi:type="dcterms:W3CDTF">2019-04-05T11:07:20Z</dcterms:modified>
</cp:coreProperties>
</file>