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3" r:id="rId18"/>
    <p:sldId id="284" r:id="rId19"/>
    <p:sldId id="285" r:id="rId20"/>
    <p:sldId id="282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587" autoAdjust="0"/>
  </p:normalViewPr>
  <p:slideViewPr>
    <p:cSldViewPr>
      <p:cViewPr varScale="1">
        <p:scale>
          <a:sx n="63" d="100"/>
          <a:sy n="63" d="100"/>
        </p:scale>
        <p:origin x="936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876800"/>
            <a:ext cx="9143999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err="1" smtClean="0">
                <a:latin typeface="+mj-lt"/>
              </a:rPr>
              <a:t>Lec</a:t>
            </a:r>
            <a:r>
              <a:rPr lang="en-US" sz="2800" dirty="0" smtClean="0">
                <a:latin typeface="+mj-lt"/>
              </a:rPr>
              <a:t> Md. Jakaria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Dept. of CSE, MIST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586" y="1600200"/>
            <a:ext cx="10058399" cy="4953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Function definition format (continued)</a:t>
            </a:r>
          </a:p>
          <a:p>
            <a:pPr lvl="2">
              <a:buFontTx/>
              <a:buNone/>
            </a:pPr>
            <a:r>
              <a:rPr lang="en-US" altLang="en-US" sz="2400" i="1" dirty="0"/>
              <a:t>return-value-type  function-name( parameter-list )</a:t>
            </a:r>
            <a:br>
              <a:rPr lang="en-US" altLang="en-US" sz="2400" i="1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i="1" dirty="0"/>
              <a:t>   declarations and statements</a:t>
            </a:r>
            <a:br>
              <a:rPr lang="en-US" altLang="en-US" sz="2400" i="1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US" altLang="en-US" sz="2800" dirty="0"/>
              <a:t>Declarations and statements: function body (block)</a:t>
            </a:r>
          </a:p>
          <a:p>
            <a:pPr lvl="2"/>
            <a:r>
              <a:rPr lang="en-US" altLang="en-US" sz="2400" dirty="0"/>
              <a:t>Variables can be declared inside blocks (can be nested)</a:t>
            </a:r>
          </a:p>
          <a:p>
            <a:pPr lvl="2"/>
            <a:r>
              <a:rPr lang="en-US" altLang="en-US" sz="2400" dirty="0"/>
              <a:t>Functions can not be defined inside other functions</a:t>
            </a:r>
          </a:p>
          <a:p>
            <a:pPr lvl="1"/>
            <a:r>
              <a:rPr lang="en-US" altLang="en-US" sz="2800" dirty="0"/>
              <a:t>Returning control</a:t>
            </a:r>
          </a:p>
          <a:p>
            <a:pPr lvl="2"/>
            <a:r>
              <a:rPr lang="en-US" altLang="en-US" sz="2400" dirty="0"/>
              <a:t>If nothing returned </a:t>
            </a:r>
          </a:p>
          <a:p>
            <a:pPr lvl="3"/>
            <a:r>
              <a:rPr lang="en-US" altLang="en-US" sz="2000" b="1" dirty="0">
                <a:latin typeface="Courier New" panose="02070309020205020404" pitchFamily="49" charset="0"/>
              </a:rPr>
              <a:t>return;</a:t>
            </a:r>
            <a:r>
              <a:rPr lang="en-US" altLang="en-US" sz="2000" dirty="0"/>
              <a:t> </a:t>
            </a:r>
          </a:p>
          <a:p>
            <a:pPr lvl="3"/>
            <a:r>
              <a:rPr lang="en-US" altLang="en-US" sz="2000" dirty="0"/>
              <a:t>or, until reaches right brace</a:t>
            </a:r>
          </a:p>
          <a:p>
            <a:pPr lvl="2"/>
            <a:r>
              <a:rPr lang="en-US" altLang="en-US" sz="2400" dirty="0"/>
              <a:t>If something returned </a:t>
            </a:r>
          </a:p>
          <a:p>
            <a:pPr lvl="3"/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/>
              <a:t> </a:t>
            </a:r>
            <a:r>
              <a:rPr lang="en-US" altLang="en-US" sz="2000" i="1" dirty="0"/>
              <a:t>expression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00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Definitions</a:t>
            </a:r>
            <a:endParaRPr lang="en-US" dirty="0"/>
          </a:p>
        </p:txBody>
      </p:sp>
      <p:pic>
        <p:nvPicPr>
          <p:cNvPr id="369" name="Picture 368"/>
          <p:cNvPicPr>
            <a:picLocks noChangeAspect="1"/>
          </p:cNvPicPr>
          <p:nvPr/>
        </p:nvPicPr>
        <p:blipFill rotWithShape="1">
          <a:blip r:embed="rId2"/>
          <a:srcRect b="46324"/>
          <a:stretch/>
        </p:blipFill>
        <p:spPr>
          <a:xfrm>
            <a:off x="1520826" y="1676400"/>
            <a:ext cx="991399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451"/>
          <a:stretch/>
        </p:blipFill>
        <p:spPr>
          <a:xfrm>
            <a:off x="1522414" y="1676400"/>
            <a:ext cx="99673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2451"/>
          <a:stretch/>
        </p:blipFill>
        <p:spPr>
          <a:xfrm>
            <a:off x="1522414" y="1676400"/>
            <a:ext cx="9967388" cy="4114800"/>
          </a:xfrm>
          <a:prstGeom prst="rect">
            <a:avLst/>
          </a:prstGeom>
        </p:spPr>
      </p:pic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1490346" y="5791200"/>
            <a:ext cx="9999456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Enter three integers: 22 85 17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Maximum is: 85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8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Prototypes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Function prototype </a:t>
            </a:r>
          </a:p>
          <a:p>
            <a:pPr lvl="1"/>
            <a:r>
              <a:rPr lang="en-US" altLang="en-US" sz="2800" dirty="0"/>
              <a:t>Function name</a:t>
            </a:r>
          </a:p>
          <a:p>
            <a:pPr lvl="1"/>
            <a:r>
              <a:rPr lang="en-US" altLang="en-US" sz="2800" dirty="0"/>
              <a:t>Parameters </a:t>
            </a:r>
            <a:r>
              <a:rPr lang="en-US" altLang="en-US" sz="2800" dirty="0"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what the function takes in</a:t>
            </a:r>
          </a:p>
          <a:p>
            <a:pPr lvl="1"/>
            <a:r>
              <a:rPr lang="en-US" altLang="en-US" sz="2800" dirty="0"/>
              <a:t>Return type </a:t>
            </a:r>
            <a:r>
              <a:rPr lang="en-US" altLang="en-US" sz="2800" i="1" dirty="0"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data type function returns (default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Used to validate functions</a:t>
            </a:r>
          </a:p>
          <a:p>
            <a:pPr lvl="1"/>
            <a:r>
              <a:rPr lang="en-US" altLang="en-US" sz="2800" dirty="0"/>
              <a:t>Prototype only needed if function definition comes after use in program</a:t>
            </a:r>
          </a:p>
          <a:p>
            <a:pPr lvl="1"/>
            <a:r>
              <a:rPr lang="en-US" altLang="en-US" sz="2800" dirty="0"/>
              <a:t>The function with the prototype</a:t>
            </a:r>
          </a:p>
          <a:p>
            <a:pPr lvl="2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maximum(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);</a:t>
            </a:r>
          </a:p>
          <a:p>
            <a:pPr lvl="2"/>
            <a:r>
              <a:rPr lang="en-US" altLang="en-US" sz="2400" dirty="0"/>
              <a:t>Takes in 3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 err="1"/>
              <a:t>s</a:t>
            </a:r>
            <a:endParaRPr lang="en-US" altLang="en-US" sz="2400" dirty="0"/>
          </a:p>
          <a:p>
            <a:pPr lvl="2"/>
            <a:r>
              <a:rPr lang="en-US" altLang="en-US" sz="2400" dirty="0"/>
              <a:t>Returns an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int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Header 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Header files</a:t>
            </a:r>
          </a:p>
          <a:p>
            <a:pPr lvl="1"/>
            <a:r>
              <a:rPr lang="en-US" altLang="en-US" sz="2800" dirty="0"/>
              <a:t>Contain function prototypes for library functions</a:t>
            </a:r>
          </a:p>
          <a:p>
            <a:pPr lvl="1"/>
            <a:r>
              <a:rPr lang="en-US" altLang="en-US" sz="2800" b="1" dirty="0">
                <a:latin typeface="Courier New" panose="02070309020205020404" pitchFamily="49" charset="0"/>
              </a:rPr>
              <a:t>&lt;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stdlib.h</a:t>
            </a:r>
            <a:r>
              <a:rPr lang="en-US" altLang="en-US" sz="2800" b="1" dirty="0">
                <a:latin typeface="Courier New" panose="02070309020205020404" pitchFamily="49" charset="0"/>
              </a:rPr>
              <a:t>&gt;</a:t>
            </a:r>
            <a:r>
              <a:rPr lang="en-US" altLang="en-US" sz="2800" dirty="0"/>
              <a:t> , </a:t>
            </a:r>
            <a:r>
              <a:rPr lang="en-US" altLang="en-US" sz="2800" b="1" dirty="0">
                <a:latin typeface="Courier New" panose="02070309020205020404" pitchFamily="49" charset="0"/>
              </a:rPr>
              <a:t>&lt;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math.h</a:t>
            </a:r>
            <a:r>
              <a:rPr lang="en-US" altLang="en-US" sz="2800" b="1" dirty="0">
                <a:latin typeface="Courier New" panose="02070309020205020404" pitchFamily="49" charset="0"/>
              </a:rPr>
              <a:t>&gt;</a:t>
            </a:r>
            <a:r>
              <a:rPr lang="en-US" altLang="en-US" sz="2800" dirty="0"/>
              <a:t> ,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 lvl="1"/>
            <a:r>
              <a:rPr lang="en-US" altLang="en-US" sz="2800" dirty="0"/>
              <a:t>Load with </a:t>
            </a:r>
            <a:r>
              <a:rPr lang="en-US" altLang="en-US" sz="2800" b="1" dirty="0">
                <a:latin typeface="Courier New" panose="02070309020205020404" pitchFamily="49" charset="0"/>
              </a:rPr>
              <a:t>#include &lt;filename&gt;</a:t>
            </a:r>
          </a:p>
          <a:p>
            <a:pPr lvl="2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math.h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3200" dirty="0"/>
              <a:t>Custom header files</a:t>
            </a:r>
          </a:p>
          <a:p>
            <a:pPr lvl="1"/>
            <a:r>
              <a:rPr lang="en-US" altLang="en-US" sz="2800" dirty="0"/>
              <a:t>Create file with functions </a:t>
            </a:r>
          </a:p>
          <a:p>
            <a:pPr lvl="1"/>
            <a:r>
              <a:rPr lang="en-US" altLang="en-US" sz="2800" dirty="0"/>
              <a:t>Save as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filename.h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800" dirty="0"/>
              <a:t>Load in other files with </a:t>
            </a:r>
            <a:r>
              <a:rPr lang="en-US" altLang="en-US" sz="2800" b="1" dirty="0">
                <a:latin typeface="Courier New" panose="02070309020205020404" pitchFamily="49" charset="0"/>
              </a:rPr>
              <a:t>#include "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filename.h</a:t>
            </a:r>
            <a:r>
              <a:rPr lang="en-US" altLang="en-US" sz="2800" b="1" dirty="0">
                <a:latin typeface="Courier New" panose="02070309020205020404" pitchFamily="49" charset="0"/>
              </a:rPr>
              <a:t>"</a:t>
            </a:r>
          </a:p>
          <a:p>
            <a:pPr lvl="1"/>
            <a:r>
              <a:rPr lang="en-US" altLang="en-US" sz="2800" dirty="0"/>
              <a:t>Reuse functions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24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Functions: Call by Value and Call by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Call </a:t>
            </a:r>
            <a:r>
              <a:rPr lang="en-US" altLang="en-US" sz="3200" dirty="0"/>
              <a:t>by value</a:t>
            </a:r>
          </a:p>
          <a:p>
            <a:pPr lvl="1"/>
            <a:r>
              <a:rPr lang="en-US" altLang="en-US" sz="2800" dirty="0"/>
              <a:t>Copy of argument passed to function</a:t>
            </a:r>
          </a:p>
          <a:p>
            <a:pPr lvl="1"/>
            <a:r>
              <a:rPr lang="en-US" altLang="en-US" sz="2800" dirty="0"/>
              <a:t>Changes in function do not effect original</a:t>
            </a:r>
          </a:p>
          <a:p>
            <a:pPr lvl="1"/>
            <a:r>
              <a:rPr lang="en-US" altLang="en-US" sz="2800" dirty="0"/>
              <a:t>Use when function does not need to modify argument</a:t>
            </a:r>
          </a:p>
          <a:p>
            <a:pPr lvl="2"/>
            <a:r>
              <a:rPr lang="en-US" altLang="en-US" sz="2400" dirty="0"/>
              <a:t>Avoids accidental changes</a:t>
            </a:r>
          </a:p>
          <a:p>
            <a:r>
              <a:rPr lang="en-US" altLang="en-US" sz="3200" dirty="0"/>
              <a:t>Call by reference </a:t>
            </a:r>
          </a:p>
          <a:p>
            <a:pPr lvl="1"/>
            <a:r>
              <a:rPr lang="en-US" altLang="en-US" sz="2800" dirty="0"/>
              <a:t>Passes original argument</a:t>
            </a:r>
          </a:p>
          <a:p>
            <a:pPr lvl="1"/>
            <a:r>
              <a:rPr lang="en-US" altLang="en-US" sz="2800" dirty="0"/>
              <a:t>Changes in function effect original</a:t>
            </a:r>
          </a:p>
          <a:p>
            <a:pPr lvl="1"/>
            <a:r>
              <a:rPr lang="en-US" altLang="en-US" sz="2800" dirty="0"/>
              <a:t>Only used with trusted functions</a:t>
            </a:r>
          </a:p>
          <a:p>
            <a:r>
              <a:rPr lang="en-US" altLang="en-US" sz="3200" dirty="0"/>
              <a:t>For now, we focus on call by value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51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Storage class specifiers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Storage duration </a:t>
            </a:r>
            <a:r>
              <a:rPr lang="en-US" altLang="en-US" sz="2800" dirty="0"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how long an object exists in memory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Scope </a:t>
            </a:r>
            <a:r>
              <a:rPr lang="en-US" altLang="en-US" sz="2800" dirty="0"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where object can be referenced in program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Linkage </a:t>
            </a:r>
            <a:r>
              <a:rPr lang="en-US" altLang="en-US" sz="2800" dirty="0">
                <a:cs typeface="Times New Roman" panose="02020603050405020304" pitchFamily="18" charset="0"/>
              </a:rPr>
              <a:t>–</a:t>
            </a:r>
            <a:r>
              <a:rPr lang="en-US" altLang="en-US" sz="2800" dirty="0"/>
              <a:t> specifies the files in which an identifier is known (more in Chapter 14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802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Automatic storage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Object created and destroyed within its block</a:t>
            </a:r>
          </a:p>
          <a:p>
            <a:pPr lvl="1">
              <a:lnSpc>
                <a:spcPct val="100000"/>
              </a:lnSpc>
            </a:pPr>
            <a:r>
              <a:rPr lang="en-US" altLang="en-US" sz="2800" b="1" dirty="0">
                <a:latin typeface="Courier New" panose="02070309020205020404" pitchFamily="49" charset="0"/>
              </a:rPr>
              <a:t>auto</a:t>
            </a:r>
            <a:r>
              <a:rPr lang="en-US" altLang="en-US" sz="2800" dirty="0"/>
              <a:t>: default for local variables </a:t>
            </a: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auto double x, y;</a:t>
            </a:r>
          </a:p>
          <a:p>
            <a:pPr lvl="1">
              <a:lnSpc>
                <a:spcPct val="100000"/>
              </a:lnSpc>
            </a:pPr>
            <a:r>
              <a:rPr lang="en-US" altLang="en-US" sz="2800" b="1" dirty="0">
                <a:latin typeface="Courier New" panose="02070309020205020404" pitchFamily="49" charset="0"/>
              </a:rPr>
              <a:t>register</a:t>
            </a:r>
            <a:r>
              <a:rPr lang="en-US" altLang="en-US" sz="2800" dirty="0"/>
              <a:t>: tries to put variable into high-speed registers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Can only be used for automatic variables</a:t>
            </a:r>
          </a:p>
          <a:p>
            <a:pPr lvl="3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register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counter = 1;</a:t>
            </a:r>
          </a:p>
          <a:p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6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Static storage  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Variables exist for entire program execution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Default value of zero</a:t>
            </a:r>
          </a:p>
          <a:p>
            <a:pPr lvl="1">
              <a:lnSpc>
                <a:spcPct val="100000"/>
              </a:lnSpc>
            </a:pPr>
            <a:r>
              <a:rPr lang="en-US" altLang="en-US" sz="2800" b="1" dirty="0">
                <a:latin typeface="Courier New" panose="02070309020205020404" pitchFamily="49" charset="0"/>
              </a:rPr>
              <a:t>static</a:t>
            </a:r>
            <a:r>
              <a:rPr lang="en-US" altLang="en-US" sz="2800" dirty="0"/>
              <a:t>: local variables defined in functions.  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Keep value after function ends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Only known in their own function</a:t>
            </a:r>
          </a:p>
          <a:p>
            <a:pPr lvl="1">
              <a:lnSpc>
                <a:spcPct val="100000"/>
              </a:lnSpc>
            </a:pPr>
            <a:r>
              <a:rPr lang="en-US" altLang="en-US" sz="2800" b="1" dirty="0">
                <a:latin typeface="Courier New" panose="02070309020205020404" pitchFamily="49" charset="0"/>
              </a:rPr>
              <a:t>extern</a:t>
            </a:r>
            <a:r>
              <a:rPr lang="en-US" altLang="en-US" sz="2800" dirty="0"/>
              <a:t>: default for global variables and functions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Known in any </a:t>
            </a:r>
            <a:r>
              <a:rPr lang="en-US" altLang="en-US" sz="2400" dirty="0" smtClean="0"/>
              <a:t>function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8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524000"/>
            <a:ext cx="9448798" cy="5334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Introduction</a:t>
            </a:r>
            <a:r>
              <a:rPr lang="en-US" sz="2800" dirty="0"/>
              <a:t>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Program </a:t>
            </a:r>
            <a:r>
              <a:rPr lang="en-US" sz="2800" dirty="0"/>
              <a:t>Modules in C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Math </a:t>
            </a:r>
            <a:r>
              <a:rPr lang="en-US" sz="2800" dirty="0"/>
              <a:t>Library Functions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Functions</a:t>
            </a:r>
            <a:r>
              <a:rPr lang="en-US" sz="2800" dirty="0"/>
              <a:t>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Function </a:t>
            </a:r>
            <a:r>
              <a:rPr lang="en-US" sz="2800" dirty="0"/>
              <a:t>Definitions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Function </a:t>
            </a:r>
            <a:r>
              <a:rPr lang="en-US" sz="2800" dirty="0"/>
              <a:t>Prototypes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Header </a:t>
            </a:r>
            <a:r>
              <a:rPr lang="en-US" sz="2800" dirty="0"/>
              <a:t>Files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Calling </a:t>
            </a:r>
            <a:r>
              <a:rPr lang="en-US" sz="2800" dirty="0"/>
              <a:t>Functions: Call by Value and Call by </a:t>
            </a:r>
            <a:r>
              <a:rPr lang="en-US" sz="2800" dirty="0" smtClean="0"/>
              <a:t>Reference</a:t>
            </a:r>
            <a:r>
              <a:rPr lang="en-US" sz="2800" dirty="0"/>
              <a:t>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Storage </a:t>
            </a:r>
            <a:r>
              <a:rPr lang="en-US" sz="2800" dirty="0"/>
              <a:t>Classes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Scope </a:t>
            </a:r>
            <a:r>
              <a:rPr lang="en-US" sz="2800" dirty="0"/>
              <a:t>Rules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Recursion</a:t>
            </a:r>
            <a:r>
              <a:rPr lang="en-US" sz="2800" dirty="0"/>
              <a:t>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Example </a:t>
            </a:r>
            <a:r>
              <a:rPr lang="en-US" sz="2800" dirty="0"/>
              <a:t>Using Recursion: The Fibonacci Series	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Recursion </a:t>
            </a:r>
            <a:r>
              <a:rPr lang="en-US" sz="2800" dirty="0"/>
              <a:t>vs. </a:t>
            </a:r>
            <a:r>
              <a:rPr lang="en-US" sz="2800" dirty="0" smtClean="0"/>
              <a:t>Iteration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File scope </a:t>
            </a:r>
          </a:p>
          <a:p>
            <a:pPr lvl="1"/>
            <a:r>
              <a:rPr lang="en-US" altLang="en-US" sz="2800" dirty="0"/>
              <a:t>Identifier defined outside function, known in all functions</a:t>
            </a:r>
          </a:p>
          <a:p>
            <a:pPr lvl="1"/>
            <a:r>
              <a:rPr lang="en-US" altLang="en-US" sz="2800" dirty="0"/>
              <a:t>Used for global variables, function definitions, function prototypes</a:t>
            </a:r>
          </a:p>
          <a:p>
            <a:r>
              <a:rPr lang="en-US" altLang="en-US" sz="3200" dirty="0"/>
              <a:t>Function scope  </a:t>
            </a:r>
          </a:p>
          <a:p>
            <a:pPr lvl="1"/>
            <a:r>
              <a:rPr lang="en-US" altLang="en-US" sz="2800" dirty="0"/>
              <a:t>Can only be referenced inside a function body</a:t>
            </a:r>
          </a:p>
          <a:p>
            <a:pPr lvl="1"/>
            <a:r>
              <a:rPr lang="en-US" altLang="en-US" sz="2800" dirty="0"/>
              <a:t>Used only for labels (</a:t>
            </a:r>
            <a:r>
              <a:rPr lang="en-US" altLang="en-US" sz="2800" b="1" dirty="0">
                <a:latin typeface="Courier New" panose="02070309020205020404" pitchFamily="49" charset="0"/>
              </a:rPr>
              <a:t>start:</a:t>
            </a:r>
            <a:r>
              <a:rPr lang="en-US" altLang="en-US" sz="2800" dirty="0"/>
              <a:t>, </a:t>
            </a:r>
            <a:r>
              <a:rPr lang="en-US" altLang="en-US" sz="2800" b="1" dirty="0">
                <a:latin typeface="Courier New" panose="02070309020205020404" pitchFamily="49" charset="0"/>
              </a:rPr>
              <a:t>case:</a:t>
            </a:r>
            <a:r>
              <a:rPr lang="en-US" altLang="en-US" sz="2800" dirty="0"/>
              <a:t> , etc.)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6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Block scope  </a:t>
            </a:r>
          </a:p>
          <a:p>
            <a:pPr lvl="1"/>
            <a:r>
              <a:rPr lang="en-US" altLang="en-US" sz="2800" dirty="0"/>
              <a:t>Identifier declared inside a block  </a:t>
            </a:r>
          </a:p>
          <a:p>
            <a:pPr lvl="2"/>
            <a:r>
              <a:rPr lang="en-US" altLang="en-US" sz="2400" dirty="0"/>
              <a:t>Block scope begins at declaration, ends at right brace</a:t>
            </a:r>
          </a:p>
          <a:p>
            <a:pPr lvl="1"/>
            <a:r>
              <a:rPr lang="en-US" altLang="en-US" sz="2800" dirty="0"/>
              <a:t>Used for variables, function parameters (local variables of function)</a:t>
            </a:r>
          </a:p>
          <a:p>
            <a:pPr lvl="1"/>
            <a:r>
              <a:rPr lang="en-US" altLang="en-US" sz="2800" dirty="0"/>
              <a:t>Outer blocks "hidden" from inner blocks if there is a variable with the same name in the inner block</a:t>
            </a:r>
          </a:p>
          <a:p>
            <a:r>
              <a:rPr lang="en-US" altLang="en-US" sz="3200" dirty="0"/>
              <a:t>Function prototype scope </a:t>
            </a:r>
          </a:p>
          <a:p>
            <a:pPr lvl="1"/>
            <a:r>
              <a:rPr lang="en-US" altLang="en-US" sz="2800" dirty="0"/>
              <a:t>Used for identifiers in parameter list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96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413"/>
          <p:cNvPicPr>
            <a:picLocks noChangeAspect="1"/>
          </p:cNvPicPr>
          <p:nvPr/>
        </p:nvPicPr>
        <p:blipFill rotWithShape="1">
          <a:blip r:embed="rId2"/>
          <a:srcRect b="17108"/>
          <a:stretch/>
        </p:blipFill>
        <p:spPr>
          <a:xfrm>
            <a:off x="2132012" y="0"/>
            <a:ext cx="8412203" cy="68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/>
          <p:cNvPicPr>
            <a:picLocks noChangeAspect="1"/>
          </p:cNvPicPr>
          <p:nvPr/>
        </p:nvPicPr>
        <p:blipFill rotWithShape="1">
          <a:blip r:embed="rId2"/>
          <a:srcRect t="17138"/>
          <a:stretch/>
        </p:blipFill>
        <p:spPr>
          <a:xfrm>
            <a:off x="2208212" y="0"/>
            <a:ext cx="8258647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2012" y="1"/>
            <a:ext cx="8336435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outer scope of main is 5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inner scope of main is 7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outer scope of main is 5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a is 25 after entering a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a is 26 before exiting a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static x is 50 on entering b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static x is 51 on exiting b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global x is 1 on entering c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global x is 10 on exiting c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a is 25 after entering a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a is 26 before exiting a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static x is 51 on entering b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static x is 52 on exiting b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global x is 10 on entering c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global x is 100 on exiting c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local x in main is 5</a:t>
            </a:r>
          </a:p>
          <a:p>
            <a:endParaRPr lang="en-US" altLang="en-US" sz="1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Recursive functions </a:t>
            </a:r>
          </a:p>
          <a:p>
            <a:pPr lvl="1"/>
            <a:r>
              <a:rPr lang="en-US" altLang="en-US" sz="2800" dirty="0"/>
              <a:t>Functions that call themselves</a:t>
            </a:r>
          </a:p>
          <a:p>
            <a:pPr lvl="1"/>
            <a:r>
              <a:rPr lang="en-US" altLang="en-US" sz="2800" dirty="0"/>
              <a:t>Can only solve a base case</a:t>
            </a:r>
          </a:p>
          <a:p>
            <a:pPr lvl="1"/>
            <a:r>
              <a:rPr lang="en-US" altLang="en-US" sz="2800" dirty="0"/>
              <a:t>Divide a problem up into</a:t>
            </a:r>
          </a:p>
          <a:p>
            <a:pPr lvl="2"/>
            <a:r>
              <a:rPr lang="en-US" altLang="en-US" sz="2400" dirty="0"/>
              <a:t>What it can do</a:t>
            </a:r>
          </a:p>
          <a:p>
            <a:pPr lvl="2"/>
            <a:r>
              <a:rPr lang="en-US" altLang="en-US" sz="2400" dirty="0"/>
              <a:t>What it cannot do</a:t>
            </a:r>
          </a:p>
          <a:p>
            <a:pPr lvl="3"/>
            <a:r>
              <a:rPr lang="en-US" altLang="en-US" sz="2000" dirty="0"/>
              <a:t>What it cannot do resembles original problem</a:t>
            </a:r>
          </a:p>
          <a:p>
            <a:pPr lvl="3"/>
            <a:r>
              <a:rPr lang="en-US" altLang="en-US" sz="2000" dirty="0"/>
              <a:t>The function launches a new copy of itself (recursion step) to solve what it cannot do</a:t>
            </a:r>
          </a:p>
          <a:p>
            <a:pPr lvl="1"/>
            <a:r>
              <a:rPr lang="en-US" altLang="en-US" sz="2800" dirty="0"/>
              <a:t>Eventually base case gets solved</a:t>
            </a:r>
          </a:p>
          <a:p>
            <a:pPr lvl="2"/>
            <a:r>
              <a:rPr lang="en-US" altLang="en-US" sz="2400" dirty="0"/>
              <a:t>Gets plugged in, works its way up and solves whole problem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4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Example: factorials</a:t>
            </a:r>
          </a:p>
          <a:p>
            <a:pPr lvl="1"/>
            <a:r>
              <a:rPr lang="en-US" altLang="en-US" sz="2800" b="1" dirty="0">
                <a:latin typeface="Courier New" panose="02070309020205020404" pitchFamily="49" charset="0"/>
              </a:rPr>
              <a:t>5! = 5 * 4 * 3 * 2 * 1</a:t>
            </a:r>
          </a:p>
          <a:p>
            <a:pPr lvl="1"/>
            <a:r>
              <a:rPr lang="en-US" altLang="en-US" sz="2800" dirty="0"/>
              <a:t>Notice that</a:t>
            </a:r>
          </a:p>
          <a:p>
            <a:pPr lvl="2"/>
            <a:r>
              <a:rPr lang="en-US" altLang="en-US" sz="2400" b="1" dirty="0">
                <a:latin typeface="Courier New" panose="02070309020205020404" pitchFamily="49" charset="0"/>
              </a:rPr>
              <a:t>5! = 5 * 4!</a:t>
            </a:r>
          </a:p>
          <a:p>
            <a:pPr lvl="2"/>
            <a:r>
              <a:rPr lang="en-US" altLang="en-US" sz="2400" b="1" dirty="0">
                <a:latin typeface="Courier New" panose="02070309020205020404" pitchFamily="49" charset="0"/>
              </a:rPr>
              <a:t>4! = 4 * 3! </a:t>
            </a:r>
            <a:r>
              <a:rPr lang="en-US" altLang="en-US" sz="2400" dirty="0"/>
              <a:t>...</a:t>
            </a:r>
          </a:p>
          <a:p>
            <a:pPr lvl="1"/>
            <a:r>
              <a:rPr lang="en-US" altLang="en-US" sz="2800" dirty="0"/>
              <a:t>Can compute factorials recursively </a:t>
            </a:r>
          </a:p>
          <a:p>
            <a:pPr lvl="1"/>
            <a:r>
              <a:rPr lang="en-US" altLang="en-US" sz="2800" dirty="0"/>
              <a:t>Solve base case (</a:t>
            </a:r>
            <a:r>
              <a:rPr lang="en-US" altLang="en-US" sz="2800" b="1" dirty="0">
                <a:latin typeface="Courier New" panose="02070309020205020404" pitchFamily="49" charset="0"/>
              </a:rPr>
              <a:t>1! = 0! = 1</a:t>
            </a:r>
            <a:r>
              <a:rPr lang="en-US" altLang="en-US" sz="2800" dirty="0"/>
              <a:t>) then plug in</a:t>
            </a:r>
          </a:p>
          <a:p>
            <a:pPr lvl="2"/>
            <a:r>
              <a:rPr lang="en-US" altLang="en-US" sz="2400" b="1" dirty="0">
                <a:latin typeface="Courier New" panose="02070309020205020404" pitchFamily="49" charset="0"/>
              </a:rPr>
              <a:t>2! = 2 * 1! = 2 * 1 = 2;</a:t>
            </a:r>
          </a:p>
          <a:p>
            <a:pPr lvl="2"/>
            <a:r>
              <a:rPr lang="en-US" altLang="en-US" sz="2400" b="1" dirty="0">
                <a:latin typeface="Courier New" panose="02070309020205020404" pitchFamily="49" charset="0"/>
              </a:rPr>
              <a:t>3! = 3 * 2! = 3 * 2 = 6;</a:t>
            </a:r>
          </a:p>
          <a:p>
            <a:pPr lvl="2"/>
            <a:endParaRPr lang="en-US" altLang="en-US" sz="2400" b="1" dirty="0">
              <a:latin typeface="Courier New" panose="02070309020205020404" pitchFamily="49" charset="0"/>
            </a:endParaRP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14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Using Recursion: The Fibonacci Series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Fibonacci series: 0, 1, 1, 2, 3, 5, 8...</a:t>
            </a:r>
          </a:p>
          <a:p>
            <a:pPr lvl="1"/>
            <a:r>
              <a:rPr lang="en-US" altLang="en-US" sz="2400" dirty="0"/>
              <a:t>Each number is the sum of the previous two </a:t>
            </a:r>
          </a:p>
          <a:p>
            <a:pPr lvl="1"/>
            <a:r>
              <a:rPr lang="en-US" altLang="en-US" sz="2400" dirty="0"/>
              <a:t>Can be solved recursively:</a:t>
            </a:r>
          </a:p>
          <a:p>
            <a:pPr lvl="2"/>
            <a:r>
              <a:rPr lang="en-US" altLang="en-US" sz="2000" b="1" dirty="0">
                <a:latin typeface="Courier New" panose="02070309020205020404" pitchFamily="49" charset="0"/>
              </a:rPr>
              <a:t>fib( n ) = fib( n - 1 ) + fib( n – 2 )</a:t>
            </a:r>
          </a:p>
          <a:p>
            <a:pPr lvl="1"/>
            <a:r>
              <a:rPr lang="en-US" altLang="en-US" sz="2400" dirty="0"/>
              <a:t>Code for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fibaonacci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function</a:t>
            </a:r>
            <a:endParaRPr lang="en-US" altLang="en-US" sz="2400" dirty="0"/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long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fibonacci</a:t>
            </a:r>
            <a:r>
              <a:rPr lang="en-US" altLang="en-US" sz="2000" b="1" dirty="0">
                <a:latin typeface="Courier New" panose="02070309020205020404" pitchFamily="49" charset="0"/>
              </a:rPr>
              <a:t>( long n )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if (n == 0 || n == 1)  // base case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return n;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else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fibonacci</a:t>
            </a:r>
            <a:r>
              <a:rPr lang="en-US" altLang="en-US" sz="2000" b="1" dirty="0">
                <a:latin typeface="Courier New" panose="02070309020205020404" pitchFamily="49" charset="0"/>
              </a:rPr>
              <a:t>( n - 1) +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fibonacci</a:t>
            </a:r>
            <a:r>
              <a:rPr lang="en-US" altLang="en-US" sz="2000" b="1" dirty="0">
                <a:latin typeface="Courier New" panose="02070309020205020404" pitchFamily="49" charset="0"/>
              </a:rPr>
              <a:t>( n – 2 );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Using Recursion: The Fibonacci Series</a:t>
            </a:r>
            <a:endParaRPr lang="en-US" dirty="0"/>
          </a:p>
        </p:txBody>
      </p:sp>
      <p:sp>
        <p:nvSpPr>
          <p:cNvPr id="5" name="Rectangle 39"/>
          <p:cNvSpPr txBox="1">
            <a:spLocks noChangeArrowheads="1"/>
          </p:cNvSpPr>
          <p:nvPr/>
        </p:nvSpPr>
        <p:spPr>
          <a:xfrm>
            <a:off x="1522414" y="1676400"/>
            <a:ext cx="7772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Set of recursive calls to function </a:t>
            </a:r>
            <a:r>
              <a:rPr lang="en-US" altLang="en-US" b="1" smtClean="0">
                <a:latin typeface="Courier New" panose="02070309020205020404" pitchFamily="49" charset="0"/>
              </a:rPr>
              <a:t>fibonacci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627313" y="2604294"/>
            <a:ext cx="6934200" cy="3554412"/>
            <a:chOff x="542" y="2069"/>
            <a:chExt cx="1762" cy="123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f( 3 )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f( 1 )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f( 2 )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f( 1 )</a:t>
              </a:r>
              <a:endPara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f( 0 )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return 1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return 1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return 0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return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+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Courier New" panose="02070309020205020404" pitchFamily="49" charset="0"/>
                </a:rPr>
                <a:t>+</a:t>
              </a: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return</a:t>
              </a:r>
              <a:endPara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6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96"/>
          <a:stretch/>
        </p:blipFill>
        <p:spPr>
          <a:xfrm>
            <a:off x="1495017" y="0"/>
            <a:ext cx="9171395" cy="69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905998" cy="4267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Divide and conquer 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Construct a program from smaller pieces or components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 smtClean="0"/>
              <a:t>	These </a:t>
            </a:r>
            <a:r>
              <a:rPr lang="en-US" altLang="en-US" sz="2400" dirty="0"/>
              <a:t>smaller pieces are called modules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Each piece more manageable than the original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96"/>
          <a:stretch/>
        </p:blipFill>
        <p:spPr>
          <a:xfrm>
            <a:off x="1495017" y="0"/>
            <a:ext cx="9171395" cy="6989521"/>
          </a:xfrm>
          <a:prstGeom prst="rect">
            <a:avLst/>
          </a:prstGeom>
        </p:spPr>
      </p:pic>
      <p:sp>
        <p:nvSpPr>
          <p:cNvPr id="5" name="Rectangle 79"/>
          <p:cNvSpPr>
            <a:spLocks noChangeArrowheads="1"/>
          </p:cNvSpPr>
          <p:nvPr/>
        </p:nvSpPr>
        <p:spPr bwMode="auto">
          <a:xfrm>
            <a:off x="1508669" y="2438400"/>
            <a:ext cx="9172983" cy="193899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Enter an integer: 0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Fibonacci(0) = 0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Enter an integer: 1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Fibonacci(1) = 1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 vs. Iteration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4812" y="16764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Repetition</a:t>
            </a:r>
          </a:p>
          <a:p>
            <a:pPr lvl="1"/>
            <a:r>
              <a:rPr lang="en-US" altLang="en-US" sz="2400" dirty="0"/>
              <a:t>Iteration:  explicit loop</a:t>
            </a:r>
          </a:p>
          <a:p>
            <a:pPr lvl="1"/>
            <a:r>
              <a:rPr lang="en-US" altLang="en-US" sz="2400" dirty="0"/>
              <a:t>Recursion:  repeated function calls</a:t>
            </a:r>
          </a:p>
          <a:p>
            <a:r>
              <a:rPr lang="en-US" altLang="en-US" sz="2800" dirty="0"/>
              <a:t>Termination</a:t>
            </a:r>
          </a:p>
          <a:p>
            <a:pPr lvl="1"/>
            <a:r>
              <a:rPr lang="en-US" altLang="en-US" sz="2400" dirty="0"/>
              <a:t>Iteration: loop condition fails</a:t>
            </a:r>
          </a:p>
          <a:p>
            <a:pPr lvl="1"/>
            <a:r>
              <a:rPr lang="en-US" altLang="en-US" sz="2400" dirty="0"/>
              <a:t>Recursion: base case recognized</a:t>
            </a:r>
          </a:p>
          <a:p>
            <a:r>
              <a:rPr lang="en-US" altLang="en-US" sz="2800" dirty="0"/>
              <a:t>Both can have infinite loops</a:t>
            </a:r>
          </a:p>
          <a:p>
            <a:r>
              <a:rPr lang="en-US" altLang="en-US" sz="2800" dirty="0"/>
              <a:t>Balance </a:t>
            </a:r>
          </a:p>
          <a:p>
            <a:pPr lvl="1"/>
            <a:r>
              <a:rPr lang="en-US" altLang="en-US" sz="2400" dirty="0"/>
              <a:t>Choice between performance (iteration) and good software engineering (recursion)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/>
          <p:cNvSpPr txBox="1">
            <a:spLocks/>
          </p:cNvSpPr>
          <p:nvPr/>
        </p:nvSpPr>
        <p:spPr>
          <a:xfrm>
            <a:off x="1751012" y="2514600"/>
            <a:ext cx="9144000" cy="15240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1500" dirty="0" smtClean="0"/>
              <a:t>Thank You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Modules in 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829799" cy="5257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Functions</a:t>
            </a:r>
          </a:p>
          <a:p>
            <a:pPr lvl="1"/>
            <a:r>
              <a:rPr lang="en-US" altLang="en-US" sz="2800" dirty="0"/>
              <a:t>Modules in C</a:t>
            </a:r>
          </a:p>
          <a:p>
            <a:pPr lvl="1"/>
            <a:r>
              <a:rPr lang="en-US" altLang="en-US" sz="2800" dirty="0"/>
              <a:t>Programs combine user-defined functions with library functions</a:t>
            </a:r>
          </a:p>
          <a:p>
            <a:pPr lvl="2"/>
            <a:r>
              <a:rPr lang="en-US" altLang="en-US" sz="2400" dirty="0"/>
              <a:t>C standard library has a wide variety of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Modules in 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2414" y="1752600"/>
            <a:ext cx="9829799" cy="4800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Function calls</a:t>
            </a:r>
          </a:p>
          <a:p>
            <a:pPr lvl="1"/>
            <a:r>
              <a:rPr lang="en-US" altLang="en-US" sz="2800" dirty="0"/>
              <a:t>Invoking functions</a:t>
            </a:r>
          </a:p>
          <a:p>
            <a:pPr lvl="2"/>
            <a:r>
              <a:rPr lang="en-US" altLang="en-US" sz="2800" dirty="0"/>
              <a:t>Provide function name and arguments (data)</a:t>
            </a:r>
          </a:p>
          <a:p>
            <a:pPr lvl="2"/>
            <a:r>
              <a:rPr lang="en-US" altLang="en-US" sz="2800" dirty="0"/>
              <a:t>Function performs operations or manipulations</a:t>
            </a:r>
          </a:p>
          <a:p>
            <a:pPr lvl="2"/>
            <a:r>
              <a:rPr lang="en-US" altLang="en-US" sz="2800" dirty="0"/>
              <a:t>Function returns </a:t>
            </a:r>
            <a:r>
              <a:rPr lang="en-US" altLang="en-US" sz="2800" dirty="0" smtClean="0"/>
              <a:t>results</a:t>
            </a:r>
          </a:p>
          <a:p>
            <a:pPr marL="576072" lvl="2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Function call analogy:</a:t>
            </a:r>
          </a:p>
          <a:p>
            <a:pPr lvl="2"/>
            <a:r>
              <a:rPr lang="en-US" altLang="en-US" sz="2400" dirty="0"/>
              <a:t>Boss asks worker to complete task</a:t>
            </a:r>
          </a:p>
          <a:p>
            <a:pPr lvl="3"/>
            <a:r>
              <a:rPr lang="en-US" altLang="en-US" sz="2800" dirty="0"/>
              <a:t>Worker gets information, does task, returns result</a:t>
            </a:r>
          </a:p>
          <a:p>
            <a:pPr lvl="3"/>
            <a:r>
              <a:rPr lang="en-US" altLang="en-US" sz="2800" dirty="0"/>
              <a:t>Information hiding: boss does not know </a:t>
            </a:r>
            <a:r>
              <a:rPr lang="en-US" altLang="en-US" sz="2800" dirty="0" smtClean="0"/>
              <a:t>details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66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Math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586" y="1600200"/>
            <a:ext cx="10058399" cy="495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Math library functions </a:t>
            </a:r>
          </a:p>
          <a:p>
            <a:pPr lvl="1"/>
            <a:r>
              <a:rPr lang="en-US" altLang="en-US" sz="2800" dirty="0"/>
              <a:t>perform common mathematical calculations</a:t>
            </a:r>
          </a:p>
          <a:p>
            <a:pPr lvl="1"/>
            <a:r>
              <a:rPr lang="en-US" altLang="en-US" sz="2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math.h</a:t>
            </a:r>
            <a:r>
              <a:rPr lang="en-US" altLang="en-US" sz="28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3200" dirty="0"/>
              <a:t>Format for calling functions</a:t>
            </a: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FunctionName</a:t>
            </a:r>
            <a:r>
              <a:rPr lang="en-US" altLang="en-US" sz="2800" b="1" dirty="0">
                <a:latin typeface="Courier New" panose="02070309020205020404" pitchFamily="49" charset="0"/>
              </a:rPr>
              <a:t>(</a:t>
            </a:r>
            <a:r>
              <a:rPr lang="en-US" altLang="en-US" sz="2800" dirty="0"/>
              <a:t> </a:t>
            </a:r>
            <a:r>
              <a:rPr lang="en-US" altLang="en-US" sz="2800" i="1" dirty="0"/>
              <a:t>argument</a:t>
            </a:r>
            <a:r>
              <a:rPr lang="en-US" altLang="en-US" sz="2800" dirty="0"/>
              <a:t> </a:t>
            </a:r>
            <a:r>
              <a:rPr lang="en-US" altLang="en-US" sz="2800" b="1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altLang="en-US" sz="2400" dirty="0"/>
              <a:t>If multiple arguments, use comma-separated list</a:t>
            </a:r>
          </a:p>
          <a:p>
            <a:pPr lvl="1"/>
            <a:r>
              <a:rPr lang="en-US" altLang="en-US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latin typeface="Courier New" panose="02070309020205020404" pitchFamily="49" charset="0"/>
              </a:rPr>
              <a:t>( "%.2f",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800" b="1" dirty="0">
                <a:latin typeface="Courier New" panose="02070309020205020404" pitchFamily="49" charset="0"/>
              </a:rPr>
              <a:t>( 900.0 ) ); </a:t>
            </a:r>
          </a:p>
          <a:p>
            <a:pPr lvl="2"/>
            <a:r>
              <a:rPr lang="en-US" altLang="en-US" sz="2400" dirty="0"/>
              <a:t>Calls function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/>
              <a:t>, which returns the square root of its argument</a:t>
            </a:r>
          </a:p>
          <a:p>
            <a:pPr lvl="2"/>
            <a:r>
              <a:rPr lang="en-US" altLang="en-US" sz="2400" dirty="0"/>
              <a:t>All math functions return data type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</a:p>
          <a:p>
            <a:pPr lvl="1"/>
            <a:r>
              <a:rPr lang="en-US" altLang="en-US" sz="2800" dirty="0"/>
              <a:t>Arguments may be constants, variables, or expressions</a:t>
            </a:r>
          </a:p>
          <a:p>
            <a:pPr lvl="2"/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586" y="1600200"/>
            <a:ext cx="10058399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Modularize a program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All variables declared inside functions are local variables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Known only in function defined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Parameters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Communicate information between functions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Local variables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0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586" y="1600200"/>
            <a:ext cx="10058399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Benefits of functions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Divide and conquer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Manageable program development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Software reusability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Use existing functions as building blocks for new programs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Abstraction - hide internal details (library functions)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Avoid code repetition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620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586" y="1600200"/>
            <a:ext cx="10058399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Function definition format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altLang="en-US" sz="2400" i="1" dirty="0"/>
              <a:t>return-value-type  function-name( parameter-list )</a:t>
            </a:r>
            <a:br>
              <a:rPr lang="en-US" altLang="en-US" sz="2400" i="1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i="1" dirty="0"/>
              <a:t>   declarations and statements</a:t>
            </a:r>
            <a:br>
              <a:rPr lang="en-US" altLang="en-US" sz="2400" i="1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} 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Function-name: any valid identifier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Return-value-type: data type of the result (default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void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–</a:t>
            </a:r>
            <a:r>
              <a:rPr lang="en-US" altLang="en-US" sz="2400" dirty="0"/>
              <a:t> indicates that the function returns nothing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/>
              <a:t>Parameter-list: comma separated list, declares parameters</a:t>
            </a:r>
          </a:p>
          <a:p>
            <a:pPr lvl="2">
              <a:lnSpc>
                <a:spcPct val="100000"/>
              </a:lnSpc>
            </a:pPr>
            <a:r>
              <a:rPr lang="en-US" altLang="en-US" sz="2400" dirty="0"/>
              <a:t>A type must be listed explicitly for each parameter unless, the parameter is of type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ustom 3">
      <a:dk1>
        <a:srgbClr val="9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1126</Words>
  <Application>Microsoft Office PowerPoint</Application>
  <PresentationFormat>Custom</PresentationFormat>
  <Paragraphs>251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Cambria</vt:lpstr>
      <vt:lpstr>Consolas</vt:lpstr>
      <vt:lpstr>Corbel</vt:lpstr>
      <vt:lpstr>Courier New</vt:lpstr>
      <vt:lpstr>Times New Roman</vt:lpstr>
      <vt:lpstr>Chalkboard 16x9</vt:lpstr>
      <vt:lpstr>Functions</vt:lpstr>
      <vt:lpstr>Outline </vt:lpstr>
      <vt:lpstr>Introduction</vt:lpstr>
      <vt:lpstr>Program Modules in C</vt:lpstr>
      <vt:lpstr>Program Modules in C</vt:lpstr>
      <vt:lpstr>Math Library Functions</vt:lpstr>
      <vt:lpstr>Functions</vt:lpstr>
      <vt:lpstr>Functions</vt:lpstr>
      <vt:lpstr>Function Definitions</vt:lpstr>
      <vt:lpstr>Function Definitions</vt:lpstr>
      <vt:lpstr>Function Definitions</vt:lpstr>
      <vt:lpstr>Function Definitions</vt:lpstr>
      <vt:lpstr>Function Definitions</vt:lpstr>
      <vt:lpstr>Function Prototypes</vt:lpstr>
      <vt:lpstr>Header Files</vt:lpstr>
      <vt:lpstr>Calling Functions: Call by Value and Call by Reference</vt:lpstr>
      <vt:lpstr>Storage Classes</vt:lpstr>
      <vt:lpstr>Storage Classes</vt:lpstr>
      <vt:lpstr>Storage Classes</vt:lpstr>
      <vt:lpstr>Scope Rules</vt:lpstr>
      <vt:lpstr>Scope Rules</vt:lpstr>
      <vt:lpstr>PowerPoint Presentation</vt:lpstr>
      <vt:lpstr>PowerPoint Presentation</vt:lpstr>
      <vt:lpstr>PowerPoint Presentation</vt:lpstr>
      <vt:lpstr>Recursion </vt:lpstr>
      <vt:lpstr>Recursion </vt:lpstr>
      <vt:lpstr>Example Using Recursion: The Fibonacci Series</vt:lpstr>
      <vt:lpstr>Example Using Recursion: The Fibonacci Series</vt:lpstr>
      <vt:lpstr>PowerPoint Presentation</vt:lpstr>
      <vt:lpstr>PowerPoint Presentation</vt:lpstr>
      <vt:lpstr>Recursion vs. Iteration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Windows User</dc:creator>
  <cp:lastModifiedBy>Windows User</cp:lastModifiedBy>
  <cp:revision>14</cp:revision>
  <dcterms:created xsi:type="dcterms:W3CDTF">2019-09-07T07:24:21Z</dcterms:created>
  <dcterms:modified xsi:type="dcterms:W3CDTF">2019-09-07T11:39:32Z</dcterms:modified>
</cp:coreProperties>
</file>