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6"/>
  </p:notesMasterIdLst>
  <p:sldIdLst>
    <p:sldId id="371" r:id="rId2"/>
    <p:sldId id="325" r:id="rId3"/>
    <p:sldId id="372" r:id="rId4"/>
    <p:sldId id="374" r:id="rId5"/>
    <p:sldId id="375" r:id="rId6"/>
    <p:sldId id="373" r:id="rId7"/>
    <p:sldId id="376" r:id="rId8"/>
    <p:sldId id="330" r:id="rId9"/>
    <p:sldId id="377" r:id="rId10"/>
    <p:sldId id="382" r:id="rId11"/>
    <p:sldId id="381" r:id="rId12"/>
    <p:sldId id="380" r:id="rId13"/>
    <p:sldId id="383" r:id="rId14"/>
    <p:sldId id="379" r:id="rId15"/>
    <p:sldId id="385" r:id="rId16"/>
    <p:sldId id="386" r:id="rId17"/>
    <p:sldId id="387" r:id="rId18"/>
    <p:sldId id="388" r:id="rId19"/>
    <p:sldId id="336" r:id="rId20"/>
    <p:sldId id="389" r:id="rId21"/>
    <p:sldId id="392" r:id="rId22"/>
    <p:sldId id="393" r:id="rId23"/>
    <p:sldId id="395" r:id="rId24"/>
    <p:sldId id="394" r:id="rId25"/>
    <p:sldId id="398" r:id="rId26"/>
    <p:sldId id="400" r:id="rId27"/>
    <p:sldId id="403" r:id="rId28"/>
    <p:sldId id="404" r:id="rId29"/>
    <p:sldId id="406" r:id="rId30"/>
    <p:sldId id="407" r:id="rId31"/>
    <p:sldId id="405" r:id="rId32"/>
    <p:sldId id="408" r:id="rId33"/>
    <p:sldId id="409" r:id="rId34"/>
    <p:sldId id="410" r:id="rId35"/>
    <p:sldId id="411" r:id="rId36"/>
    <p:sldId id="412" r:id="rId37"/>
    <p:sldId id="350" r:id="rId38"/>
    <p:sldId id="413" r:id="rId39"/>
    <p:sldId id="414" r:id="rId40"/>
    <p:sldId id="415" r:id="rId41"/>
    <p:sldId id="417" r:id="rId42"/>
    <p:sldId id="416" r:id="rId43"/>
    <p:sldId id="418" r:id="rId44"/>
    <p:sldId id="419" r:id="rId45"/>
    <p:sldId id="420" r:id="rId46"/>
    <p:sldId id="421" r:id="rId47"/>
    <p:sldId id="422" r:id="rId48"/>
    <p:sldId id="423" r:id="rId49"/>
    <p:sldId id="425" r:id="rId50"/>
    <p:sldId id="428" r:id="rId51"/>
    <p:sldId id="429" r:id="rId52"/>
    <p:sldId id="430" r:id="rId53"/>
    <p:sldId id="363" r:id="rId54"/>
    <p:sldId id="431" r:id="rId55"/>
    <p:sldId id="432" r:id="rId56"/>
    <p:sldId id="433" r:id="rId57"/>
    <p:sldId id="434" r:id="rId58"/>
    <p:sldId id="435" r:id="rId59"/>
    <p:sldId id="436" r:id="rId60"/>
    <p:sldId id="437" r:id="rId61"/>
    <p:sldId id="438" r:id="rId62"/>
    <p:sldId id="439" r:id="rId63"/>
    <p:sldId id="369" r:id="rId64"/>
    <p:sldId id="440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34C68-5805-4807-B65F-78862F29EDD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28309-1F74-4F7D-993A-75318AC8F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0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8309-1F74-4F7D-993A-75318AC8F1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0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8309-1F74-4F7D-993A-75318AC8F13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50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8309-1F74-4F7D-993A-75318AC8F13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66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8309-1F74-4F7D-993A-75318AC8F13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58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8309-1F74-4F7D-993A-75318AC8F13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7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8309-1F74-4F7D-993A-75318AC8F13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39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8309-1F74-4F7D-993A-75318AC8F1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3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84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6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9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62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5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5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6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25ECD10-AE82-4E7D-AE36-ADCE6DC287E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3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9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5ECD10-AE82-4E7D-AE36-ADCE6DC287E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8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 &amp; Array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Md. Jakaria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Dept. of </a:t>
            </a:r>
            <a:r>
              <a:rPr lang="en-US" dirty="0" err="1" smtClean="0"/>
              <a:t>cse</a:t>
            </a:r>
            <a:r>
              <a:rPr lang="en-US" dirty="0" smtClean="0"/>
              <a:t>, mist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42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2960" y="1980273"/>
            <a:ext cx="7187876" cy="88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Normally,</a:t>
            </a: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A 4 GB RAM = 4 x 2</a:t>
            </a:r>
            <a:r>
              <a:rPr lang="en-US" sz="2400" baseline="30000" dirty="0" smtClean="0">
                <a:solidFill>
                  <a:srgbClr val="000000"/>
                </a:solidFill>
                <a:latin typeface="Ubuntu" panose="020B0504030602030204" pitchFamily="34" charset="0"/>
              </a:rPr>
              <a:t>30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Byte = 2</a:t>
            </a:r>
            <a:r>
              <a:rPr lang="en-US" sz="2400" baseline="30000" dirty="0" smtClean="0">
                <a:solidFill>
                  <a:srgbClr val="000000"/>
                </a:solidFill>
                <a:latin typeface="Ubuntu" panose="020B0504030602030204" pitchFamily="34" charset="0"/>
              </a:rPr>
              <a:t>32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Byte = 2</a:t>
            </a:r>
            <a:r>
              <a:rPr lang="en-US" sz="2400" baseline="30000" dirty="0" smtClean="0">
                <a:solidFill>
                  <a:srgbClr val="000000"/>
                </a:solidFill>
                <a:latin typeface="Ubuntu" panose="020B0504030602030204" pitchFamily="34" charset="0"/>
              </a:rPr>
              <a:t>32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Boxes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34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2960" y="1980273"/>
            <a:ext cx="7187876" cy="88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Normally,</a:t>
            </a: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A 4 GB RAM = 4 x 2</a:t>
            </a:r>
            <a:r>
              <a:rPr lang="en-US" sz="2400" baseline="30000" dirty="0" smtClean="0">
                <a:solidFill>
                  <a:srgbClr val="000000"/>
                </a:solidFill>
                <a:latin typeface="Ubuntu" panose="020B0504030602030204" pitchFamily="34" charset="0"/>
              </a:rPr>
              <a:t>30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Byte = 2</a:t>
            </a:r>
            <a:r>
              <a:rPr lang="en-US" sz="2400" baseline="30000" dirty="0" smtClean="0">
                <a:solidFill>
                  <a:srgbClr val="000000"/>
                </a:solidFill>
                <a:latin typeface="Ubuntu" panose="020B0504030602030204" pitchFamily="34" charset="0"/>
              </a:rPr>
              <a:t>32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Byte = 2</a:t>
            </a:r>
            <a:r>
              <a:rPr lang="en-US" sz="2400" baseline="30000" dirty="0" smtClean="0">
                <a:solidFill>
                  <a:srgbClr val="000000"/>
                </a:solidFill>
                <a:latin typeface="Ubuntu" panose="020B0504030602030204" pitchFamily="34" charset="0"/>
              </a:rPr>
              <a:t>32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Boxes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22960" y="2807269"/>
            <a:ext cx="5704140" cy="88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8 = 2</a:t>
            </a:r>
            <a:r>
              <a:rPr lang="en-US" sz="2400" baseline="30000" dirty="0" smtClean="0">
                <a:solidFill>
                  <a:srgbClr val="000000"/>
                </a:solidFill>
                <a:latin typeface="Ubuntu" panose="020B0504030602030204" pitchFamily="34" charset="0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Boxes can be named using 3 bits.</a:t>
            </a:r>
          </a:p>
        </p:txBody>
      </p:sp>
    </p:spTree>
    <p:extLst>
      <p:ext uri="{BB962C8B-B14F-4D97-AF65-F5344CB8AC3E}">
        <p14:creationId xmlns:p14="http://schemas.microsoft.com/office/powerpoint/2010/main" val="290056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2960" y="1980273"/>
            <a:ext cx="7187876" cy="88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Normally,</a:t>
            </a: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A 4 GB RAM = 4 x 2</a:t>
            </a:r>
            <a:r>
              <a:rPr lang="en-US" sz="2400" baseline="30000" dirty="0" smtClean="0">
                <a:solidFill>
                  <a:srgbClr val="000000"/>
                </a:solidFill>
                <a:latin typeface="Ubuntu" panose="020B0504030602030204" pitchFamily="34" charset="0"/>
              </a:rPr>
              <a:t>30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Byte = 2</a:t>
            </a:r>
            <a:r>
              <a:rPr lang="en-US" sz="2400" baseline="30000" dirty="0" smtClean="0">
                <a:solidFill>
                  <a:srgbClr val="000000"/>
                </a:solidFill>
                <a:latin typeface="Ubuntu" panose="020B0504030602030204" pitchFamily="34" charset="0"/>
              </a:rPr>
              <a:t>32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Byte = 2</a:t>
            </a:r>
            <a:r>
              <a:rPr lang="en-US" sz="2400" baseline="30000" dirty="0" smtClean="0">
                <a:solidFill>
                  <a:srgbClr val="000000"/>
                </a:solidFill>
                <a:latin typeface="Ubuntu" panose="020B0504030602030204" pitchFamily="34" charset="0"/>
              </a:rPr>
              <a:t>32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Boxes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91418"/>
              </p:ext>
            </p:extLst>
          </p:nvPr>
        </p:nvGraphicFramePr>
        <p:xfrm>
          <a:off x="1175385" y="3305632"/>
          <a:ext cx="143351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35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960" y="3248480"/>
            <a:ext cx="34015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</a:p>
          <a:p>
            <a:r>
              <a:rPr lang="en-US" sz="2400" dirty="0" smtClean="0"/>
              <a:t>1</a:t>
            </a:r>
          </a:p>
          <a:p>
            <a:r>
              <a:rPr lang="en-US" sz="2400" dirty="0" smtClean="0"/>
              <a:t>2</a:t>
            </a:r>
          </a:p>
          <a:p>
            <a:r>
              <a:rPr lang="en-US" sz="2400" dirty="0" smtClean="0"/>
              <a:t>3</a:t>
            </a:r>
          </a:p>
          <a:p>
            <a:r>
              <a:rPr lang="en-US" sz="2400" dirty="0" smtClean="0"/>
              <a:t>4</a:t>
            </a:r>
          </a:p>
          <a:p>
            <a:r>
              <a:rPr lang="en-US" sz="2400" dirty="0" smtClean="0"/>
              <a:t>5</a:t>
            </a:r>
          </a:p>
          <a:p>
            <a:r>
              <a:rPr lang="en-US" sz="2400" dirty="0" smtClean="0"/>
              <a:t>6</a:t>
            </a:r>
          </a:p>
          <a:p>
            <a:r>
              <a:rPr lang="en-US" sz="2400" dirty="0" smtClean="0"/>
              <a:t>7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22960" y="2807269"/>
            <a:ext cx="5704140" cy="88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8 = 2</a:t>
            </a:r>
            <a:r>
              <a:rPr lang="en-US" sz="2400" baseline="30000" dirty="0" smtClean="0">
                <a:solidFill>
                  <a:srgbClr val="000000"/>
                </a:solidFill>
                <a:latin typeface="Ubuntu" panose="020B0504030602030204" pitchFamily="34" charset="0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Boxes can be named using 3 bits.</a:t>
            </a:r>
          </a:p>
        </p:txBody>
      </p:sp>
    </p:spTree>
    <p:extLst>
      <p:ext uri="{BB962C8B-B14F-4D97-AF65-F5344CB8AC3E}">
        <p14:creationId xmlns:p14="http://schemas.microsoft.com/office/powerpoint/2010/main" val="28081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2960" y="1980273"/>
            <a:ext cx="7187876" cy="88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Normally,</a:t>
            </a: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A 4 GB RAM = 4 x 2</a:t>
            </a:r>
            <a:r>
              <a:rPr lang="en-US" sz="2400" baseline="30000" dirty="0" smtClean="0">
                <a:solidFill>
                  <a:srgbClr val="000000"/>
                </a:solidFill>
                <a:latin typeface="Ubuntu" panose="020B0504030602030204" pitchFamily="34" charset="0"/>
              </a:rPr>
              <a:t>30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Byte = 2</a:t>
            </a:r>
            <a:r>
              <a:rPr lang="en-US" sz="2400" baseline="30000" dirty="0" smtClean="0">
                <a:solidFill>
                  <a:srgbClr val="000000"/>
                </a:solidFill>
                <a:latin typeface="Ubuntu" panose="020B0504030602030204" pitchFamily="34" charset="0"/>
              </a:rPr>
              <a:t>32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Byte = 2</a:t>
            </a:r>
            <a:r>
              <a:rPr lang="en-US" sz="2400" baseline="30000" dirty="0" smtClean="0">
                <a:solidFill>
                  <a:srgbClr val="000000"/>
                </a:solidFill>
                <a:latin typeface="Ubuntu" panose="020B0504030602030204" pitchFamily="34" charset="0"/>
              </a:rPr>
              <a:t>32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Boxes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91418"/>
              </p:ext>
            </p:extLst>
          </p:nvPr>
        </p:nvGraphicFramePr>
        <p:xfrm>
          <a:off x="1175385" y="3305632"/>
          <a:ext cx="143351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35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960" y="3248480"/>
            <a:ext cx="34015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</a:p>
          <a:p>
            <a:r>
              <a:rPr lang="en-US" sz="2400" dirty="0" smtClean="0"/>
              <a:t>1</a:t>
            </a:r>
          </a:p>
          <a:p>
            <a:r>
              <a:rPr lang="en-US" sz="2400" dirty="0" smtClean="0"/>
              <a:t>2</a:t>
            </a:r>
          </a:p>
          <a:p>
            <a:r>
              <a:rPr lang="en-US" sz="2400" dirty="0" smtClean="0"/>
              <a:t>3</a:t>
            </a:r>
          </a:p>
          <a:p>
            <a:r>
              <a:rPr lang="en-US" sz="2400" dirty="0" smtClean="0"/>
              <a:t>4</a:t>
            </a:r>
          </a:p>
          <a:p>
            <a:r>
              <a:rPr lang="en-US" sz="2400" dirty="0" smtClean="0"/>
              <a:t>5</a:t>
            </a:r>
          </a:p>
          <a:p>
            <a:r>
              <a:rPr lang="en-US" sz="2400" dirty="0" smtClean="0"/>
              <a:t>6</a:t>
            </a:r>
          </a:p>
          <a:p>
            <a:r>
              <a:rPr lang="en-US" sz="2400" dirty="0" smtClean="0"/>
              <a:t>7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22960" y="2807269"/>
            <a:ext cx="5704140" cy="88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8 = 2</a:t>
            </a:r>
            <a:r>
              <a:rPr lang="en-US" sz="2400" baseline="30000" dirty="0" smtClean="0">
                <a:solidFill>
                  <a:srgbClr val="000000"/>
                </a:solidFill>
                <a:latin typeface="Ubuntu" panose="020B0504030602030204" pitchFamily="34" charset="0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Boxes can be named using 3 bits.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497042" y="3305632"/>
            <a:ext cx="1839711" cy="3023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000 =&gt; 0</a:t>
            </a: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001 =&gt; 1</a:t>
            </a: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010 =&gt; 2</a:t>
            </a: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011 =&gt; 3</a:t>
            </a: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100 =&gt; 4</a:t>
            </a: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101 =&gt; 5</a:t>
            </a: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110 =&gt; 6</a:t>
            </a: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111 =&gt; 7</a:t>
            </a:r>
          </a:p>
          <a:p>
            <a:pPr>
              <a:lnSpc>
                <a:spcPct val="98000"/>
              </a:lnSpc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67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2960" y="1980273"/>
            <a:ext cx="7187876" cy="88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Normally,</a:t>
            </a: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A 4 GB RAM = 4 x 2</a:t>
            </a:r>
            <a:r>
              <a:rPr lang="en-US" sz="2400" baseline="30000" dirty="0" smtClean="0">
                <a:solidFill>
                  <a:srgbClr val="000000"/>
                </a:solidFill>
                <a:latin typeface="Ubuntu" panose="020B0504030602030204" pitchFamily="34" charset="0"/>
              </a:rPr>
              <a:t>30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Byte = 2</a:t>
            </a:r>
            <a:r>
              <a:rPr lang="en-US" sz="2400" baseline="30000" dirty="0" smtClean="0">
                <a:solidFill>
                  <a:srgbClr val="000000"/>
                </a:solidFill>
                <a:latin typeface="Ubuntu" panose="020B0504030602030204" pitchFamily="34" charset="0"/>
              </a:rPr>
              <a:t>32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Byte = 2</a:t>
            </a:r>
            <a:r>
              <a:rPr lang="en-US" sz="2400" baseline="30000" dirty="0" smtClean="0">
                <a:solidFill>
                  <a:srgbClr val="000000"/>
                </a:solidFill>
                <a:latin typeface="Ubuntu" panose="020B0504030602030204" pitchFamily="34" charset="0"/>
              </a:rPr>
              <a:t>32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Boxes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91418"/>
              </p:ext>
            </p:extLst>
          </p:nvPr>
        </p:nvGraphicFramePr>
        <p:xfrm>
          <a:off x="1175385" y="3305632"/>
          <a:ext cx="143351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35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22960" y="2807269"/>
            <a:ext cx="5704140" cy="88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8 = 2</a:t>
            </a:r>
            <a:r>
              <a:rPr lang="en-US" sz="2400" baseline="30000" dirty="0" smtClean="0">
                <a:solidFill>
                  <a:srgbClr val="000000"/>
                </a:solidFill>
                <a:latin typeface="Ubuntu" panose="020B0504030602030204" pitchFamily="34" charset="0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Boxes can be named using 3 bits.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48337" y="3305632"/>
            <a:ext cx="766114" cy="3023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000</a:t>
            </a:r>
            <a:endParaRPr lang="en-US" sz="2400" dirty="0" smtClean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001</a:t>
            </a:r>
            <a:endParaRPr lang="en-US" sz="2400" dirty="0" smtClean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010</a:t>
            </a:r>
            <a:endParaRPr lang="en-US" sz="2400" dirty="0" smtClean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011</a:t>
            </a:r>
            <a:endParaRPr lang="en-US" sz="2400" dirty="0" smtClean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100 </a:t>
            </a: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101 </a:t>
            </a: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110 </a:t>
            </a: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111</a:t>
            </a:r>
            <a:endParaRPr lang="en-US" sz="2400" dirty="0" smtClean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98000"/>
              </a:lnSpc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34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2960" y="1980273"/>
            <a:ext cx="7187876" cy="88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Normally,</a:t>
            </a: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A 4 GB RAM = 4 x 2</a:t>
            </a:r>
            <a:r>
              <a:rPr lang="en-US" sz="2400" baseline="30000" dirty="0" smtClean="0">
                <a:solidFill>
                  <a:srgbClr val="000000"/>
                </a:solidFill>
                <a:latin typeface="Ubuntu" panose="020B0504030602030204" pitchFamily="34" charset="0"/>
              </a:rPr>
              <a:t>30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Byte = 2</a:t>
            </a:r>
            <a:r>
              <a:rPr lang="en-US" sz="2400" baseline="30000" dirty="0" smtClean="0">
                <a:solidFill>
                  <a:srgbClr val="000000"/>
                </a:solidFill>
                <a:latin typeface="Ubuntu" panose="020B0504030602030204" pitchFamily="34" charset="0"/>
              </a:rPr>
              <a:t>32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Byte = 2</a:t>
            </a:r>
            <a:r>
              <a:rPr lang="en-US" sz="2400" baseline="30000" dirty="0" smtClean="0">
                <a:solidFill>
                  <a:srgbClr val="000000"/>
                </a:solidFill>
                <a:latin typeface="Ubuntu" panose="020B0504030602030204" pitchFamily="34" charset="0"/>
              </a:rPr>
              <a:t>32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Boxes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91418"/>
              </p:ext>
            </p:extLst>
          </p:nvPr>
        </p:nvGraphicFramePr>
        <p:xfrm>
          <a:off x="1175385" y="3305632"/>
          <a:ext cx="143351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35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22960" y="2807269"/>
            <a:ext cx="5704140" cy="88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8 = 2</a:t>
            </a:r>
            <a:r>
              <a:rPr lang="en-US" sz="2400" baseline="30000" dirty="0" smtClean="0">
                <a:solidFill>
                  <a:srgbClr val="000000"/>
                </a:solidFill>
                <a:latin typeface="Ubuntu" panose="020B0504030602030204" pitchFamily="34" charset="0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Boxes can be named using 3 bits.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48337" y="3305632"/>
            <a:ext cx="766114" cy="3023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000</a:t>
            </a:r>
            <a:endParaRPr lang="en-US" sz="2400" dirty="0" smtClean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001</a:t>
            </a:r>
            <a:endParaRPr lang="en-US" sz="2400" dirty="0" smtClean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010</a:t>
            </a:r>
            <a:endParaRPr lang="en-US" sz="2400" dirty="0" smtClean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011</a:t>
            </a:r>
            <a:endParaRPr lang="en-US" sz="2400" dirty="0" smtClean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100 </a:t>
            </a: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101 </a:t>
            </a: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110 </a:t>
            </a: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111</a:t>
            </a:r>
            <a:endParaRPr lang="en-US" sz="2400" dirty="0" smtClean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98000"/>
              </a:lnSpc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61323" y="3607546"/>
            <a:ext cx="5564344" cy="81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8000"/>
              </a:lnSpc>
            </a:pP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Therefore, 2</a:t>
            </a:r>
            <a:r>
              <a:rPr lang="en-US" sz="2400" baseline="30000" dirty="0">
                <a:solidFill>
                  <a:srgbClr val="000000"/>
                </a:solidFill>
                <a:latin typeface="Ubuntu" panose="020B0504030602030204" pitchFamily="34" charset="0"/>
              </a:rPr>
              <a:t>32</a:t>
            </a: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 Boxes can be 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addressed</a:t>
            </a:r>
          </a:p>
          <a:p>
            <a:pPr lvl="0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using 32 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bits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2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2960" y="1980273"/>
            <a:ext cx="7187876" cy="88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Normally,</a:t>
            </a: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A 4 GB RAM = 4 x 2</a:t>
            </a:r>
            <a:r>
              <a:rPr lang="en-US" sz="2400" baseline="30000" dirty="0" smtClean="0">
                <a:solidFill>
                  <a:srgbClr val="000000"/>
                </a:solidFill>
                <a:latin typeface="Ubuntu" panose="020B0504030602030204" pitchFamily="34" charset="0"/>
              </a:rPr>
              <a:t>30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Byte = 2</a:t>
            </a:r>
            <a:r>
              <a:rPr lang="en-US" sz="2400" baseline="30000" dirty="0" smtClean="0">
                <a:solidFill>
                  <a:srgbClr val="000000"/>
                </a:solidFill>
                <a:latin typeface="Ubuntu" panose="020B0504030602030204" pitchFamily="34" charset="0"/>
              </a:rPr>
              <a:t>32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Byte = 2</a:t>
            </a:r>
            <a:r>
              <a:rPr lang="en-US" sz="2400" baseline="30000" dirty="0" smtClean="0">
                <a:solidFill>
                  <a:srgbClr val="000000"/>
                </a:solidFill>
                <a:latin typeface="Ubuntu" panose="020B0504030602030204" pitchFamily="34" charset="0"/>
              </a:rPr>
              <a:t>32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Boxes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91418"/>
              </p:ext>
            </p:extLst>
          </p:nvPr>
        </p:nvGraphicFramePr>
        <p:xfrm>
          <a:off x="1175385" y="3305632"/>
          <a:ext cx="143351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35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22960" y="2807269"/>
            <a:ext cx="5704140" cy="88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8 = 2</a:t>
            </a:r>
            <a:r>
              <a:rPr lang="en-US" sz="2400" baseline="30000" dirty="0" smtClean="0">
                <a:solidFill>
                  <a:srgbClr val="000000"/>
                </a:solidFill>
                <a:latin typeface="Ubuntu" panose="020B0504030602030204" pitchFamily="34" charset="0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Boxes can be named using 3 bits.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48337" y="3305632"/>
            <a:ext cx="766114" cy="3023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000</a:t>
            </a:r>
            <a:endParaRPr lang="en-US" sz="2400" dirty="0" smtClean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001</a:t>
            </a:r>
            <a:endParaRPr lang="en-US" sz="2400" dirty="0" smtClean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010</a:t>
            </a:r>
            <a:endParaRPr lang="en-US" sz="2400" dirty="0" smtClean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011</a:t>
            </a:r>
            <a:endParaRPr lang="en-US" sz="2400" dirty="0" smtClean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100 </a:t>
            </a: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101 </a:t>
            </a: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110 </a:t>
            </a: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111</a:t>
            </a:r>
            <a:endParaRPr lang="en-US" sz="2400" dirty="0" smtClean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98000"/>
              </a:lnSpc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61323" y="3607546"/>
            <a:ext cx="5564344" cy="81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8000"/>
              </a:lnSpc>
            </a:pP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Therefore, 2</a:t>
            </a:r>
            <a:r>
              <a:rPr lang="en-US" sz="2400" baseline="30000" dirty="0">
                <a:solidFill>
                  <a:srgbClr val="000000"/>
                </a:solidFill>
                <a:latin typeface="Ubuntu" panose="020B0504030602030204" pitchFamily="34" charset="0"/>
              </a:rPr>
              <a:t>32</a:t>
            </a: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 Boxes can be 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addressed</a:t>
            </a:r>
          </a:p>
          <a:p>
            <a:pPr lvl="0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using 32 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bits = </a:t>
            </a: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4 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Byte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60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15219" y="142649"/>
            <a:ext cx="9099549" cy="64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619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endParaRPr lang="en-US" sz="35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22960" y="1881316"/>
            <a:ext cx="9306527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What is the size of it?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63" y="2519793"/>
            <a:ext cx="4743450" cy="19716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Ubuntu" panose="020B0504030602030204" pitchFamily="34" charset="0"/>
              </a:rPr>
              <a:t>Pointer</a:t>
            </a:r>
            <a:endParaRPr 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22960" y="4590196"/>
            <a:ext cx="3137886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What does it hold?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5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15219" y="142649"/>
            <a:ext cx="9099549" cy="64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619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endParaRPr lang="en-US" sz="35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22960" y="1881316"/>
            <a:ext cx="9306527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What is the size of it?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63" y="2519793"/>
            <a:ext cx="4743450" cy="19716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Ubuntu" panose="020B0504030602030204" pitchFamily="34" charset="0"/>
              </a:rPr>
              <a:t>Pointer</a:t>
            </a:r>
            <a:endParaRPr 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22959" y="4590196"/>
            <a:ext cx="6306503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What does it hold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?</a:t>
            </a:r>
          </a:p>
          <a:p>
            <a:pPr eaLnBrk="1">
              <a:lnSpc>
                <a:spcPct val="98000"/>
              </a:lnSpc>
            </a:pPr>
            <a:endParaRPr lang="en-US" sz="2400" dirty="0" smtClean="0">
              <a:solidFill>
                <a:srgbClr val="000000"/>
              </a:solidFill>
              <a:latin typeface="Ubuntu" panose="020B0504030602030204" pitchFamily="34" charset="0"/>
            </a:endParaRPr>
          </a:p>
          <a:p>
            <a:pPr>
              <a:lnSpc>
                <a:spcPct val="98000"/>
              </a:lnSpc>
            </a:pP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Depending on the architecture of the system, the size can be 4 Byte or 8 Byte</a:t>
            </a:r>
          </a:p>
          <a:p>
            <a:pPr eaLnBrk="1">
              <a:lnSpc>
                <a:spcPct val="98000"/>
              </a:lnSpc>
            </a:pP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7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15219" y="142649"/>
            <a:ext cx="9099549" cy="64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619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endParaRPr lang="en-US" sz="35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76706" y="652256"/>
            <a:ext cx="7104749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Pointer </a:t>
            </a:r>
            <a:r>
              <a:rPr lang="en-US" dirty="0">
                <a:solidFill>
                  <a:srgbClr val="000000"/>
                </a:solidFill>
              </a:rPr>
              <a:t>to </a:t>
            </a:r>
            <a:r>
              <a:rPr lang="en-US" dirty="0" smtClean="0">
                <a:solidFill>
                  <a:srgbClr val="000000"/>
                </a:solidFill>
              </a:rPr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94" y="1839366"/>
            <a:ext cx="6419850" cy="24860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3412" y="2526361"/>
            <a:ext cx="6871855" cy="171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3837710" y="4213017"/>
          <a:ext cx="817418" cy="77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418"/>
              </a:tblGrid>
              <a:tr h="77816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76707" y="5791360"/>
            <a:ext cx="5609756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ctr" eaLnBrk="1">
              <a:lnSpc>
                <a:spcPct val="98000"/>
              </a:lnSpc>
            </a:pP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Currently pointing to unknown address)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1717964" y="4970539"/>
          <a:ext cx="817418" cy="77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418"/>
              </a:tblGrid>
              <a:tr h="778164"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1325743" y="5086039"/>
            <a:ext cx="371438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p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092036" y="5361709"/>
            <a:ext cx="1413164" cy="10391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3327726" y="4346720"/>
            <a:ext cx="1299694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x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Pointer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Recap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299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15219" y="142649"/>
            <a:ext cx="9099549" cy="64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619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endParaRPr lang="en-US" sz="35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76706" y="652256"/>
            <a:ext cx="7104749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976023"/>
            <a:ext cx="6810375" cy="20478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0644" y="2903763"/>
            <a:ext cx="7162800" cy="1260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02626"/>
              </p:ext>
            </p:extLst>
          </p:nvPr>
        </p:nvGraphicFramePr>
        <p:xfrm>
          <a:off x="3003844" y="4607793"/>
          <a:ext cx="4668980" cy="72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722745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29236" y="4701394"/>
            <a:ext cx="1299694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array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93709"/>
              </p:ext>
            </p:extLst>
          </p:nvPr>
        </p:nvGraphicFramePr>
        <p:xfrm>
          <a:off x="2186426" y="5525765"/>
          <a:ext cx="81741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418"/>
              </a:tblGrid>
              <a:tr h="662664"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426664" y="5572244"/>
            <a:ext cx="371438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p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595135" y="5872163"/>
            <a:ext cx="1105328" cy="4123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35165"/>
              </p:ext>
            </p:extLst>
          </p:nvPr>
        </p:nvGraphicFramePr>
        <p:xfrm>
          <a:off x="2969683" y="4144737"/>
          <a:ext cx="4668980" cy="47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47352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Pointer </a:t>
            </a:r>
            <a:r>
              <a:rPr lang="en-US" dirty="0">
                <a:solidFill>
                  <a:srgbClr val="000000"/>
                </a:solidFill>
              </a:rPr>
              <a:t>to </a:t>
            </a:r>
            <a:r>
              <a:rPr lang="en-US" dirty="0" smtClean="0">
                <a:solidFill>
                  <a:srgbClr val="000000"/>
                </a:solidFill>
              </a:rPr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15219" y="142649"/>
            <a:ext cx="9099549" cy="64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619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endParaRPr lang="en-US" sz="35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76706" y="652256"/>
            <a:ext cx="7104749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976023"/>
            <a:ext cx="6810375" cy="20478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0644" y="3432463"/>
            <a:ext cx="7162800" cy="732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508529"/>
              </p:ext>
            </p:extLst>
          </p:nvPr>
        </p:nvGraphicFramePr>
        <p:xfrm>
          <a:off x="3003844" y="4607793"/>
          <a:ext cx="4668980" cy="72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722745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29236" y="4701394"/>
            <a:ext cx="1299694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array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93709"/>
              </p:ext>
            </p:extLst>
          </p:nvPr>
        </p:nvGraphicFramePr>
        <p:xfrm>
          <a:off x="2186426" y="5525765"/>
          <a:ext cx="81741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418"/>
              </a:tblGrid>
              <a:tr h="662664"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426664" y="5572244"/>
            <a:ext cx="371438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p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595135" y="5330538"/>
            <a:ext cx="948165" cy="545747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35165"/>
              </p:ext>
            </p:extLst>
          </p:nvPr>
        </p:nvGraphicFramePr>
        <p:xfrm>
          <a:off x="2969683" y="4144737"/>
          <a:ext cx="4668980" cy="47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47352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Pointer </a:t>
            </a:r>
            <a:r>
              <a:rPr lang="en-US" dirty="0">
                <a:solidFill>
                  <a:srgbClr val="000000"/>
                </a:solidFill>
              </a:rPr>
              <a:t>to </a:t>
            </a:r>
            <a:r>
              <a:rPr lang="en-US" dirty="0" smtClean="0">
                <a:solidFill>
                  <a:srgbClr val="000000"/>
                </a:solidFill>
              </a:rPr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5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15219" y="142649"/>
            <a:ext cx="9099549" cy="64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619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endParaRPr lang="en-US" sz="35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76706" y="652256"/>
            <a:ext cx="7104749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976023"/>
            <a:ext cx="6810375" cy="204787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584817"/>
              </p:ext>
            </p:extLst>
          </p:nvPr>
        </p:nvGraphicFramePr>
        <p:xfrm>
          <a:off x="3003844" y="4607793"/>
          <a:ext cx="4668980" cy="72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722745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29236" y="4701394"/>
            <a:ext cx="1299694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array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93709"/>
              </p:ext>
            </p:extLst>
          </p:nvPr>
        </p:nvGraphicFramePr>
        <p:xfrm>
          <a:off x="2186426" y="5525765"/>
          <a:ext cx="81741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418"/>
              </a:tblGrid>
              <a:tr h="662664"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426664" y="5572244"/>
            <a:ext cx="371438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p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595135" y="5330538"/>
            <a:ext cx="948165" cy="545747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35165"/>
              </p:ext>
            </p:extLst>
          </p:nvPr>
        </p:nvGraphicFramePr>
        <p:xfrm>
          <a:off x="2969683" y="4144737"/>
          <a:ext cx="4668980" cy="47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47352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Pointer to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15219" y="142649"/>
            <a:ext cx="9099549" cy="64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619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endParaRPr lang="en-US" sz="35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76706" y="652256"/>
            <a:ext cx="7104749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Pointer </a:t>
            </a:r>
            <a:r>
              <a:rPr lang="en-US" dirty="0">
                <a:solidFill>
                  <a:srgbClr val="000000"/>
                </a:solidFill>
              </a:rPr>
              <a:t>to </a:t>
            </a:r>
            <a:r>
              <a:rPr lang="en-US" dirty="0" smtClean="0">
                <a:solidFill>
                  <a:srgbClr val="000000"/>
                </a:solidFill>
              </a:rPr>
              <a:t>Array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72" y="1955214"/>
            <a:ext cx="7048500" cy="2143125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10800000">
            <a:off x="3016014" y="2729997"/>
            <a:ext cx="609600" cy="59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15219" y="142649"/>
            <a:ext cx="9099549" cy="64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619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endParaRPr lang="en-US" sz="35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76706" y="652256"/>
            <a:ext cx="7104749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 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039603"/>
              </p:ext>
            </p:extLst>
          </p:nvPr>
        </p:nvGraphicFramePr>
        <p:xfrm>
          <a:off x="3003844" y="4607793"/>
          <a:ext cx="4668980" cy="72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722745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29236" y="4701394"/>
            <a:ext cx="1299694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array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93709"/>
              </p:ext>
            </p:extLst>
          </p:nvPr>
        </p:nvGraphicFramePr>
        <p:xfrm>
          <a:off x="2186426" y="5525765"/>
          <a:ext cx="81741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418"/>
              </a:tblGrid>
              <a:tr h="662664"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426664" y="5572244"/>
            <a:ext cx="371438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p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595135" y="5330538"/>
            <a:ext cx="3705653" cy="545748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35165"/>
              </p:ext>
            </p:extLst>
          </p:nvPr>
        </p:nvGraphicFramePr>
        <p:xfrm>
          <a:off x="2969683" y="4144737"/>
          <a:ext cx="4668980" cy="47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47352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Pointer </a:t>
            </a:r>
            <a:r>
              <a:rPr lang="en-US" dirty="0">
                <a:solidFill>
                  <a:srgbClr val="000000"/>
                </a:solidFill>
              </a:rPr>
              <a:t>to </a:t>
            </a:r>
            <a:r>
              <a:rPr lang="en-US" dirty="0" smtClean="0">
                <a:solidFill>
                  <a:srgbClr val="000000"/>
                </a:solidFill>
              </a:rPr>
              <a:t>Array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72" y="1955214"/>
            <a:ext cx="7048500" cy="2143125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10800000">
            <a:off x="3016014" y="2729997"/>
            <a:ext cx="609600" cy="59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Pointer Arithmetic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Pointer Arithmetic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0651"/>
          <a:stretch/>
        </p:blipFill>
        <p:spPr>
          <a:xfrm>
            <a:off x="822960" y="1865950"/>
            <a:ext cx="6810375" cy="80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0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Pointer Arithmetic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4140"/>
          <a:stretch/>
        </p:blipFill>
        <p:spPr>
          <a:xfrm>
            <a:off x="822960" y="1865950"/>
            <a:ext cx="6810375" cy="734375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722754"/>
              </p:ext>
            </p:extLst>
          </p:nvPr>
        </p:nvGraphicFramePr>
        <p:xfrm>
          <a:off x="3003844" y="4607793"/>
          <a:ext cx="4668980" cy="72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722745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229236" y="4701394"/>
            <a:ext cx="1299694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array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47408"/>
              </p:ext>
            </p:extLst>
          </p:nvPr>
        </p:nvGraphicFramePr>
        <p:xfrm>
          <a:off x="2186426" y="5525765"/>
          <a:ext cx="81741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418"/>
              </a:tblGrid>
              <a:tr h="662664"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426664" y="5572244"/>
            <a:ext cx="371438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p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95135" y="5876286"/>
            <a:ext cx="1948290" cy="10164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87479"/>
              </p:ext>
            </p:extLst>
          </p:nvPr>
        </p:nvGraphicFramePr>
        <p:xfrm>
          <a:off x="2969683" y="4144737"/>
          <a:ext cx="4668980" cy="47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47352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32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Pointer Arithmetic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31349"/>
          <a:stretch/>
        </p:blipFill>
        <p:spPr>
          <a:xfrm>
            <a:off x="822960" y="1865951"/>
            <a:ext cx="6810375" cy="1405888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38120"/>
              </p:ext>
            </p:extLst>
          </p:nvPr>
        </p:nvGraphicFramePr>
        <p:xfrm>
          <a:off x="3003844" y="4607793"/>
          <a:ext cx="4668980" cy="72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722745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229236" y="4701394"/>
            <a:ext cx="1299694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array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43145"/>
              </p:ext>
            </p:extLst>
          </p:nvPr>
        </p:nvGraphicFramePr>
        <p:xfrm>
          <a:off x="2186426" y="5525765"/>
          <a:ext cx="81741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418"/>
              </a:tblGrid>
              <a:tr h="662664"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1426664" y="5572244"/>
            <a:ext cx="371438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p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595135" y="5330538"/>
            <a:ext cx="876728" cy="545748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77027"/>
              </p:ext>
            </p:extLst>
          </p:nvPr>
        </p:nvGraphicFramePr>
        <p:xfrm>
          <a:off x="2969683" y="4144737"/>
          <a:ext cx="4668980" cy="47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47352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46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Pointer Arithmetic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865950"/>
            <a:ext cx="6810375" cy="2047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43920"/>
          <a:stretch/>
        </p:blipFill>
        <p:spPr>
          <a:xfrm>
            <a:off x="822960" y="3189924"/>
            <a:ext cx="6800850" cy="667702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38120"/>
              </p:ext>
            </p:extLst>
          </p:nvPr>
        </p:nvGraphicFramePr>
        <p:xfrm>
          <a:off x="3003844" y="4607793"/>
          <a:ext cx="4668980" cy="72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722745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229236" y="4701394"/>
            <a:ext cx="1299694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array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43145"/>
              </p:ext>
            </p:extLst>
          </p:nvPr>
        </p:nvGraphicFramePr>
        <p:xfrm>
          <a:off x="2186426" y="5525765"/>
          <a:ext cx="81741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418"/>
              </a:tblGrid>
              <a:tr h="662664"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1426664" y="5572244"/>
            <a:ext cx="371438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p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595135" y="5330538"/>
            <a:ext cx="876728" cy="545748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77027"/>
              </p:ext>
            </p:extLst>
          </p:nvPr>
        </p:nvGraphicFramePr>
        <p:xfrm>
          <a:off x="2969683" y="4144737"/>
          <a:ext cx="4668980" cy="47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47352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38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94" y="1839366"/>
            <a:ext cx="6419850" cy="24860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84489" y="3297550"/>
            <a:ext cx="6871855" cy="872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3837710" y="4213017"/>
          <a:ext cx="817418" cy="77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418"/>
              </a:tblGrid>
              <a:tr h="77816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76707" y="5791360"/>
            <a:ext cx="5609756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Currently pointing to </a:t>
            </a: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address of x)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1717964" y="4970539"/>
          <a:ext cx="817418" cy="77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418"/>
              </a:tblGrid>
              <a:tr h="778164"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1325743" y="5086039"/>
            <a:ext cx="371438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p</a:t>
            </a:r>
          </a:p>
        </p:txBody>
      </p:sp>
      <p:cxnSp>
        <p:nvCxnSpPr>
          <p:cNvPr id="23" name="Straight Arrow Connector 22"/>
          <p:cNvCxnSpPr>
            <a:endCxn id="24" idx="1"/>
          </p:cNvCxnSpPr>
          <p:nvPr/>
        </p:nvCxnSpPr>
        <p:spPr>
          <a:xfrm flipV="1">
            <a:off x="2157413" y="4595266"/>
            <a:ext cx="1356050" cy="740751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3513463" y="4325391"/>
            <a:ext cx="1299694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x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Pointer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Recap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275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Pointer Arithmetic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865950"/>
            <a:ext cx="6810375" cy="2047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43920"/>
          <a:stretch/>
        </p:blipFill>
        <p:spPr>
          <a:xfrm>
            <a:off x="822960" y="3189924"/>
            <a:ext cx="6800850" cy="667702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77297"/>
              </p:ext>
            </p:extLst>
          </p:nvPr>
        </p:nvGraphicFramePr>
        <p:xfrm>
          <a:off x="3003844" y="4607793"/>
          <a:ext cx="4668980" cy="72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722745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229236" y="4701394"/>
            <a:ext cx="1299694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array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43145"/>
              </p:ext>
            </p:extLst>
          </p:nvPr>
        </p:nvGraphicFramePr>
        <p:xfrm>
          <a:off x="2186426" y="5525765"/>
          <a:ext cx="81741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418"/>
              </a:tblGrid>
              <a:tr h="662664"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1426664" y="5572244"/>
            <a:ext cx="371438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p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595135" y="5330538"/>
            <a:ext cx="1762553" cy="545748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77027"/>
              </p:ext>
            </p:extLst>
          </p:nvPr>
        </p:nvGraphicFramePr>
        <p:xfrm>
          <a:off x="2969683" y="4144737"/>
          <a:ext cx="4668980" cy="47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47352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6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Pointer Arithmetic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865950"/>
            <a:ext cx="6810375" cy="2047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3189923"/>
            <a:ext cx="6800850" cy="1190625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033511"/>
              </p:ext>
            </p:extLst>
          </p:nvPr>
        </p:nvGraphicFramePr>
        <p:xfrm>
          <a:off x="3003844" y="4607793"/>
          <a:ext cx="4668980" cy="72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722745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229236" y="4701394"/>
            <a:ext cx="1299694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array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288616"/>
              </p:ext>
            </p:extLst>
          </p:nvPr>
        </p:nvGraphicFramePr>
        <p:xfrm>
          <a:off x="2186426" y="5525765"/>
          <a:ext cx="81741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418"/>
              </a:tblGrid>
              <a:tr h="662664"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1426664" y="5572244"/>
            <a:ext cx="371438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p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595135" y="5330538"/>
            <a:ext cx="1762553" cy="545748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252840"/>
              </p:ext>
            </p:extLst>
          </p:nvPr>
        </p:nvGraphicFramePr>
        <p:xfrm>
          <a:off x="2969683" y="4144737"/>
          <a:ext cx="4668980" cy="47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47352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77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Pointer Arithmetic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59954"/>
          <a:stretch/>
        </p:blipFill>
        <p:spPr>
          <a:xfrm>
            <a:off x="822960" y="1865951"/>
            <a:ext cx="6810375" cy="820100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942071"/>
              </p:ext>
            </p:extLst>
          </p:nvPr>
        </p:nvGraphicFramePr>
        <p:xfrm>
          <a:off x="3003844" y="4607793"/>
          <a:ext cx="4668980" cy="72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722745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229236" y="4701394"/>
            <a:ext cx="1299694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array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288616"/>
              </p:ext>
            </p:extLst>
          </p:nvPr>
        </p:nvGraphicFramePr>
        <p:xfrm>
          <a:off x="2186426" y="5525765"/>
          <a:ext cx="81741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418"/>
              </a:tblGrid>
              <a:tr h="662664"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1426664" y="5572244"/>
            <a:ext cx="371438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p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595135" y="5330538"/>
            <a:ext cx="4534328" cy="545748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252840"/>
              </p:ext>
            </p:extLst>
          </p:nvPr>
        </p:nvGraphicFramePr>
        <p:xfrm>
          <a:off x="2969683" y="4144737"/>
          <a:ext cx="4668980" cy="47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47352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65348" y="3086332"/>
            <a:ext cx="3459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How to do this?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239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Pointer Arithmetic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429977"/>
              </p:ext>
            </p:extLst>
          </p:nvPr>
        </p:nvGraphicFramePr>
        <p:xfrm>
          <a:off x="3003844" y="4607793"/>
          <a:ext cx="4668980" cy="72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722745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229236" y="4701394"/>
            <a:ext cx="1299694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array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252840"/>
              </p:ext>
            </p:extLst>
          </p:nvPr>
        </p:nvGraphicFramePr>
        <p:xfrm>
          <a:off x="2969683" y="4144737"/>
          <a:ext cx="4668980" cy="47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47352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72" y="1850436"/>
            <a:ext cx="5143500" cy="2181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9665" y="3765223"/>
            <a:ext cx="2156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Can we do this?</a:t>
            </a:r>
            <a:endParaRPr 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77341"/>
              </p:ext>
            </p:extLst>
          </p:nvPr>
        </p:nvGraphicFramePr>
        <p:xfrm>
          <a:off x="2186426" y="5525765"/>
          <a:ext cx="81741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418"/>
              </a:tblGrid>
              <a:tr h="662664"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426664" y="5572244"/>
            <a:ext cx="371438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4492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Pointer Arithmetic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31898"/>
              </p:ext>
            </p:extLst>
          </p:nvPr>
        </p:nvGraphicFramePr>
        <p:xfrm>
          <a:off x="3003844" y="4607793"/>
          <a:ext cx="4668980" cy="72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722745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229236" y="4701394"/>
            <a:ext cx="1299694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array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252840"/>
              </p:ext>
            </p:extLst>
          </p:nvPr>
        </p:nvGraphicFramePr>
        <p:xfrm>
          <a:off x="2969683" y="4144737"/>
          <a:ext cx="4668980" cy="47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47352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72" y="1850436"/>
            <a:ext cx="5143500" cy="2181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4511" y="3811261"/>
            <a:ext cx="3249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We can use this shortcut</a:t>
            </a:r>
            <a:endParaRPr 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77341"/>
              </p:ext>
            </p:extLst>
          </p:nvPr>
        </p:nvGraphicFramePr>
        <p:xfrm>
          <a:off x="2186426" y="5525765"/>
          <a:ext cx="81741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418"/>
              </a:tblGrid>
              <a:tr h="662664"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426664" y="5572244"/>
            <a:ext cx="371438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5217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Pointer Arithmetic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31898"/>
              </p:ext>
            </p:extLst>
          </p:nvPr>
        </p:nvGraphicFramePr>
        <p:xfrm>
          <a:off x="3003844" y="4607793"/>
          <a:ext cx="4668980" cy="72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722745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229236" y="4701394"/>
            <a:ext cx="1299694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array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252840"/>
              </p:ext>
            </p:extLst>
          </p:nvPr>
        </p:nvGraphicFramePr>
        <p:xfrm>
          <a:off x="2969683" y="4144737"/>
          <a:ext cx="4668980" cy="47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47352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72" y="1850436"/>
            <a:ext cx="5143500" cy="2181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7071" y="3765882"/>
            <a:ext cx="403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Where p is pointing right now?</a:t>
            </a:r>
            <a:endParaRPr 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77341"/>
              </p:ext>
            </p:extLst>
          </p:nvPr>
        </p:nvGraphicFramePr>
        <p:xfrm>
          <a:off x="2186426" y="5525765"/>
          <a:ext cx="81741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418"/>
              </a:tblGrid>
              <a:tr h="662664"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426664" y="5572244"/>
            <a:ext cx="371438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99946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Pointer Arithmetic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31898"/>
              </p:ext>
            </p:extLst>
          </p:nvPr>
        </p:nvGraphicFramePr>
        <p:xfrm>
          <a:off x="3003844" y="4607793"/>
          <a:ext cx="4668980" cy="72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722745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229236" y="4701394"/>
            <a:ext cx="1299694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array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252840"/>
              </p:ext>
            </p:extLst>
          </p:nvPr>
        </p:nvGraphicFramePr>
        <p:xfrm>
          <a:off x="2969683" y="4144737"/>
          <a:ext cx="4668980" cy="47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47352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72" y="1850436"/>
            <a:ext cx="5143500" cy="2181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7071" y="3765882"/>
            <a:ext cx="403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Where p is pointing right now?</a:t>
            </a:r>
            <a:endParaRPr 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77341"/>
              </p:ext>
            </p:extLst>
          </p:nvPr>
        </p:nvGraphicFramePr>
        <p:xfrm>
          <a:off x="2186426" y="5525765"/>
          <a:ext cx="81741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418"/>
              </a:tblGrid>
              <a:tr h="662664"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426664" y="5572244"/>
            <a:ext cx="371438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p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05363" y="5314834"/>
            <a:ext cx="775060" cy="561451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8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15219" y="142649"/>
            <a:ext cx="9099549" cy="64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619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endParaRPr lang="en-US" sz="35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58" y="1763511"/>
            <a:ext cx="6248400" cy="36766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37158" y="3946358"/>
            <a:ext cx="533400" cy="569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 function </a:t>
            </a:r>
            <a:r>
              <a:rPr lang="en-US" dirty="0" smtClean="0"/>
              <a:t>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15219" y="142649"/>
            <a:ext cx="9099549" cy="64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619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endParaRPr lang="en-US" sz="35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58" y="1763511"/>
            <a:ext cx="6248400" cy="36766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37158" y="3946358"/>
            <a:ext cx="533400" cy="569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 function </a:t>
            </a:r>
            <a:r>
              <a:rPr lang="en-US" dirty="0" smtClean="0"/>
              <a:t>parameter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482" y="4083594"/>
            <a:ext cx="51816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8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15219" y="142649"/>
            <a:ext cx="9099549" cy="64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619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endParaRPr lang="en-US" sz="35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58" y="1763511"/>
            <a:ext cx="6248400" cy="36766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37158" y="3946358"/>
            <a:ext cx="533400" cy="569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 function </a:t>
            </a:r>
            <a:r>
              <a:rPr lang="en-US" dirty="0" smtClean="0"/>
              <a:t>parameter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58" y="4040730"/>
            <a:ext cx="23145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0770"/>
          <a:stretch/>
        </p:blipFill>
        <p:spPr>
          <a:xfrm>
            <a:off x="1036494" y="1839367"/>
            <a:ext cx="6419850" cy="2218284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3837710" y="4213017"/>
          <a:ext cx="817418" cy="77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418"/>
              </a:tblGrid>
              <a:tr h="77816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76707" y="5791360"/>
            <a:ext cx="5609756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Currently pointing to </a:t>
            </a: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address of x)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1717964" y="4970539"/>
          <a:ext cx="817418" cy="77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418"/>
              </a:tblGrid>
              <a:tr h="778164"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1325743" y="5086039"/>
            <a:ext cx="371438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p</a:t>
            </a:r>
          </a:p>
        </p:txBody>
      </p:sp>
      <p:cxnSp>
        <p:nvCxnSpPr>
          <p:cNvPr id="23" name="Straight Arrow Connector 22"/>
          <p:cNvCxnSpPr>
            <a:endCxn id="24" idx="1"/>
          </p:cNvCxnSpPr>
          <p:nvPr/>
        </p:nvCxnSpPr>
        <p:spPr>
          <a:xfrm flipV="1">
            <a:off x="2157413" y="4595266"/>
            <a:ext cx="1356050" cy="740751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3513463" y="4325391"/>
            <a:ext cx="1299694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x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Pointer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Recap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347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972706" y="2953682"/>
            <a:ext cx="9099549" cy="64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619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endParaRPr lang="en-US" sz="35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58" y="1763511"/>
            <a:ext cx="6248400" cy="36766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37158" y="3946358"/>
            <a:ext cx="533400" cy="569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 function </a:t>
            </a:r>
            <a:r>
              <a:rPr lang="en-US" dirty="0" smtClean="0"/>
              <a:t>parameter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58" y="4040730"/>
            <a:ext cx="2314575" cy="381000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136733" y="3022299"/>
            <a:ext cx="4907130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How do we pass the array in function?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8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58" y="1763511"/>
            <a:ext cx="6248400" cy="36766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37158" y="3946358"/>
            <a:ext cx="533400" cy="569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 function </a:t>
            </a:r>
            <a:r>
              <a:rPr lang="en-US" dirty="0" smtClean="0"/>
              <a:t>parameter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58" y="4040730"/>
            <a:ext cx="2314575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28654" r="1395" b="61451"/>
          <a:stretch/>
        </p:blipFill>
        <p:spPr>
          <a:xfrm>
            <a:off x="860258" y="2786063"/>
            <a:ext cx="5597692" cy="35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37158" y="3946358"/>
            <a:ext cx="533400" cy="569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 function </a:t>
            </a:r>
            <a:r>
              <a:rPr lang="en-US" dirty="0" smtClean="0"/>
              <a:t>parameter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58" y="4040730"/>
            <a:ext cx="2314575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1395"/>
          <a:stretch/>
        </p:blipFill>
        <p:spPr>
          <a:xfrm>
            <a:off x="831682" y="1751647"/>
            <a:ext cx="5597692" cy="3609975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85031"/>
              </p:ext>
            </p:extLst>
          </p:nvPr>
        </p:nvGraphicFramePr>
        <p:xfrm>
          <a:off x="2560175" y="5549008"/>
          <a:ext cx="4668980" cy="72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722745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614247" y="5642609"/>
            <a:ext cx="1299694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array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968857"/>
              </p:ext>
            </p:extLst>
          </p:nvPr>
        </p:nvGraphicFramePr>
        <p:xfrm>
          <a:off x="2526014" y="5085952"/>
          <a:ext cx="4668980" cy="47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47352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44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37158" y="3946358"/>
            <a:ext cx="533400" cy="569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 function </a:t>
            </a:r>
            <a:r>
              <a:rPr lang="en-US" dirty="0" smtClean="0"/>
              <a:t>parameter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58" y="4040730"/>
            <a:ext cx="2314575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1395"/>
          <a:stretch/>
        </p:blipFill>
        <p:spPr>
          <a:xfrm>
            <a:off x="831682" y="1751647"/>
            <a:ext cx="5597692" cy="3609975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535209"/>
              </p:ext>
            </p:extLst>
          </p:nvPr>
        </p:nvGraphicFramePr>
        <p:xfrm>
          <a:off x="2560175" y="5549008"/>
          <a:ext cx="4668980" cy="72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722745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614247" y="5642609"/>
            <a:ext cx="1299694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array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968857"/>
              </p:ext>
            </p:extLst>
          </p:nvPr>
        </p:nvGraphicFramePr>
        <p:xfrm>
          <a:off x="2526014" y="5085952"/>
          <a:ext cx="4668980" cy="47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47352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57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37158" y="3946358"/>
            <a:ext cx="533400" cy="569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 function </a:t>
            </a:r>
            <a:r>
              <a:rPr lang="en-US" dirty="0" smtClean="0"/>
              <a:t>parameter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58" y="4040730"/>
            <a:ext cx="2314575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1395"/>
          <a:stretch/>
        </p:blipFill>
        <p:spPr>
          <a:xfrm>
            <a:off x="831682" y="1751647"/>
            <a:ext cx="5597692" cy="3609975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535209"/>
              </p:ext>
            </p:extLst>
          </p:nvPr>
        </p:nvGraphicFramePr>
        <p:xfrm>
          <a:off x="2560175" y="5549008"/>
          <a:ext cx="4668980" cy="72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722745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614247" y="5642609"/>
            <a:ext cx="1299694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array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968857"/>
              </p:ext>
            </p:extLst>
          </p:nvPr>
        </p:nvGraphicFramePr>
        <p:xfrm>
          <a:off x="2526014" y="5085952"/>
          <a:ext cx="4668980" cy="47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47352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248" y="4691962"/>
            <a:ext cx="44672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2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37158" y="3946358"/>
            <a:ext cx="533400" cy="569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 function </a:t>
            </a:r>
            <a:r>
              <a:rPr lang="en-US" dirty="0" smtClean="0"/>
              <a:t>parameter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968857"/>
              </p:ext>
            </p:extLst>
          </p:nvPr>
        </p:nvGraphicFramePr>
        <p:xfrm>
          <a:off x="2526014" y="5085952"/>
          <a:ext cx="4668980" cy="47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47352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33" y="1786055"/>
            <a:ext cx="5838825" cy="41243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4475" y="2743200"/>
            <a:ext cx="39433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67088" y="3917511"/>
            <a:ext cx="23336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81113" y="4616362"/>
            <a:ext cx="394335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Print all the array elements 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2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37158" y="3946358"/>
            <a:ext cx="533400" cy="569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 function </a:t>
            </a:r>
            <a:r>
              <a:rPr lang="en-US" dirty="0" smtClean="0"/>
              <a:t>parameter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968857"/>
              </p:ext>
            </p:extLst>
          </p:nvPr>
        </p:nvGraphicFramePr>
        <p:xfrm>
          <a:off x="2526014" y="5085952"/>
          <a:ext cx="4668980" cy="47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47352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33" y="1786055"/>
            <a:ext cx="58388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6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37158" y="3946358"/>
            <a:ext cx="533400" cy="569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 function </a:t>
            </a:r>
            <a:r>
              <a:rPr lang="en-US" dirty="0" smtClean="0"/>
              <a:t>parameter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58" y="4040730"/>
            <a:ext cx="2314575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1395"/>
          <a:stretch/>
        </p:blipFill>
        <p:spPr>
          <a:xfrm>
            <a:off x="831682" y="1765935"/>
            <a:ext cx="5597692" cy="3609975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44280"/>
              </p:ext>
            </p:extLst>
          </p:nvPr>
        </p:nvGraphicFramePr>
        <p:xfrm>
          <a:off x="2560175" y="5549008"/>
          <a:ext cx="4668980" cy="72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722745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614247" y="5642609"/>
            <a:ext cx="1299694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array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968857"/>
              </p:ext>
            </p:extLst>
          </p:nvPr>
        </p:nvGraphicFramePr>
        <p:xfrm>
          <a:off x="2526014" y="5085952"/>
          <a:ext cx="4668980" cy="47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47352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248" y="4691962"/>
            <a:ext cx="4467225" cy="3524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14463" y="4691962"/>
            <a:ext cx="45005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Ubuntu" panose="020B0504030602030204" pitchFamily="34" charset="0"/>
              </a:rPr>
              <a:t>Modifying the </a:t>
            </a:r>
            <a:r>
              <a:rPr lang="en-US" sz="2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content to 100</a:t>
            </a:r>
            <a:endParaRPr lang="en-US" sz="2000" dirty="0">
              <a:solidFill>
                <a:srgbClr val="C00000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7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37158" y="3946358"/>
            <a:ext cx="533400" cy="569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 function </a:t>
            </a:r>
            <a:r>
              <a:rPr lang="en-US" dirty="0" smtClean="0"/>
              <a:t>parameter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58" y="4040730"/>
            <a:ext cx="2314575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1395"/>
          <a:stretch/>
        </p:blipFill>
        <p:spPr>
          <a:xfrm>
            <a:off x="831682" y="1765935"/>
            <a:ext cx="5597692" cy="3609975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740480"/>
              </p:ext>
            </p:extLst>
          </p:nvPr>
        </p:nvGraphicFramePr>
        <p:xfrm>
          <a:off x="2526015" y="5549008"/>
          <a:ext cx="5003501" cy="72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298"/>
                <a:gridCol w="884103"/>
                <a:gridCol w="1000700"/>
                <a:gridCol w="1000700"/>
                <a:gridCol w="1000700"/>
              </a:tblGrid>
              <a:tr h="722745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614247" y="5642609"/>
            <a:ext cx="1299694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array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968857"/>
              </p:ext>
            </p:extLst>
          </p:nvPr>
        </p:nvGraphicFramePr>
        <p:xfrm>
          <a:off x="2526014" y="5085952"/>
          <a:ext cx="4668980" cy="47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47352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248" y="4691962"/>
            <a:ext cx="4467225" cy="3524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t="80707" b="9711"/>
          <a:stretch/>
        </p:blipFill>
        <p:spPr>
          <a:xfrm>
            <a:off x="822158" y="4701087"/>
            <a:ext cx="5829300" cy="37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9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37158" y="3946358"/>
            <a:ext cx="533400" cy="569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 function </a:t>
            </a:r>
            <a:r>
              <a:rPr lang="en-US" dirty="0" smtClean="0"/>
              <a:t>parameter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968857"/>
              </p:ext>
            </p:extLst>
          </p:nvPr>
        </p:nvGraphicFramePr>
        <p:xfrm>
          <a:off x="2526014" y="5085952"/>
          <a:ext cx="4668980" cy="47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47352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14475" y="2743200"/>
            <a:ext cx="39433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9337" y="4357013"/>
            <a:ext cx="23336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14474" y="4758745"/>
            <a:ext cx="394335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add </a:t>
            </a:r>
            <a:r>
              <a:rPr lang="en-US" sz="2400" dirty="0">
                <a:solidFill>
                  <a:srgbClr val="C00000"/>
                </a:solidFill>
              </a:rPr>
              <a:t>five with each </a:t>
            </a:r>
            <a:r>
              <a:rPr lang="en-US" sz="2400" dirty="0" smtClean="0">
                <a:solidFill>
                  <a:srgbClr val="C00000"/>
                </a:solidFill>
              </a:rPr>
              <a:t>element.</a:t>
            </a: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4" y="1876425"/>
            <a:ext cx="6800850" cy="44672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85888" y="2828928"/>
            <a:ext cx="6396036" cy="6286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83481" y="5044584"/>
            <a:ext cx="639603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add </a:t>
            </a:r>
            <a:r>
              <a:rPr lang="en-US" sz="2400" dirty="0">
                <a:solidFill>
                  <a:srgbClr val="C00000"/>
                </a:solidFill>
              </a:rPr>
              <a:t>five with each </a:t>
            </a:r>
            <a:r>
              <a:rPr lang="en-US" sz="2400" dirty="0" smtClean="0">
                <a:solidFill>
                  <a:srgbClr val="C00000"/>
                </a:solidFill>
              </a:rPr>
              <a:t>element.</a:t>
            </a: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3233" y="4410081"/>
            <a:ext cx="2307430" cy="6286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9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3837710" y="4213017"/>
          <a:ext cx="817418" cy="77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418"/>
              </a:tblGrid>
              <a:tr h="77816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76707" y="5791360"/>
            <a:ext cx="5609756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Currently pointing to </a:t>
            </a: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address of x)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1717964" y="4970539"/>
          <a:ext cx="817418" cy="77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418"/>
              </a:tblGrid>
              <a:tr h="778164"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1325743" y="5086039"/>
            <a:ext cx="371438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p</a:t>
            </a:r>
          </a:p>
        </p:txBody>
      </p:sp>
      <p:cxnSp>
        <p:nvCxnSpPr>
          <p:cNvPr id="23" name="Straight Arrow Connector 22"/>
          <p:cNvCxnSpPr>
            <a:endCxn id="24" idx="1"/>
          </p:cNvCxnSpPr>
          <p:nvPr/>
        </p:nvCxnSpPr>
        <p:spPr>
          <a:xfrm flipV="1">
            <a:off x="2157413" y="4595266"/>
            <a:ext cx="1356050" cy="740751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3513463" y="4325391"/>
            <a:ext cx="1299694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x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Pointer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Recap</a:t>
            </a:r>
            <a:endParaRPr lang="en-US" sz="2400" dirty="0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822960" y="2007236"/>
            <a:ext cx="9306527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So, what is a pointer?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38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37158" y="3946358"/>
            <a:ext cx="533400" cy="569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 function </a:t>
            </a:r>
            <a:r>
              <a:rPr lang="en-US" dirty="0" smtClean="0"/>
              <a:t>parameter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968857"/>
              </p:ext>
            </p:extLst>
          </p:nvPr>
        </p:nvGraphicFramePr>
        <p:xfrm>
          <a:off x="2526014" y="5085952"/>
          <a:ext cx="4668980" cy="47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47352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14475" y="2743200"/>
            <a:ext cx="39433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9337" y="4357013"/>
            <a:ext cx="23336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14474" y="4758745"/>
            <a:ext cx="394335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add </a:t>
            </a:r>
            <a:r>
              <a:rPr lang="en-US" sz="2400" dirty="0">
                <a:solidFill>
                  <a:srgbClr val="C00000"/>
                </a:solidFill>
              </a:rPr>
              <a:t>five with each </a:t>
            </a:r>
            <a:r>
              <a:rPr lang="en-US" sz="2400" dirty="0" smtClean="0">
                <a:solidFill>
                  <a:srgbClr val="C00000"/>
                </a:solidFill>
              </a:rPr>
              <a:t>element.</a:t>
            </a: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4" y="1876425"/>
            <a:ext cx="6800850" cy="44672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85888" y="2828928"/>
            <a:ext cx="6396036" cy="6286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83481" y="5044584"/>
            <a:ext cx="639603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add </a:t>
            </a:r>
            <a:r>
              <a:rPr lang="en-US" sz="2400" dirty="0">
                <a:solidFill>
                  <a:srgbClr val="C00000"/>
                </a:solidFill>
              </a:rPr>
              <a:t>five with each </a:t>
            </a:r>
            <a:r>
              <a:rPr lang="en-US" sz="2400" dirty="0" smtClean="0">
                <a:solidFill>
                  <a:srgbClr val="C00000"/>
                </a:solidFill>
              </a:rPr>
              <a:t>element.</a:t>
            </a:r>
          </a:p>
          <a:p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4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37158" y="3946358"/>
            <a:ext cx="533400" cy="569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 function </a:t>
            </a:r>
            <a:r>
              <a:rPr lang="en-US" dirty="0" smtClean="0"/>
              <a:t>parameter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968857"/>
              </p:ext>
            </p:extLst>
          </p:nvPr>
        </p:nvGraphicFramePr>
        <p:xfrm>
          <a:off x="2526014" y="5085952"/>
          <a:ext cx="4668980" cy="47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47352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14475" y="2743200"/>
            <a:ext cx="39433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9337" y="4357013"/>
            <a:ext cx="23336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14474" y="4758745"/>
            <a:ext cx="394335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add </a:t>
            </a:r>
            <a:r>
              <a:rPr lang="en-US" sz="2400" dirty="0">
                <a:solidFill>
                  <a:srgbClr val="C00000"/>
                </a:solidFill>
              </a:rPr>
              <a:t>five with each </a:t>
            </a:r>
            <a:r>
              <a:rPr lang="en-US" sz="2400" dirty="0" smtClean="0">
                <a:solidFill>
                  <a:srgbClr val="C00000"/>
                </a:solidFill>
              </a:rPr>
              <a:t>element.</a:t>
            </a: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4" y="1876425"/>
            <a:ext cx="6800850" cy="44672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85888" y="2828928"/>
            <a:ext cx="6396036" cy="6286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4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37158" y="3946358"/>
            <a:ext cx="533400" cy="569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 function </a:t>
            </a:r>
            <a:r>
              <a:rPr lang="en-US" dirty="0" smtClean="0"/>
              <a:t>parameter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968857"/>
              </p:ext>
            </p:extLst>
          </p:nvPr>
        </p:nvGraphicFramePr>
        <p:xfrm>
          <a:off x="2526014" y="5085952"/>
          <a:ext cx="4668980" cy="47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96"/>
                <a:gridCol w="933796"/>
                <a:gridCol w="933796"/>
                <a:gridCol w="933796"/>
                <a:gridCol w="933796"/>
              </a:tblGrid>
              <a:tr h="47352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14475" y="2743200"/>
            <a:ext cx="39433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9337" y="4357013"/>
            <a:ext cx="23336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14474" y="4758745"/>
            <a:ext cx="394335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add </a:t>
            </a:r>
            <a:r>
              <a:rPr lang="en-US" sz="2400" dirty="0">
                <a:solidFill>
                  <a:srgbClr val="C00000"/>
                </a:solidFill>
              </a:rPr>
              <a:t>five with each </a:t>
            </a:r>
            <a:r>
              <a:rPr lang="en-US" sz="2400" dirty="0" smtClean="0">
                <a:solidFill>
                  <a:srgbClr val="C00000"/>
                </a:solidFill>
              </a:rPr>
              <a:t>element.</a:t>
            </a: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4" y="1876425"/>
            <a:ext cx="68008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15219" y="142649"/>
            <a:ext cx="9099549" cy="64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619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8000"/>
              </a:lnSpc>
            </a:pPr>
            <a:endParaRPr lang="en-US" sz="35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025952" y="1977490"/>
            <a:ext cx="2412321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is equivalent to</a:t>
            </a:r>
            <a:endParaRPr lang="en-US" sz="24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10" y="1775345"/>
            <a:ext cx="1185068" cy="9440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853" y="1775345"/>
            <a:ext cx="2177706" cy="951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 Closer </a:t>
            </a:r>
            <a:r>
              <a:rPr lang="en-US" dirty="0">
                <a:solidFill>
                  <a:srgbClr val="000000"/>
                </a:solidFill>
              </a:rPr>
              <a:t>look </a:t>
            </a:r>
            <a:r>
              <a:rPr lang="en-US" dirty="0" smtClean="0">
                <a:solidFill>
                  <a:srgbClr val="000000"/>
                </a:solidFill>
              </a:rPr>
              <a:t>at </a:t>
            </a:r>
            <a:r>
              <a:rPr lang="en-US" dirty="0">
                <a:solidFill>
                  <a:srgbClr val="000000"/>
                </a:solidFill>
              </a:rPr>
              <a:t>[ ] </a:t>
            </a:r>
            <a:r>
              <a:rPr lang="en-US" dirty="0" smtClean="0">
                <a:solidFill>
                  <a:srgbClr val="000000"/>
                </a:solidFill>
              </a:rPr>
              <a:t>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46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15219" y="142649"/>
            <a:ext cx="9099549" cy="64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619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8000"/>
              </a:lnSpc>
            </a:pPr>
            <a:endParaRPr lang="en-US" sz="35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025952" y="1977490"/>
            <a:ext cx="2412321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is equivalent to</a:t>
            </a:r>
            <a:endParaRPr lang="en-US" sz="24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10" y="1775345"/>
            <a:ext cx="1185068" cy="9440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853" y="1775345"/>
            <a:ext cx="2177706" cy="951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 Closer </a:t>
            </a:r>
            <a:r>
              <a:rPr lang="en-US" dirty="0">
                <a:solidFill>
                  <a:srgbClr val="000000"/>
                </a:solidFill>
              </a:rPr>
              <a:t>look </a:t>
            </a:r>
            <a:r>
              <a:rPr lang="en-US" dirty="0" smtClean="0">
                <a:solidFill>
                  <a:srgbClr val="000000"/>
                </a:solidFill>
              </a:rPr>
              <a:t>at </a:t>
            </a:r>
            <a:r>
              <a:rPr lang="en-US" dirty="0">
                <a:solidFill>
                  <a:srgbClr val="000000"/>
                </a:solidFill>
              </a:rPr>
              <a:t>[ ] </a:t>
            </a:r>
            <a:r>
              <a:rPr lang="en-US" dirty="0" smtClean="0">
                <a:solidFill>
                  <a:srgbClr val="000000"/>
                </a:solidFill>
              </a:rPr>
              <a:t>operator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1395"/>
          <a:stretch/>
        </p:blipFill>
        <p:spPr>
          <a:xfrm>
            <a:off x="1713075" y="2517239"/>
            <a:ext cx="5597692" cy="3609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8499" y="5463487"/>
            <a:ext cx="44672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5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15219" y="142649"/>
            <a:ext cx="9099549" cy="64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619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8000"/>
              </a:lnSpc>
            </a:pPr>
            <a:endParaRPr lang="en-US" sz="35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025952" y="1977490"/>
            <a:ext cx="2412321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is equivalent to</a:t>
            </a:r>
            <a:endParaRPr lang="en-US" sz="24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10" y="1775345"/>
            <a:ext cx="1185068" cy="9440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853" y="1775345"/>
            <a:ext cx="2177706" cy="951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 Closer </a:t>
            </a:r>
            <a:r>
              <a:rPr lang="en-US" dirty="0">
                <a:solidFill>
                  <a:srgbClr val="000000"/>
                </a:solidFill>
              </a:rPr>
              <a:t>look </a:t>
            </a:r>
            <a:r>
              <a:rPr lang="en-US" dirty="0" smtClean="0">
                <a:solidFill>
                  <a:srgbClr val="000000"/>
                </a:solidFill>
              </a:rPr>
              <a:t>at </a:t>
            </a:r>
            <a:r>
              <a:rPr lang="en-US" dirty="0">
                <a:solidFill>
                  <a:srgbClr val="000000"/>
                </a:solidFill>
              </a:rPr>
              <a:t>[ ] </a:t>
            </a:r>
            <a:r>
              <a:rPr lang="en-US" dirty="0" smtClean="0">
                <a:solidFill>
                  <a:srgbClr val="000000"/>
                </a:solidFill>
              </a:rPr>
              <a:t>operator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1395"/>
          <a:stretch/>
        </p:blipFill>
        <p:spPr>
          <a:xfrm>
            <a:off x="1713075" y="2488663"/>
            <a:ext cx="5597692" cy="3609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248" y="5375596"/>
            <a:ext cx="6496050" cy="49530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4464586" y="4734426"/>
            <a:ext cx="513347" cy="641170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2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15219" y="142649"/>
            <a:ext cx="9099549" cy="64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619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8000"/>
              </a:lnSpc>
            </a:pPr>
            <a:endParaRPr lang="en-US" sz="35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025952" y="1977490"/>
            <a:ext cx="2412321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is equivalent to</a:t>
            </a:r>
            <a:endParaRPr lang="en-US" sz="24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10" y="1775345"/>
            <a:ext cx="1185068" cy="9440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853" y="1775345"/>
            <a:ext cx="2177706" cy="951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 Closer </a:t>
            </a:r>
            <a:r>
              <a:rPr lang="en-US" dirty="0">
                <a:solidFill>
                  <a:srgbClr val="000000"/>
                </a:solidFill>
              </a:rPr>
              <a:t>look </a:t>
            </a:r>
            <a:r>
              <a:rPr lang="en-US" dirty="0" smtClean="0">
                <a:solidFill>
                  <a:srgbClr val="000000"/>
                </a:solidFill>
              </a:rPr>
              <a:t>at </a:t>
            </a:r>
            <a:r>
              <a:rPr lang="en-US" dirty="0">
                <a:solidFill>
                  <a:srgbClr val="000000"/>
                </a:solidFill>
              </a:rPr>
              <a:t>[ ] </a:t>
            </a:r>
            <a:r>
              <a:rPr lang="en-US" dirty="0" smtClean="0">
                <a:solidFill>
                  <a:srgbClr val="000000"/>
                </a:solidFill>
              </a:rPr>
              <a:t>operator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1395"/>
          <a:stretch/>
        </p:blipFill>
        <p:spPr>
          <a:xfrm>
            <a:off x="1713075" y="2488663"/>
            <a:ext cx="5597692" cy="3609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248" y="5375596"/>
            <a:ext cx="6496050" cy="49530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4464586" y="4734426"/>
            <a:ext cx="513347" cy="641170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t="78968" b="11848"/>
          <a:stretch/>
        </p:blipFill>
        <p:spPr>
          <a:xfrm>
            <a:off x="1685610" y="5451796"/>
            <a:ext cx="7086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7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15219" y="142649"/>
            <a:ext cx="9099549" cy="64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619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8000"/>
              </a:lnSpc>
            </a:pPr>
            <a:endParaRPr lang="en-US" sz="35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025952" y="1977490"/>
            <a:ext cx="2412321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is equivalent to</a:t>
            </a:r>
            <a:endParaRPr lang="en-US" sz="24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10" y="1775345"/>
            <a:ext cx="1185068" cy="9440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853" y="1775345"/>
            <a:ext cx="2177706" cy="951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 Closer </a:t>
            </a:r>
            <a:r>
              <a:rPr lang="en-US" dirty="0">
                <a:solidFill>
                  <a:srgbClr val="000000"/>
                </a:solidFill>
              </a:rPr>
              <a:t>look </a:t>
            </a:r>
            <a:r>
              <a:rPr lang="en-US" dirty="0" smtClean="0">
                <a:solidFill>
                  <a:srgbClr val="000000"/>
                </a:solidFill>
              </a:rPr>
              <a:t>at </a:t>
            </a:r>
            <a:r>
              <a:rPr lang="en-US" dirty="0">
                <a:solidFill>
                  <a:srgbClr val="000000"/>
                </a:solidFill>
              </a:rPr>
              <a:t>[ ] </a:t>
            </a:r>
            <a:r>
              <a:rPr lang="en-US" dirty="0" smtClean="0">
                <a:solidFill>
                  <a:srgbClr val="000000"/>
                </a:solidFill>
              </a:rPr>
              <a:t>operator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610" y="2764754"/>
            <a:ext cx="55816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7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15219" y="142649"/>
            <a:ext cx="9099549" cy="64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619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8000"/>
              </a:lnSpc>
            </a:pPr>
            <a:endParaRPr lang="en-US" sz="35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025952" y="1977490"/>
            <a:ext cx="2412321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is equivalent to</a:t>
            </a:r>
            <a:endParaRPr lang="en-US" sz="24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10" y="1775345"/>
            <a:ext cx="1185068" cy="9440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853" y="1775345"/>
            <a:ext cx="2177706" cy="951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 Closer </a:t>
            </a:r>
            <a:r>
              <a:rPr lang="en-US" dirty="0">
                <a:solidFill>
                  <a:srgbClr val="000000"/>
                </a:solidFill>
              </a:rPr>
              <a:t>look </a:t>
            </a:r>
            <a:r>
              <a:rPr lang="en-US" dirty="0" smtClean="0">
                <a:solidFill>
                  <a:srgbClr val="000000"/>
                </a:solidFill>
              </a:rPr>
              <a:t>at </a:t>
            </a:r>
            <a:r>
              <a:rPr lang="en-US" dirty="0">
                <a:solidFill>
                  <a:srgbClr val="000000"/>
                </a:solidFill>
              </a:rPr>
              <a:t>[ ] </a:t>
            </a:r>
            <a:r>
              <a:rPr lang="en-US" dirty="0" smtClean="0">
                <a:solidFill>
                  <a:srgbClr val="000000"/>
                </a:solidFill>
              </a:rPr>
              <a:t>operator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610" y="2764754"/>
            <a:ext cx="5581650" cy="1981200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491131" y="4993469"/>
            <a:ext cx="8573330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C</a:t>
            </a: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an we </a:t>
            </a: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write *(array+2) instead of array[2</a:t>
            </a: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]?</a:t>
            </a:r>
            <a:endParaRPr lang="en-US" sz="24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24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15219" y="142649"/>
            <a:ext cx="9099549" cy="64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619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8000"/>
              </a:lnSpc>
            </a:pPr>
            <a:endParaRPr lang="en-US" sz="35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025952" y="1977490"/>
            <a:ext cx="2412321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is equivalent to</a:t>
            </a:r>
            <a:endParaRPr lang="en-US" sz="24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10" y="1775345"/>
            <a:ext cx="1185068" cy="9440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853" y="1775345"/>
            <a:ext cx="2177706" cy="951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 Closer </a:t>
            </a:r>
            <a:r>
              <a:rPr lang="en-US" dirty="0">
                <a:solidFill>
                  <a:srgbClr val="000000"/>
                </a:solidFill>
              </a:rPr>
              <a:t>look </a:t>
            </a:r>
            <a:r>
              <a:rPr lang="en-US" dirty="0" smtClean="0">
                <a:solidFill>
                  <a:srgbClr val="000000"/>
                </a:solidFill>
              </a:rPr>
              <a:t>at </a:t>
            </a:r>
            <a:r>
              <a:rPr lang="en-US" dirty="0">
                <a:solidFill>
                  <a:srgbClr val="000000"/>
                </a:solidFill>
              </a:rPr>
              <a:t>[ ] </a:t>
            </a:r>
            <a:r>
              <a:rPr lang="en-US" dirty="0" smtClean="0">
                <a:solidFill>
                  <a:srgbClr val="000000"/>
                </a:solidFill>
              </a:rPr>
              <a:t>operator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610" y="2764754"/>
            <a:ext cx="5581650" cy="1981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610" y="2764754"/>
            <a:ext cx="57531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3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3837710" y="4213017"/>
          <a:ext cx="817418" cy="77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418"/>
              </a:tblGrid>
              <a:tr h="77816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76707" y="5791360"/>
            <a:ext cx="5609756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Currently pointing to </a:t>
            </a: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address of x)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1717964" y="4970539"/>
          <a:ext cx="817418" cy="77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418"/>
              </a:tblGrid>
              <a:tr h="778164"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1325743" y="5086039"/>
            <a:ext cx="371438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p</a:t>
            </a:r>
          </a:p>
        </p:txBody>
      </p:sp>
      <p:cxnSp>
        <p:nvCxnSpPr>
          <p:cNvPr id="23" name="Straight Arrow Connector 22"/>
          <p:cNvCxnSpPr>
            <a:endCxn id="24" idx="1"/>
          </p:cNvCxnSpPr>
          <p:nvPr/>
        </p:nvCxnSpPr>
        <p:spPr>
          <a:xfrm flipV="1">
            <a:off x="2157413" y="4595266"/>
            <a:ext cx="1356050" cy="740751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3513463" y="4325391"/>
            <a:ext cx="1299694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x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Pointer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Recap</a:t>
            </a:r>
            <a:endParaRPr lang="en-US" sz="2400" dirty="0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822960" y="2007236"/>
            <a:ext cx="9306527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So, what is a pointer?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325743" y="2549925"/>
            <a:ext cx="9306527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latin typeface="Ubuntu" panose="020B0504030602030204" pitchFamily="34" charset="0"/>
              </a:rPr>
              <a:t>A variable that </a:t>
            </a:r>
            <a:r>
              <a:rPr lang="en-US" sz="2400" dirty="0" smtClean="0">
                <a:solidFill>
                  <a:schemeClr val="accent3"/>
                </a:solidFill>
                <a:latin typeface="Ubuntu" panose="020B0504030602030204" pitchFamily="34" charset="0"/>
              </a:rPr>
              <a:t>‘holds</a:t>
            </a:r>
            <a:r>
              <a:rPr lang="en-US" sz="2400" dirty="0" smtClean="0">
                <a:solidFill>
                  <a:schemeClr val="accent3"/>
                </a:solidFill>
                <a:latin typeface="Ubuntu" panose="020B0504030602030204" pitchFamily="34" charset="0"/>
              </a:rPr>
              <a:t>’ </a:t>
            </a:r>
            <a:r>
              <a:rPr lang="en-US" sz="2400" dirty="0" smtClean="0">
                <a:latin typeface="Ubuntu" panose="020B0504030602030204" pitchFamily="34" charset="0"/>
              </a:rPr>
              <a:t>the address of another variable</a:t>
            </a:r>
            <a:endParaRPr lang="en-US" sz="24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70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15219" y="142649"/>
            <a:ext cx="9099549" cy="64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619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8000"/>
              </a:lnSpc>
            </a:pPr>
            <a:endParaRPr lang="en-US" sz="35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025952" y="1977490"/>
            <a:ext cx="2412321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is equivalent to</a:t>
            </a:r>
            <a:endParaRPr lang="en-US" sz="24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10" y="1775345"/>
            <a:ext cx="1185068" cy="9440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853" y="1775345"/>
            <a:ext cx="2177706" cy="951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 Closer </a:t>
            </a:r>
            <a:r>
              <a:rPr lang="en-US" dirty="0">
                <a:solidFill>
                  <a:srgbClr val="000000"/>
                </a:solidFill>
              </a:rPr>
              <a:t>look </a:t>
            </a:r>
            <a:r>
              <a:rPr lang="en-US" dirty="0" smtClean="0">
                <a:solidFill>
                  <a:srgbClr val="000000"/>
                </a:solidFill>
              </a:rPr>
              <a:t>at </a:t>
            </a:r>
            <a:r>
              <a:rPr lang="en-US" dirty="0">
                <a:solidFill>
                  <a:srgbClr val="000000"/>
                </a:solidFill>
              </a:rPr>
              <a:t>[ ] </a:t>
            </a:r>
            <a:r>
              <a:rPr lang="en-US" dirty="0" smtClean="0">
                <a:solidFill>
                  <a:srgbClr val="000000"/>
                </a:solidFill>
              </a:rPr>
              <a:t>operator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610" y="2764754"/>
            <a:ext cx="5581650" cy="1981200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70670" y="5086601"/>
            <a:ext cx="8573330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8000"/>
              </a:lnSpc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That means, the identifier array is sometimes treated as a pointer.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610" y="2764754"/>
            <a:ext cx="57531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8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15219" y="142649"/>
            <a:ext cx="9099549" cy="64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619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8000"/>
              </a:lnSpc>
            </a:pPr>
            <a:endParaRPr lang="en-US" sz="35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025952" y="1977490"/>
            <a:ext cx="2412321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is equivalent to</a:t>
            </a:r>
            <a:endParaRPr lang="en-US" sz="24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10" y="1775345"/>
            <a:ext cx="1185068" cy="9440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853" y="1775345"/>
            <a:ext cx="2177706" cy="951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 Closer </a:t>
            </a:r>
            <a:r>
              <a:rPr lang="en-US" dirty="0">
                <a:solidFill>
                  <a:srgbClr val="000000"/>
                </a:solidFill>
              </a:rPr>
              <a:t>look </a:t>
            </a:r>
            <a:r>
              <a:rPr lang="en-US" dirty="0" smtClean="0">
                <a:solidFill>
                  <a:srgbClr val="000000"/>
                </a:solidFill>
              </a:rPr>
              <a:t>at </a:t>
            </a:r>
            <a:r>
              <a:rPr lang="en-US" dirty="0">
                <a:solidFill>
                  <a:srgbClr val="000000"/>
                </a:solidFill>
              </a:rPr>
              <a:t>[ ] </a:t>
            </a:r>
            <a:r>
              <a:rPr lang="en-US" dirty="0" smtClean="0">
                <a:solidFill>
                  <a:srgbClr val="000000"/>
                </a:solidFill>
              </a:rPr>
              <a:t>operator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610" y="2764754"/>
            <a:ext cx="5581650" cy="1981200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70670" y="5086601"/>
            <a:ext cx="8573330" cy="129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8000"/>
              </a:lnSpc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That means, the identifier array is sometimes treated as a pointer</a:t>
            </a: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.</a:t>
            </a: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Exception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: in </a:t>
            </a:r>
            <a:r>
              <a:rPr lang="en-US" sz="2400" dirty="0" err="1">
                <a:solidFill>
                  <a:srgbClr val="C00000"/>
                </a:solidFill>
                <a:latin typeface="+mj-lt"/>
              </a:rPr>
              <a:t>sizeof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, array is still an array</a:t>
            </a:r>
          </a:p>
          <a:p>
            <a:pPr>
              <a:lnSpc>
                <a:spcPct val="98000"/>
              </a:lnSpc>
            </a:pPr>
            <a:endParaRPr lang="en-US" sz="24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610" y="2764754"/>
            <a:ext cx="57531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8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15219" y="142649"/>
            <a:ext cx="9099549" cy="64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619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8000"/>
              </a:lnSpc>
            </a:pPr>
            <a:endParaRPr lang="en-US" sz="35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025952" y="1977490"/>
            <a:ext cx="2412321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is equivalent to</a:t>
            </a:r>
            <a:endParaRPr lang="en-US" sz="24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10" y="1775345"/>
            <a:ext cx="1185068" cy="9440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853" y="1775345"/>
            <a:ext cx="2177706" cy="951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 Closer </a:t>
            </a:r>
            <a:r>
              <a:rPr lang="en-US" dirty="0">
                <a:solidFill>
                  <a:srgbClr val="000000"/>
                </a:solidFill>
              </a:rPr>
              <a:t>look </a:t>
            </a:r>
            <a:r>
              <a:rPr lang="en-US" dirty="0" smtClean="0">
                <a:solidFill>
                  <a:srgbClr val="000000"/>
                </a:solidFill>
              </a:rPr>
              <a:t>at </a:t>
            </a:r>
            <a:r>
              <a:rPr lang="en-US" dirty="0">
                <a:solidFill>
                  <a:srgbClr val="000000"/>
                </a:solidFill>
              </a:rPr>
              <a:t>[ ] </a:t>
            </a:r>
            <a:r>
              <a:rPr lang="en-US" dirty="0" smtClean="0">
                <a:solidFill>
                  <a:srgbClr val="000000"/>
                </a:solidFill>
              </a:rPr>
              <a:t>operator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610" y="2764754"/>
            <a:ext cx="5581650" cy="1981200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70670" y="5086601"/>
            <a:ext cx="8573330" cy="129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8000"/>
              </a:lnSpc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That means, the identifier array is sometimes treated as a pointer</a:t>
            </a: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.</a:t>
            </a:r>
          </a:p>
          <a:p>
            <a:pPr>
              <a:lnSpc>
                <a:spcPct val="98000"/>
              </a:lnSpc>
            </a:pP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Exception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: in </a:t>
            </a:r>
            <a:r>
              <a:rPr lang="en-US" sz="2400" dirty="0" err="1">
                <a:solidFill>
                  <a:srgbClr val="C00000"/>
                </a:solidFill>
                <a:latin typeface="+mj-lt"/>
              </a:rPr>
              <a:t>sizeof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, array is still an array</a:t>
            </a:r>
          </a:p>
          <a:p>
            <a:pPr>
              <a:lnSpc>
                <a:spcPct val="98000"/>
              </a:lnSpc>
            </a:pPr>
            <a:endParaRPr lang="en-US" sz="24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610" y="2764754"/>
            <a:ext cx="5753100" cy="2276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3469" y="5897630"/>
            <a:ext cx="5208685" cy="35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15219" y="585565"/>
            <a:ext cx="9099549" cy="64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619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8000"/>
              </a:lnSpc>
            </a:pPr>
            <a:endParaRPr lang="en-US" sz="35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41438" y="1823311"/>
            <a:ext cx="8573330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So, assigning address to a pointer is now easier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29" y="2329115"/>
            <a:ext cx="5648325" cy="22383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162" y="3291139"/>
            <a:ext cx="3228975" cy="314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163" y="3310189"/>
            <a:ext cx="2314575" cy="2952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8660" y="310144"/>
            <a:ext cx="7543800" cy="1450757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Another </a:t>
            </a:r>
            <a:r>
              <a:rPr lang="en-US" dirty="0" smtClean="0">
                <a:solidFill>
                  <a:srgbClr val="000000"/>
                </a:solidFill>
              </a:rPr>
              <a:t>observation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3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15219" y="585565"/>
            <a:ext cx="9099549" cy="64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619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8000"/>
              </a:lnSpc>
            </a:pPr>
            <a:endParaRPr lang="en-US" sz="35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41438" y="1823311"/>
            <a:ext cx="8573330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So, assigning address to a pointer is now easier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8660" y="310144"/>
            <a:ext cx="7543800" cy="1450757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Another </a:t>
            </a:r>
            <a:r>
              <a:rPr lang="en-US" dirty="0" smtClean="0">
                <a:solidFill>
                  <a:srgbClr val="000000"/>
                </a:solidFill>
              </a:rPr>
              <a:t>observation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76" y="2350493"/>
            <a:ext cx="56292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15219" y="142649"/>
            <a:ext cx="9099549" cy="64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619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endParaRPr lang="en-US" sz="35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22960" y="1858702"/>
            <a:ext cx="9306527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What is the size of it?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28889"/>
          <a:stretch/>
        </p:blipFill>
        <p:spPr>
          <a:xfrm>
            <a:off x="998863" y="2519793"/>
            <a:ext cx="3373112" cy="19716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7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15219" y="142649"/>
            <a:ext cx="9099549" cy="64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619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endParaRPr lang="en-US" sz="35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22960" y="1881316"/>
            <a:ext cx="9306527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What is the size of it?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63" y="2519793"/>
            <a:ext cx="4743450" cy="19716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15219" y="142649"/>
            <a:ext cx="9099549" cy="64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619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endParaRPr lang="en-US" sz="35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22960" y="1881316"/>
            <a:ext cx="9306527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What is the size of it?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63" y="2519793"/>
            <a:ext cx="4743450" cy="19716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Pointer</a:t>
            </a:r>
            <a:endParaRPr 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22960" y="4590196"/>
            <a:ext cx="3137886" cy="5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58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2400" dirty="0" smtClean="0">
                <a:solidFill>
                  <a:srgbClr val="000000"/>
                </a:solidFill>
                <a:latin typeface="Ubuntu" panose="020B0504030602030204" pitchFamily="34" charset="0"/>
              </a:rPr>
              <a:t>What does it hold?</a:t>
            </a:r>
            <a:endParaRPr lang="en-US" sz="2400" dirty="0">
              <a:solidFill>
                <a:srgbClr val="000000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5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891</TotalTime>
  <Words>1099</Words>
  <Application>Microsoft Office PowerPoint</Application>
  <PresentationFormat>On-screen Show (4:3)</PresentationFormat>
  <Paragraphs>477</Paragraphs>
  <Slides>64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 Unicode MS</vt:lpstr>
      <vt:lpstr>Calibri</vt:lpstr>
      <vt:lpstr>Calibri Light</vt:lpstr>
      <vt:lpstr>Consolas</vt:lpstr>
      <vt:lpstr>Times New Roman</vt:lpstr>
      <vt:lpstr>Ubuntu</vt:lpstr>
      <vt:lpstr>Retrospect</vt:lpstr>
      <vt:lpstr>Pointer &amp; Array</vt:lpstr>
      <vt:lpstr>Pointer Recap</vt:lpstr>
      <vt:lpstr>Pointer Recap</vt:lpstr>
      <vt:lpstr>Pointer Recap</vt:lpstr>
      <vt:lpstr>Pointer Recap</vt:lpstr>
      <vt:lpstr>Pointer Recap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 to Array</vt:lpstr>
      <vt:lpstr>Pointer to Array</vt:lpstr>
      <vt:lpstr>Pointer to Array</vt:lpstr>
      <vt:lpstr>Pointer to Array</vt:lpstr>
      <vt:lpstr>Pointer to Array</vt:lpstr>
      <vt:lpstr>Pointer to Array</vt:lpstr>
      <vt:lpstr>Pointer Arithmetic</vt:lpstr>
      <vt:lpstr>Pointer Arithmetic</vt:lpstr>
      <vt:lpstr>Pointer Arithmetic</vt:lpstr>
      <vt:lpstr>Pointer Arithmetic</vt:lpstr>
      <vt:lpstr>Pointer Arithmetic</vt:lpstr>
      <vt:lpstr>Pointer Arithmetic</vt:lpstr>
      <vt:lpstr>Pointer Arithmetic</vt:lpstr>
      <vt:lpstr>Pointer Arithmetic</vt:lpstr>
      <vt:lpstr>Pointer Arithmetic</vt:lpstr>
      <vt:lpstr>Pointer Arithmetic</vt:lpstr>
      <vt:lpstr>Pointer Arithmetic</vt:lpstr>
      <vt:lpstr>Pointer Arithmetic</vt:lpstr>
      <vt:lpstr>Array as function parameter</vt:lpstr>
      <vt:lpstr>Array as function parameter</vt:lpstr>
      <vt:lpstr>Array as function parameter</vt:lpstr>
      <vt:lpstr>Array as function parameter</vt:lpstr>
      <vt:lpstr>Array as function parameter</vt:lpstr>
      <vt:lpstr>Array as function parameter</vt:lpstr>
      <vt:lpstr>Array as function parameter</vt:lpstr>
      <vt:lpstr>Array as function parameter</vt:lpstr>
      <vt:lpstr>Array as function parameter</vt:lpstr>
      <vt:lpstr>Array as function parameter</vt:lpstr>
      <vt:lpstr>Array as function parameter</vt:lpstr>
      <vt:lpstr>Array as function parameter</vt:lpstr>
      <vt:lpstr>Array as function parameter</vt:lpstr>
      <vt:lpstr>Array as function parameter</vt:lpstr>
      <vt:lpstr>Array as function parameter</vt:lpstr>
      <vt:lpstr>Array as function parameter</vt:lpstr>
      <vt:lpstr>A Closer look at [ ] operator</vt:lpstr>
      <vt:lpstr>A Closer look at [ ] operator</vt:lpstr>
      <vt:lpstr>A Closer look at [ ] operator</vt:lpstr>
      <vt:lpstr>A Closer look at [ ] operator</vt:lpstr>
      <vt:lpstr>A Closer look at [ ] operator</vt:lpstr>
      <vt:lpstr>A Closer look at [ ] operator</vt:lpstr>
      <vt:lpstr>A Closer look at [ ] operator</vt:lpstr>
      <vt:lpstr>A Closer look at [ ] operator</vt:lpstr>
      <vt:lpstr>A Closer look at [ ] operator</vt:lpstr>
      <vt:lpstr>A Closer look at [ ] operator</vt:lpstr>
      <vt:lpstr>Another observation</vt:lpstr>
      <vt:lpstr>Another observation</vt:lpstr>
    </vt:vector>
  </TitlesOfParts>
  <Company>Onix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</dc:creator>
  <cp:lastModifiedBy>Windows User</cp:lastModifiedBy>
  <cp:revision>68</cp:revision>
  <dcterms:created xsi:type="dcterms:W3CDTF">2017-08-23T22:49:27Z</dcterms:created>
  <dcterms:modified xsi:type="dcterms:W3CDTF">2019-04-09T01:44:08Z</dcterms:modified>
</cp:coreProperties>
</file>