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379" r:id="rId2"/>
    <p:sldId id="257" r:id="rId3"/>
    <p:sldId id="362" r:id="rId4"/>
    <p:sldId id="380" r:id="rId5"/>
    <p:sldId id="365" r:id="rId6"/>
    <p:sldId id="381" r:id="rId7"/>
    <p:sldId id="369" r:id="rId8"/>
    <p:sldId id="370" r:id="rId9"/>
    <p:sldId id="368" r:id="rId10"/>
    <p:sldId id="382" r:id="rId11"/>
    <p:sldId id="366" r:id="rId12"/>
    <p:sldId id="372" r:id="rId13"/>
    <p:sldId id="360" r:id="rId14"/>
    <p:sldId id="373" r:id="rId15"/>
    <p:sldId id="374" r:id="rId16"/>
    <p:sldId id="383" r:id="rId17"/>
    <p:sldId id="375" r:id="rId18"/>
    <p:sldId id="384" r:id="rId19"/>
    <p:sldId id="385" r:id="rId20"/>
    <p:sldId id="386" r:id="rId21"/>
    <p:sldId id="3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8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1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 Deeper Look at </a:t>
            </a:r>
            <a:r>
              <a:rPr lang="en-US" sz="6000" dirty="0" smtClean="0"/>
              <a:t>Structure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How structures are structured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Md. Jakaria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2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81595"/>
              </p:ext>
            </p:extLst>
          </p:nvPr>
        </p:nvGraphicFramePr>
        <p:xfrm>
          <a:off x="5533293" y="2190375"/>
          <a:ext cx="2527496" cy="3005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53"/>
                <a:gridCol w="1941343"/>
              </a:tblGrid>
              <a:tr h="500966">
                <a:tc gridSpan="2">
                  <a:txBody>
                    <a:bodyPr/>
                    <a:lstStyle/>
                    <a:p>
                      <a:pPr algn="l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hour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minute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&lt;unused&gt;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570806" y="5489224"/>
            <a:ext cx="24477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58142" y="5489224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bytes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1" y="1827935"/>
            <a:ext cx="2532185" cy="32707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403188" y="3981157"/>
            <a:ext cx="1871003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51014" y="5319654"/>
            <a:ext cx="21996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latin typeface="Kalam" panose="02000000000000000000" pitchFamily="2" charset="0"/>
                <a:ea typeface="Open Sans" panose="020B0606030504020204" pitchFamily="34" charset="0"/>
                <a:cs typeface="Kalam" panose="02000000000000000000" pitchFamily="2" charset="0"/>
              </a:rPr>
              <a:t>3 byte </a:t>
            </a:r>
            <a:r>
              <a:rPr lang="en-US" sz="2500" u="sng" dirty="0" smtClean="0">
                <a:latin typeface="Kalam" panose="02000000000000000000" pitchFamily="2" charset="0"/>
                <a:ea typeface="Open Sans" panose="020B0606030504020204" pitchFamily="34" charset="0"/>
                <a:cs typeface="Kalam" panose="02000000000000000000" pitchFamily="2" charset="0"/>
              </a:rPr>
              <a:t>padding</a:t>
            </a:r>
            <a:endParaRPr lang="en-US" sz="2500" u="sng" dirty="0">
              <a:latin typeface="Kalam" panose="02000000000000000000" pitchFamily="2" charset="0"/>
              <a:ea typeface="Open Sans" panose="020B0606030504020204" pitchFamily="34" charset="0"/>
              <a:cs typeface="Kalam" panose="020000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sizeof</a:t>
            </a:r>
            <a:r>
              <a:rPr lang="en-US" dirty="0"/>
              <a:t> this </a:t>
            </a:r>
            <a:r>
              <a:rPr lang="en-US" dirty="0" err="1"/>
              <a:t>struct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6159" y="2025908"/>
            <a:ext cx="47229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Size of a </a:t>
            </a:r>
            <a:r>
              <a:rPr lang="en-US" sz="2200" dirty="0" err="1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struct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will be divisible by the size of largest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member</a:t>
            </a:r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Tx/>
              <a:buChar char="-"/>
            </a:pP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Starting address of each member will be divisible by it’s size</a:t>
            </a:r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char and char[] are special, they can be placed 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endParaRPr lang="en-US" sz="2200" dirty="0" smtClean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Tx/>
              <a:buChar char="-"/>
            </a:pP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Padding is order-dependent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15306"/>
              </p:ext>
            </p:extLst>
          </p:nvPr>
        </p:nvGraphicFramePr>
        <p:xfrm>
          <a:off x="5778957" y="2123140"/>
          <a:ext cx="2527496" cy="3005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53"/>
                <a:gridCol w="1941343"/>
              </a:tblGrid>
              <a:tr h="500966">
                <a:tc gridSpan="2">
                  <a:txBody>
                    <a:bodyPr/>
                    <a:lstStyle/>
                    <a:p>
                      <a:pPr algn="l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hour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minute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&lt;unused&gt;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816470" y="5421989"/>
            <a:ext cx="24477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3806" y="5421989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bytes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Alignment rules for </a:t>
            </a:r>
            <a:r>
              <a:rPr lang="en-US" dirty="0" err="1" smtClean="0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52" y="2036424"/>
            <a:ext cx="4191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52" y="4142588"/>
            <a:ext cx="46386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Find </a:t>
            </a:r>
            <a:r>
              <a:rPr lang="en-US" dirty="0"/>
              <a:t>out the size of the following </a:t>
            </a:r>
            <a:r>
              <a:rPr lang="en-US" dirty="0" err="1" smtClean="0"/>
              <a:t>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reduce </a:t>
            </a:r>
            <a:r>
              <a:rPr lang="en-US" dirty="0" smtClean="0"/>
              <a:t>wastage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9536" y="1773809"/>
            <a:ext cx="3579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1. Tell the compiler not to pad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65581"/>
              </p:ext>
            </p:extLst>
          </p:nvPr>
        </p:nvGraphicFramePr>
        <p:xfrm>
          <a:off x="1315435" y="2335511"/>
          <a:ext cx="2527496" cy="3005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53"/>
                <a:gridCol w="1941343"/>
              </a:tblGrid>
              <a:tr h="500966">
                <a:tc gridSpan="2">
                  <a:txBody>
                    <a:bodyPr/>
                    <a:lstStyle/>
                    <a:p>
                      <a:pPr algn="l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hour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minute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&lt;unused&gt;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352948" y="5634360"/>
            <a:ext cx="24477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0168" y="5763961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bytes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439378" y="3890212"/>
            <a:ext cx="633643" cy="34119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6860"/>
              </p:ext>
            </p:extLst>
          </p:nvPr>
        </p:nvGraphicFramePr>
        <p:xfrm>
          <a:off x="5698641" y="2387314"/>
          <a:ext cx="2527496" cy="3005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53"/>
                <a:gridCol w="1941343"/>
              </a:tblGrid>
              <a:tr h="500966">
                <a:tc gridSpan="2">
                  <a:txBody>
                    <a:bodyPr/>
                    <a:lstStyle/>
                    <a:p>
                      <a:pPr algn="l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hour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minute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736154" y="5686163"/>
            <a:ext cx="24477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33374" y="5815764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bytes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reduce </a:t>
            </a:r>
            <a:r>
              <a:rPr lang="en-US" dirty="0" smtClean="0"/>
              <a:t>wastage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960" y="1972818"/>
            <a:ext cx="6723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Declare variables in ascending/descending order of size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1" y="2500038"/>
            <a:ext cx="43910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1" y="4404104"/>
            <a:ext cx="46291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reduce </a:t>
            </a:r>
            <a:r>
              <a:rPr lang="en-US" dirty="0" smtClean="0"/>
              <a:t>wastage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960" y="1972818"/>
            <a:ext cx="6723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Declare variables in ascending/descending order of size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1" y="2500038"/>
            <a:ext cx="43910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1" y="4404104"/>
            <a:ext cx="46291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reduce </a:t>
            </a:r>
            <a:r>
              <a:rPr lang="en-US" dirty="0" smtClean="0"/>
              <a:t>wastage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7113"/>
              </p:ext>
            </p:extLst>
          </p:nvPr>
        </p:nvGraphicFramePr>
        <p:xfrm>
          <a:off x="5943231" y="2500038"/>
          <a:ext cx="2527496" cy="200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26"/>
                <a:gridCol w="818622"/>
                <a:gridCol w="1263748"/>
              </a:tblGrid>
              <a:tr h="500966">
                <a:tc gridSpan="3">
                  <a:txBody>
                    <a:bodyPr/>
                    <a:lstStyle/>
                    <a:p>
                      <a:pPr algn="l"/>
                      <a:r>
                        <a:rPr lang="en-US" sz="2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6494"/>
              </p:ext>
            </p:extLst>
          </p:nvPr>
        </p:nvGraphicFramePr>
        <p:xfrm>
          <a:off x="5943231" y="4720481"/>
          <a:ext cx="2527496" cy="1502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26"/>
                <a:gridCol w="818622"/>
                <a:gridCol w="1263748"/>
              </a:tblGrid>
              <a:tr h="500966">
                <a:tc gridSpan="3">
                  <a:txBody>
                    <a:bodyPr/>
                    <a:lstStyle/>
                    <a:p>
                      <a:pPr algn="l"/>
                      <a:r>
                        <a:rPr lang="en-US" sz="25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5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endParaRPr lang="en-US" sz="25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50096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2301" y="1813145"/>
            <a:ext cx="1922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3. Use bit fields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54" y="2501784"/>
            <a:ext cx="2186235" cy="20941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2820" y="5051108"/>
            <a:ext cx="59070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  <a:ea typeface="Open Sans" pitchFamily="34" charset="0"/>
                <a:cs typeface="Open Sans" pitchFamily="34" charset="0"/>
              </a:rPr>
              <a:t>Each </a:t>
            </a:r>
            <a:r>
              <a:rPr lang="en-US" sz="2000" dirty="0" err="1" smtClean="0">
                <a:latin typeface="+mj-lt"/>
                <a:ea typeface="Open Sans" pitchFamily="34" charset="0"/>
                <a:cs typeface="Open Sans" pitchFamily="34" charset="0"/>
              </a:rPr>
              <a:t>int</a:t>
            </a:r>
            <a:r>
              <a:rPr lang="en-US" sz="2000" dirty="0" smtClean="0">
                <a:latin typeface="+mj-lt"/>
                <a:ea typeface="Open Sans" pitchFamily="34" charset="0"/>
                <a:cs typeface="Open Sans" pitchFamily="34" charset="0"/>
              </a:rPr>
              <a:t> (if unsigned) can hold = 2</a:t>
            </a:r>
            <a:r>
              <a:rPr lang="en-US" sz="2000" baseline="30000" dirty="0" smtClean="0">
                <a:latin typeface="+mj-lt"/>
                <a:ea typeface="Open Sans" pitchFamily="34" charset="0"/>
                <a:cs typeface="Open Sans" pitchFamily="34" charset="0"/>
              </a:rPr>
              <a:t>32 </a:t>
            </a:r>
            <a:r>
              <a:rPr lang="en-US" sz="2000" dirty="0" smtClean="0">
                <a:latin typeface="+mj-lt"/>
                <a:ea typeface="Open Sans" pitchFamily="34" charset="0"/>
                <a:cs typeface="Open Sans" pitchFamily="34" charset="0"/>
              </a:rPr>
              <a:t>- 1 = 4,29,49,67,295</a:t>
            </a:r>
          </a:p>
          <a:p>
            <a:endParaRPr lang="en-US" sz="2000" dirty="0">
              <a:latin typeface="+mj-lt"/>
              <a:ea typeface="Open Sans" pitchFamily="34" charset="0"/>
              <a:cs typeface="Open Sans" pitchFamily="34" charset="0"/>
            </a:endParaRPr>
          </a:p>
          <a:p>
            <a:r>
              <a:rPr lang="en-US" sz="2000" dirty="0" smtClean="0">
                <a:latin typeface="+mj-lt"/>
                <a:ea typeface="Open Sans" pitchFamily="34" charset="0"/>
                <a:cs typeface="Open Sans" pitchFamily="34" charset="0"/>
              </a:rPr>
              <a:t>How many bits should a day require?</a:t>
            </a:r>
            <a:endParaRPr lang="en-US" sz="2000" dirty="0"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reduce </a:t>
            </a:r>
            <a:r>
              <a:rPr lang="en-US" dirty="0" smtClean="0"/>
              <a:t>wastage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2301" y="1813145"/>
            <a:ext cx="1922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3. Use bit fields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reduce </a:t>
            </a:r>
            <a:r>
              <a:rPr lang="en-US" dirty="0" smtClean="0"/>
              <a:t>wastage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20" y="2479834"/>
            <a:ext cx="4238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4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2301" y="1813145"/>
            <a:ext cx="1922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3. Use bit fields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reduce </a:t>
            </a:r>
            <a:r>
              <a:rPr lang="en-US" dirty="0" smtClean="0"/>
              <a:t>wastage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20" y="2479834"/>
            <a:ext cx="4238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299044" y="2149813"/>
            <a:ext cx="2447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  <a:ea typeface="Open Sans" pitchFamily="34" charset="0"/>
                <a:cs typeface="Open Sans" pitchFamily="34" charset="0"/>
              </a:rPr>
              <a:t>Number of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ea typeface="Open Sans" pitchFamily="34" charset="0"/>
                <a:cs typeface="Open Sans" pitchFamily="34" charset="0"/>
              </a:rPr>
              <a:t>bits</a:t>
            </a:r>
            <a:r>
              <a:rPr lang="en-US" sz="2000" dirty="0" smtClean="0">
                <a:latin typeface="+mj-lt"/>
                <a:ea typeface="Open Sans" pitchFamily="34" charset="0"/>
                <a:cs typeface="Open Sans" pitchFamily="34" charset="0"/>
              </a:rPr>
              <a:t> day should occupy</a:t>
            </a:r>
            <a:endParaRPr lang="en-US" sz="2000" dirty="0">
              <a:latin typeface="+mj-lt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16155" y="2545507"/>
            <a:ext cx="1282889" cy="624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struct</a:t>
            </a:r>
            <a:r>
              <a:rPr lang="en-US" dirty="0"/>
              <a:t> and array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2301" y="1813145"/>
            <a:ext cx="1922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3. Use bit fields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reduce </a:t>
            </a:r>
            <a:r>
              <a:rPr lang="en-US" dirty="0" smtClean="0"/>
              <a:t>wastage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20" y="2479834"/>
            <a:ext cx="4238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42820" y="5051108"/>
            <a:ext cx="45303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  <a:ea typeface="Open Sans" pitchFamily="34" charset="0"/>
                <a:cs typeface="Open Sans" pitchFamily="34" charset="0"/>
              </a:rPr>
              <a:t>What will be the highest value of year?</a:t>
            </a:r>
          </a:p>
          <a:p>
            <a:endParaRPr lang="en-US" sz="2000" dirty="0">
              <a:latin typeface="+mj-lt"/>
              <a:ea typeface="Open Sans" pitchFamily="34" charset="0"/>
              <a:cs typeface="Open Sans" pitchFamily="34" charset="0"/>
            </a:endParaRPr>
          </a:p>
          <a:p>
            <a:r>
              <a:rPr lang="en-US" sz="2000" dirty="0">
                <a:latin typeface="+mj-lt"/>
                <a:ea typeface="Open Sans" pitchFamily="34" charset="0"/>
                <a:cs typeface="Open Sans" pitchFamily="34" charset="0"/>
              </a:rPr>
              <a:t>What will be the overall size of </a:t>
            </a:r>
            <a:r>
              <a:rPr lang="en-US" sz="2000" dirty="0" err="1">
                <a:latin typeface="+mj-lt"/>
                <a:ea typeface="Open Sans" pitchFamily="34" charset="0"/>
                <a:cs typeface="Open Sans" pitchFamily="34" charset="0"/>
              </a:rPr>
              <a:t>struct</a:t>
            </a:r>
            <a:r>
              <a:rPr lang="en-US" sz="2000" dirty="0">
                <a:latin typeface="+mj-lt"/>
                <a:ea typeface="Open Sans" pitchFamily="34" charset="0"/>
                <a:cs typeface="Open Sans" pitchFamily="34" charset="0"/>
              </a:rPr>
              <a:t> Day?</a:t>
            </a:r>
          </a:p>
        </p:txBody>
      </p:sp>
    </p:spTree>
    <p:extLst>
      <p:ext uri="{BB962C8B-B14F-4D97-AF65-F5344CB8AC3E}">
        <p14:creationId xmlns:p14="http://schemas.microsoft.com/office/powerpoint/2010/main" val="316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960" y="2170609"/>
            <a:ext cx="75222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>
                <a:latin typeface="+mj-lt"/>
                <a:ea typeface="Open Sans" pitchFamily="34" charset="0"/>
                <a:cs typeface="Open Sans" pitchFamily="34" charset="0"/>
              </a:rPr>
              <a:t>We cannot have pointers to bit field members as they may not start at a byte boundary.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+mj-lt"/>
              <a:ea typeface="Open Sans" pitchFamily="34" charset="0"/>
              <a:cs typeface="Open Sans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+mj-lt"/>
                <a:ea typeface="Open Sans" pitchFamily="34" charset="0"/>
                <a:cs typeface="Open Sans" pitchFamily="34" charset="0"/>
              </a:rPr>
              <a:t>It is implementation defined to assign an out-of-range value to a bit field member.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+mj-lt"/>
              <a:ea typeface="Open Sans" pitchFamily="34" charset="0"/>
              <a:cs typeface="Open Sans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+mj-lt"/>
                <a:ea typeface="Open Sans" pitchFamily="34" charset="0"/>
                <a:cs typeface="Open Sans" pitchFamily="34" charset="0"/>
              </a:rPr>
              <a:t>Bit fields cannot be static in C.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+mj-lt"/>
              <a:ea typeface="Open Sans" pitchFamily="34" charset="0"/>
              <a:cs typeface="Open Sans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+mj-lt"/>
                <a:ea typeface="Open Sans" pitchFamily="34" charset="0"/>
                <a:cs typeface="Open Sans" pitchFamily="34" charset="0"/>
              </a:rPr>
              <a:t>Array of bit fields is not allowed.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of Bit </a:t>
            </a:r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54" y="2035719"/>
            <a:ext cx="2186235" cy="2094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sizeof</a:t>
            </a:r>
            <a:r>
              <a:rPr lang="en-US" dirty="0"/>
              <a:t> a </a:t>
            </a:r>
            <a:r>
              <a:rPr lang="en-US" dirty="0" err="1"/>
              <a:t>struct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54" y="2035719"/>
            <a:ext cx="2186235" cy="2094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sizeof</a:t>
            </a:r>
            <a:r>
              <a:rPr lang="en-US" dirty="0"/>
              <a:t> a </a:t>
            </a:r>
            <a:r>
              <a:rPr lang="en-US" dirty="0" err="1"/>
              <a:t>struct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33617"/>
              </p:ext>
            </p:extLst>
          </p:nvPr>
        </p:nvGraphicFramePr>
        <p:xfrm>
          <a:off x="5439163" y="2035719"/>
          <a:ext cx="2527495" cy="200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495"/>
              </a:tblGrid>
              <a:tr h="500966">
                <a:tc>
                  <a:txBody>
                    <a:bodyPr/>
                    <a:lstStyle/>
                    <a:p>
                      <a:pPr algn="l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476676" y="4320936"/>
            <a:ext cx="24477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64012" y="4320936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bytes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13" y="1877318"/>
            <a:ext cx="3118255" cy="3147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sizeof</a:t>
            </a:r>
            <a:r>
              <a:rPr lang="en-US" dirty="0"/>
              <a:t> this </a:t>
            </a:r>
            <a:r>
              <a:rPr lang="en-US" dirty="0" err="1"/>
              <a:t>struct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03871"/>
              </p:ext>
            </p:extLst>
          </p:nvPr>
        </p:nvGraphicFramePr>
        <p:xfrm>
          <a:off x="5533293" y="2190375"/>
          <a:ext cx="2527496" cy="2504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53"/>
                <a:gridCol w="1941343"/>
              </a:tblGrid>
              <a:tr h="500966">
                <a:tc gridSpan="2">
                  <a:txBody>
                    <a:bodyPr/>
                    <a:lstStyle/>
                    <a:p>
                      <a:pPr algn="l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hour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minute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96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&lt;unused&gt;</a:t>
                      </a:r>
                      <a:endParaRPr lang="en-US" sz="2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570806" y="5024991"/>
            <a:ext cx="24477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58142" y="5024991"/>
            <a:ext cx="127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bytes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13" y="1877318"/>
            <a:ext cx="3118255" cy="3147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sizeof</a:t>
            </a:r>
            <a:r>
              <a:rPr lang="en-US" dirty="0"/>
              <a:t> this </a:t>
            </a:r>
            <a:r>
              <a:rPr lang="en-US" dirty="0" err="1"/>
              <a:t>struct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computer ram and regist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9" y="1964547"/>
            <a:ext cx="7056117" cy="34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3093" y="6317369"/>
            <a:ext cx="7567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https://www.doc.ic.ac.uk/~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eedwards/compsys/memory/index.html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https://www.ibm.com/developerworks/library/pa-dalign/index.html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3093" y="6317369"/>
            <a:ext cx="7567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https://www.doc.ic.ac.uk/~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eedwards/compsys/memory/index.html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https://www.ibm.com/developerworks/library/pa-dalign/index.html</a:t>
            </a:r>
          </a:p>
        </p:txBody>
      </p:sp>
      <p:pic>
        <p:nvPicPr>
          <p:cNvPr id="1032" name="Picture 8" descr="How Programmers See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0" y="3089496"/>
            <a:ext cx="6494148" cy="8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3514" y="2485234"/>
            <a:ext cx="317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latin typeface="+mj-lt"/>
                <a:ea typeface="Open Sans" pitchFamily="34" charset="0"/>
                <a:cs typeface="Open Sans" pitchFamily="34" charset="0"/>
              </a:rPr>
              <a:t> How programmers see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913514" y="4176294"/>
            <a:ext cx="2912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latin typeface="+mj-lt"/>
                <a:ea typeface="Open Sans" pitchFamily="34" charset="0"/>
                <a:cs typeface="Open Sans" pitchFamily="34" charset="0"/>
              </a:rPr>
              <a:t> How processors see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947432" y="1839122"/>
            <a:ext cx="443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smtClean="0">
                <a:latin typeface="+mj-lt"/>
                <a:ea typeface="Open Sans" pitchFamily="34" charset="0"/>
                <a:cs typeface="Open Sans" pitchFamily="34" charset="0"/>
              </a:rPr>
              <a:t>How much information will be read at a time?</a:t>
            </a:r>
            <a:endParaRPr lang="en-US" dirty="0"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050" name="Picture 2" descr="How Some Processors See 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0" y="4832197"/>
            <a:ext cx="6465092" cy="8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Granularity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1" y="1827935"/>
            <a:ext cx="2532185" cy="32707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sizeof</a:t>
            </a:r>
            <a:r>
              <a:rPr lang="en-US" dirty="0"/>
              <a:t> this </a:t>
            </a:r>
            <a:r>
              <a:rPr lang="en-US" dirty="0" err="1"/>
              <a:t>struct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</TotalTime>
  <Words>395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Consolas</vt:lpstr>
      <vt:lpstr>Kalam</vt:lpstr>
      <vt:lpstr>Open Sans</vt:lpstr>
      <vt:lpstr>Retrospect</vt:lpstr>
      <vt:lpstr>A Deeper Look at Structure How structures are structured</vt:lpstr>
      <vt:lpstr>Difference between struct and array?</vt:lpstr>
      <vt:lpstr>What is the sizeof a struct?</vt:lpstr>
      <vt:lpstr>What is the sizeof a struct?</vt:lpstr>
      <vt:lpstr>What is the sizeof this struct?</vt:lpstr>
      <vt:lpstr>What is the sizeof this struct?</vt:lpstr>
      <vt:lpstr>Memory Retrieval</vt:lpstr>
      <vt:lpstr>Memory Granularity</vt:lpstr>
      <vt:lpstr>What is the sizeof this struct?</vt:lpstr>
      <vt:lpstr>What is the sizeof this struct?</vt:lpstr>
      <vt:lpstr>Memory Alignment rules for struct</vt:lpstr>
      <vt:lpstr>Task: Find out the size of the following structs</vt:lpstr>
      <vt:lpstr>Technique to reduce wastage</vt:lpstr>
      <vt:lpstr>Technique to reduce wastage</vt:lpstr>
      <vt:lpstr>Technique to reduce wastage</vt:lpstr>
      <vt:lpstr>Technique to reduce wastage</vt:lpstr>
      <vt:lpstr>Technique to reduce wastage</vt:lpstr>
      <vt:lpstr>Technique to reduce wastage</vt:lpstr>
      <vt:lpstr>Technique to reduce wastage</vt:lpstr>
      <vt:lpstr>Technique to reduce wastage</vt:lpstr>
      <vt:lpstr>Restrictions of Bit Fields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83</cp:revision>
  <dcterms:created xsi:type="dcterms:W3CDTF">2017-08-23T22:49:27Z</dcterms:created>
  <dcterms:modified xsi:type="dcterms:W3CDTF">2019-04-16T01:17:57Z</dcterms:modified>
</cp:coreProperties>
</file>