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2">
  <p:sldMasterIdLst>
    <p:sldMasterId id="2147483660" r:id="rId1"/>
  </p:sldMasterIdLst>
  <p:notesMasterIdLst>
    <p:notesMasterId r:id="rId34"/>
  </p:notesMasterIdLst>
  <p:sldIdLst>
    <p:sldId id="257" r:id="rId2"/>
    <p:sldId id="258" r:id="rId3"/>
    <p:sldId id="259" r:id="rId4"/>
    <p:sldId id="260" r:id="rId5"/>
    <p:sldId id="261" r:id="rId6"/>
    <p:sldId id="262" r:id="rId7"/>
    <p:sldId id="265" r:id="rId8"/>
    <p:sldId id="263" r:id="rId9"/>
    <p:sldId id="264" r:id="rId10"/>
    <p:sldId id="292" r:id="rId11"/>
    <p:sldId id="267" r:id="rId12"/>
    <p:sldId id="268" r:id="rId13"/>
    <p:sldId id="270" r:id="rId14"/>
    <p:sldId id="291" r:id="rId15"/>
    <p:sldId id="298" r:id="rId16"/>
    <p:sldId id="271" r:id="rId17"/>
    <p:sldId id="293" r:id="rId18"/>
    <p:sldId id="294" r:id="rId19"/>
    <p:sldId id="295" r:id="rId20"/>
    <p:sldId id="296" r:id="rId21"/>
    <p:sldId id="297" r:id="rId22"/>
    <p:sldId id="299" r:id="rId23"/>
    <p:sldId id="300" r:id="rId24"/>
    <p:sldId id="301" r:id="rId25"/>
    <p:sldId id="302" r:id="rId26"/>
    <p:sldId id="304" r:id="rId27"/>
    <p:sldId id="303" r:id="rId28"/>
    <p:sldId id="274" r:id="rId29"/>
    <p:sldId id="282" r:id="rId30"/>
    <p:sldId id="283" r:id="rId31"/>
    <p:sldId id="305" r:id="rId32"/>
    <p:sldId id="306" r:id="rId33"/>
  </p:sldIdLst>
  <p:sldSz cx="9144000" cy="6858000" type="screen4x3"/>
  <p:notesSz cx="6858000" cy="9144000"/>
  <p:defaultTextStyle>
    <a:defPPr>
      <a:defRPr lang="ar-IQ"/>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varScale="1">
        <p:scale>
          <a:sx n="56" d="100"/>
          <a:sy n="56" d="100"/>
        </p:scale>
        <p:origin x="-16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EEC8A-1033-4F75-9523-1314C7CB82E2}" type="doc">
      <dgm:prSet loTypeId="urn:microsoft.com/office/officeart/2005/8/layout/hierarchy1" loCatId="hierarchy" qsTypeId="urn:microsoft.com/office/officeart/2005/8/quickstyle/simple5" qsCatId="simple" csTypeId="urn:microsoft.com/office/officeart/2005/8/colors/colorful2" csCatId="colorful" phldr="1"/>
      <dgm:spPr/>
      <dgm:t>
        <a:bodyPr/>
        <a:lstStyle/>
        <a:p>
          <a:pPr rtl="1"/>
          <a:endParaRPr lang="ar-IQ"/>
        </a:p>
      </dgm:t>
    </dgm:pt>
    <dgm:pt modelId="{5A14C3F5-2434-4CA8-8653-728B25C8299D}">
      <dgm:prSet phldrT="[نص]" custT="1"/>
      <dgm:spPr/>
      <dgm:t>
        <a:bodyPr/>
        <a:lstStyle/>
        <a:p>
          <a:pPr rtl="0"/>
          <a:r>
            <a:rPr lang="en-US" sz="2400" b="1" cap="none" spc="0" dirty="0" smtClean="0">
              <a:ln w="18415" cmpd="sng">
                <a:prstDash val="solid"/>
              </a:ln>
              <a:effectLst>
                <a:outerShdw blurRad="63500" dir="3600000" algn="tl" rotWithShape="0">
                  <a:srgbClr val="000000">
                    <a:alpha val="70000"/>
                  </a:srgbClr>
                </a:outerShdw>
              </a:effectLst>
            </a:rPr>
            <a:t>SOIL COMPACTION</a:t>
          </a:r>
          <a:endParaRPr lang="ar-IQ" sz="2400" b="1" cap="none" spc="0" dirty="0">
            <a:ln w="18415" cmpd="sng">
              <a:prstDash val="solid"/>
            </a:ln>
            <a:effectLst>
              <a:outerShdw blurRad="63500" dir="3600000" algn="tl" rotWithShape="0">
                <a:srgbClr val="000000">
                  <a:alpha val="70000"/>
                </a:srgbClr>
              </a:outerShdw>
            </a:effectLst>
          </a:endParaRPr>
        </a:p>
      </dgm:t>
    </dgm:pt>
    <dgm:pt modelId="{37147559-539A-44C9-BECE-9E03ABC362FB}" type="parTrans" cxnId="{028927FC-EC83-4C2D-8E83-F3C317265855}">
      <dgm:prSet/>
      <dgm:spPr/>
      <dgm:t>
        <a:bodyPr/>
        <a:lstStyle/>
        <a:p>
          <a:pPr rtl="1"/>
          <a:endParaRPr lang="ar-IQ"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9FB1389-0745-43B0-94C7-32FDC64FFF28}" type="sibTrans" cxnId="{028927FC-EC83-4C2D-8E83-F3C317265855}">
      <dgm:prSet/>
      <dgm:spPr/>
      <dgm:t>
        <a:bodyPr/>
        <a:lstStyle/>
        <a:p>
          <a:pPr rtl="1"/>
          <a:endParaRPr lang="ar-IQ"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1D5DEAA2-2751-4877-AF66-EFD41D8F93F9}">
      <dgm:prSet phldrT="[نص]" custT="1"/>
      <dgm:spPr/>
      <dgm:t>
        <a:bodyPr/>
        <a:lstStyle/>
        <a:p>
          <a:pPr algn="l" rtl="0"/>
          <a:r>
            <a:rPr lang="en-US" sz="1600" b="1" cap="none" spc="0" dirty="0" smtClean="0">
              <a:ln w="1905"/>
              <a:effectLst>
                <a:innerShdw blurRad="69850" dist="43180" dir="5400000">
                  <a:srgbClr val="000000">
                    <a:alpha val="65000"/>
                  </a:srgbClr>
                </a:innerShdw>
              </a:effectLst>
            </a:rPr>
            <a:t>PURPOSES</a:t>
          </a:r>
          <a:endParaRPr lang="ar-IQ" sz="1600" b="1" cap="none" spc="0" dirty="0">
            <a:ln w="1905"/>
            <a:effectLst>
              <a:innerShdw blurRad="69850" dist="43180" dir="5400000">
                <a:srgbClr val="000000">
                  <a:alpha val="65000"/>
                </a:srgbClr>
              </a:innerShdw>
            </a:effectLst>
          </a:endParaRPr>
        </a:p>
      </dgm:t>
    </dgm:pt>
    <dgm:pt modelId="{52A11BF4-0991-4115-AB61-447102FDE4F6}" type="parTrans" cxnId="{E297B811-0A0D-464D-8FC2-C30EF85078C7}">
      <dgm:prSet/>
      <dgm:spPr/>
      <dgm:t>
        <a:bodyPr/>
        <a:lstStyle/>
        <a:p>
          <a:pPr rtl="1"/>
          <a:endParaRPr lang="ar-IQ"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EC6E00F-9283-492D-9F81-7847D0DC2329}" type="sibTrans" cxnId="{E297B811-0A0D-464D-8FC2-C30EF85078C7}">
      <dgm:prSet/>
      <dgm:spPr/>
      <dgm:t>
        <a:bodyPr/>
        <a:lstStyle/>
        <a:p>
          <a:pPr rtl="1"/>
          <a:endParaRPr lang="ar-IQ"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0C6F0EBB-A01C-47AC-A22C-4ABF2BFE5FA7}">
      <dgm:prSet phldrT="[نص]" custT="1"/>
      <dgm:spPr/>
      <dgm:t>
        <a:bodyPr/>
        <a:lstStyle/>
        <a:p>
          <a:pPr algn="ctr" rtl="0"/>
          <a:r>
            <a:rPr kumimoji="0" lang="en-US" altLang="zh-CN" sz="1200" b="1" i="0" u="none" strike="noStrike" cap="none" spc="0" normalizeH="0" baseline="0" dirty="0" smtClean="0">
              <a:ln w="1905"/>
              <a:effectLst>
                <a:innerShdw blurRad="69850" dist="43180" dir="5400000">
                  <a:srgbClr val="000000">
                    <a:alpha val="65000"/>
                  </a:srgbClr>
                </a:innerShdw>
              </a:effectLst>
              <a:latin typeface="Times New Roman" pitchFamily="18" charset="0"/>
              <a:ea typeface="SimSun" pitchFamily="2" charset="-122"/>
              <a:cs typeface="Times New Roman" pitchFamily="18" charset="0"/>
            </a:rPr>
            <a:t>LABORATORY COMPACTION TESTS</a:t>
          </a:r>
          <a:endParaRPr lang="ar-IQ" sz="1200" b="1" cap="none" spc="0" dirty="0">
            <a:ln w="1905"/>
            <a:effectLst>
              <a:innerShdw blurRad="69850" dist="43180" dir="5400000">
                <a:srgbClr val="000000">
                  <a:alpha val="65000"/>
                </a:srgbClr>
              </a:innerShdw>
            </a:effectLst>
          </a:endParaRPr>
        </a:p>
      </dgm:t>
    </dgm:pt>
    <dgm:pt modelId="{F6045363-3621-4E76-B51C-4E6AA5341C6E}" type="parTrans" cxnId="{6ECCAB2F-090D-432D-A46D-9BC644A2D3F5}">
      <dgm:prSet/>
      <dgm:spPr/>
      <dgm:t>
        <a:bodyPr/>
        <a:lstStyle/>
        <a:p>
          <a:pPr rtl="1"/>
          <a:endParaRPr lang="ar-IQ"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89C23F02-4F93-477F-98C9-06D3AB9F052A}" type="sibTrans" cxnId="{6ECCAB2F-090D-432D-A46D-9BC644A2D3F5}">
      <dgm:prSet/>
      <dgm:spPr/>
      <dgm:t>
        <a:bodyPr/>
        <a:lstStyle/>
        <a:p>
          <a:pPr rtl="1"/>
          <a:endParaRPr lang="ar-IQ"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1470D8B4-AC97-4593-B22E-0A3A01E76BAB}">
      <dgm:prSet/>
      <dgm:spPr/>
      <dgm:t>
        <a:bodyPr/>
        <a:lstStyle/>
        <a:p>
          <a:pPr rtl="1"/>
          <a:r>
            <a:rPr lang="en-US" b="1" dirty="0" smtClean="0"/>
            <a:t>FACTORS AFFECTING  COMPACTION</a:t>
          </a:r>
          <a:endParaRPr lang="ar-IQ" b="1" dirty="0"/>
        </a:p>
      </dgm:t>
    </dgm:pt>
    <dgm:pt modelId="{CD683822-DC12-4D06-8F86-DE31C5A71E3F}" type="parTrans" cxnId="{3545A056-05FE-4048-B69C-8760E8FE9F94}">
      <dgm:prSet/>
      <dgm:spPr/>
      <dgm:t>
        <a:bodyPr/>
        <a:lstStyle/>
        <a:p>
          <a:pPr rtl="1"/>
          <a:endParaRPr lang="ar-IQ"/>
        </a:p>
      </dgm:t>
    </dgm:pt>
    <dgm:pt modelId="{1BB946E0-FC7D-4460-BF72-9A2E36DA64BC}" type="sibTrans" cxnId="{3545A056-05FE-4048-B69C-8760E8FE9F94}">
      <dgm:prSet/>
      <dgm:spPr/>
      <dgm:t>
        <a:bodyPr/>
        <a:lstStyle/>
        <a:p>
          <a:pPr rtl="1"/>
          <a:endParaRPr lang="ar-IQ"/>
        </a:p>
      </dgm:t>
    </dgm:pt>
    <dgm:pt modelId="{D8E067D4-ADE2-4DFA-A5CE-0614C728DBE9}">
      <dgm:prSet/>
      <dgm:spPr/>
      <dgm:t>
        <a:bodyPr/>
        <a:lstStyle/>
        <a:p>
          <a:pPr rtl="1"/>
          <a:r>
            <a:rPr lang="en-US" b="1" dirty="0" smtClean="0"/>
            <a:t>FIELD COMPACTION &amp; DENSITY TESTS</a:t>
          </a:r>
          <a:endParaRPr lang="ar-IQ" b="1" dirty="0"/>
        </a:p>
      </dgm:t>
    </dgm:pt>
    <dgm:pt modelId="{C6650FF1-3F3B-4BC6-B3A0-4C21946623BA}" type="parTrans" cxnId="{F6BC5394-C821-47D9-8998-C9A8ED66D52D}">
      <dgm:prSet/>
      <dgm:spPr/>
      <dgm:t>
        <a:bodyPr/>
        <a:lstStyle/>
        <a:p>
          <a:pPr rtl="1"/>
          <a:endParaRPr lang="ar-IQ"/>
        </a:p>
      </dgm:t>
    </dgm:pt>
    <dgm:pt modelId="{75B83498-1A7E-45F8-BF74-898B8E312CD0}" type="sibTrans" cxnId="{F6BC5394-C821-47D9-8998-C9A8ED66D52D}">
      <dgm:prSet/>
      <dgm:spPr/>
      <dgm:t>
        <a:bodyPr/>
        <a:lstStyle/>
        <a:p>
          <a:pPr rtl="1"/>
          <a:endParaRPr lang="ar-IQ"/>
        </a:p>
      </dgm:t>
    </dgm:pt>
    <dgm:pt modelId="{BBE34912-2F0F-4F94-A227-9A43185122D8}">
      <dgm:prSet/>
      <dgm:spPr/>
      <dgm:t>
        <a:bodyPr/>
        <a:lstStyle/>
        <a:p>
          <a:pPr rtl="1"/>
          <a:r>
            <a:rPr lang="en-US" b="1" dirty="0" smtClean="0"/>
            <a:t>COMPACTION CONTROLL</a:t>
          </a:r>
          <a:endParaRPr lang="ar-IQ" b="1" dirty="0"/>
        </a:p>
      </dgm:t>
    </dgm:pt>
    <dgm:pt modelId="{EBCC2261-E4DE-4023-8E74-AABD2E058A68}" type="parTrans" cxnId="{BBAE73AA-4DCD-409F-9E4A-75E1F62E878A}">
      <dgm:prSet/>
      <dgm:spPr/>
      <dgm:t>
        <a:bodyPr/>
        <a:lstStyle/>
        <a:p>
          <a:pPr rtl="1"/>
          <a:endParaRPr lang="ar-IQ"/>
        </a:p>
      </dgm:t>
    </dgm:pt>
    <dgm:pt modelId="{19EF1D30-6F2B-436C-9A19-E361292D88ED}" type="sibTrans" cxnId="{BBAE73AA-4DCD-409F-9E4A-75E1F62E878A}">
      <dgm:prSet/>
      <dgm:spPr/>
      <dgm:t>
        <a:bodyPr/>
        <a:lstStyle/>
        <a:p>
          <a:pPr rtl="1"/>
          <a:endParaRPr lang="ar-IQ"/>
        </a:p>
      </dgm:t>
    </dgm:pt>
    <dgm:pt modelId="{9F4B2F35-8BAD-400A-A431-33C3FEFDACA2}" type="pres">
      <dgm:prSet presAssocID="{F0FEEC8A-1033-4F75-9523-1314C7CB82E2}" presName="hierChild1" presStyleCnt="0">
        <dgm:presLayoutVars>
          <dgm:chPref val="1"/>
          <dgm:dir/>
          <dgm:animOne val="branch"/>
          <dgm:animLvl val="lvl"/>
          <dgm:resizeHandles/>
        </dgm:presLayoutVars>
      </dgm:prSet>
      <dgm:spPr/>
      <dgm:t>
        <a:bodyPr/>
        <a:lstStyle/>
        <a:p>
          <a:pPr rtl="1"/>
          <a:endParaRPr lang="ar-IQ"/>
        </a:p>
      </dgm:t>
    </dgm:pt>
    <dgm:pt modelId="{F88671AB-1C8E-4415-A255-63141829CC7F}" type="pres">
      <dgm:prSet presAssocID="{5A14C3F5-2434-4CA8-8653-728B25C8299D}" presName="hierRoot1" presStyleCnt="0"/>
      <dgm:spPr/>
    </dgm:pt>
    <dgm:pt modelId="{F54BE87A-FF06-4107-9F27-78EEB5F4A80C}" type="pres">
      <dgm:prSet presAssocID="{5A14C3F5-2434-4CA8-8653-728B25C8299D}" presName="composite" presStyleCnt="0"/>
      <dgm:spPr/>
    </dgm:pt>
    <dgm:pt modelId="{E17E2C2E-33AF-46BF-B25A-0B56FA008B75}" type="pres">
      <dgm:prSet presAssocID="{5A14C3F5-2434-4CA8-8653-728B25C8299D}" presName="background" presStyleLbl="node0" presStyleIdx="0" presStyleCnt="1"/>
      <dgm:spPr/>
    </dgm:pt>
    <dgm:pt modelId="{AEBBECEB-FE70-48B6-AF13-17A1DB949E37}" type="pres">
      <dgm:prSet presAssocID="{5A14C3F5-2434-4CA8-8653-728B25C8299D}" presName="text" presStyleLbl="fgAcc0" presStyleIdx="0" presStyleCnt="1" custScaleX="274948">
        <dgm:presLayoutVars>
          <dgm:chPref val="3"/>
        </dgm:presLayoutVars>
      </dgm:prSet>
      <dgm:spPr/>
      <dgm:t>
        <a:bodyPr/>
        <a:lstStyle/>
        <a:p>
          <a:pPr rtl="1"/>
          <a:endParaRPr lang="ar-IQ"/>
        </a:p>
      </dgm:t>
    </dgm:pt>
    <dgm:pt modelId="{3A4ACACE-3679-4A9F-8448-8AE14F7EB4B5}" type="pres">
      <dgm:prSet presAssocID="{5A14C3F5-2434-4CA8-8653-728B25C8299D}" presName="hierChild2" presStyleCnt="0"/>
      <dgm:spPr/>
    </dgm:pt>
    <dgm:pt modelId="{5658583D-67AA-41A3-A389-A87AFDBFD39A}" type="pres">
      <dgm:prSet presAssocID="{52A11BF4-0991-4115-AB61-447102FDE4F6}" presName="Name10" presStyleLbl="parChTrans1D2" presStyleIdx="0" presStyleCnt="5"/>
      <dgm:spPr/>
      <dgm:t>
        <a:bodyPr/>
        <a:lstStyle/>
        <a:p>
          <a:pPr rtl="1"/>
          <a:endParaRPr lang="ar-IQ"/>
        </a:p>
      </dgm:t>
    </dgm:pt>
    <dgm:pt modelId="{1297AA4C-C973-4593-80BA-CD9736270DBF}" type="pres">
      <dgm:prSet presAssocID="{1D5DEAA2-2751-4877-AF66-EFD41D8F93F9}" presName="hierRoot2" presStyleCnt="0"/>
      <dgm:spPr/>
    </dgm:pt>
    <dgm:pt modelId="{3A9DAF79-67A7-4CFD-9505-2EBC1E36D0CB}" type="pres">
      <dgm:prSet presAssocID="{1D5DEAA2-2751-4877-AF66-EFD41D8F93F9}" presName="composite2" presStyleCnt="0"/>
      <dgm:spPr/>
    </dgm:pt>
    <dgm:pt modelId="{5BB05EAF-B25D-48D5-9FEA-0B8217288D8E}" type="pres">
      <dgm:prSet presAssocID="{1D5DEAA2-2751-4877-AF66-EFD41D8F93F9}" presName="background2" presStyleLbl="node2" presStyleIdx="0" presStyleCnt="5"/>
      <dgm:spPr/>
    </dgm:pt>
    <dgm:pt modelId="{FBBA1307-9D3C-48FC-A935-3CDB2864AD50}" type="pres">
      <dgm:prSet presAssocID="{1D5DEAA2-2751-4877-AF66-EFD41D8F93F9}" presName="text2" presStyleLbl="fgAcc2" presStyleIdx="0" presStyleCnt="5">
        <dgm:presLayoutVars>
          <dgm:chPref val="3"/>
        </dgm:presLayoutVars>
      </dgm:prSet>
      <dgm:spPr/>
      <dgm:t>
        <a:bodyPr/>
        <a:lstStyle/>
        <a:p>
          <a:pPr rtl="1"/>
          <a:endParaRPr lang="ar-IQ"/>
        </a:p>
      </dgm:t>
    </dgm:pt>
    <dgm:pt modelId="{2C8E620E-B06F-4B1B-8120-1B8A6D466399}" type="pres">
      <dgm:prSet presAssocID="{1D5DEAA2-2751-4877-AF66-EFD41D8F93F9}" presName="hierChild3" presStyleCnt="0"/>
      <dgm:spPr/>
    </dgm:pt>
    <dgm:pt modelId="{ADB8F11C-578E-4C84-A74A-3E1A031E08E4}" type="pres">
      <dgm:prSet presAssocID="{F6045363-3621-4E76-B51C-4E6AA5341C6E}" presName="Name10" presStyleLbl="parChTrans1D2" presStyleIdx="1" presStyleCnt="5"/>
      <dgm:spPr/>
      <dgm:t>
        <a:bodyPr/>
        <a:lstStyle/>
        <a:p>
          <a:pPr rtl="1"/>
          <a:endParaRPr lang="ar-IQ"/>
        </a:p>
      </dgm:t>
    </dgm:pt>
    <dgm:pt modelId="{303D8BE3-8A78-4188-8797-F330E9B26CB7}" type="pres">
      <dgm:prSet presAssocID="{0C6F0EBB-A01C-47AC-A22C-4ABF2BFE5FA7}" presName="hierRoot2" presStyleCnt="0"/>
      <dgm:spPr/>
    </dgm:pt>
    <dgm:pt modelId="{9429E63A-CA7E-421C-9CF3-1D7CDC611B9C}" type="pres">
      <dgm:prSet presAssocID="{0C6F0EBB-A01C-47AC-A22C-4ABF2BFE5FA7}" presName="composite2" presStyleCnt="0"/>
      <dgm:spPr/>
    </dgm:pt>
    <dgm:pt modelId="{E89E9D15-7D56-45FD-BF58-2EDE0A8C2363}" type="pres">
      <dgm:prSet presAssocID="{0C6F0EBB-A01C-47AC-A22C-4ABF2BFE5FA7}" presName="background2" presStyleLbl="node2" presStyleIdx="1" presStyleCnt="5"/>
      <dgm:spPr/>
    </dgm:pt>
    <dgm:pt modelId="{E33EF5DB-DBE9-4135-80F9-D4C6F9D6A860}" type="pres">
      <dgm:prSet presAssocID="{0C6F0EBB-A01C-47AC-A22C-4ABF2BFE5FA7}" presName="text2" presStyleLbl="fgAcc2" presStyleIdx="1" presStyleCnt="5">
        <dgm:presLayoutVars>
          <dgm:chPref val="3"/>
        </dgm:presLayoutVars>
      </dgm:prSet>
      <dgm:spPr/>
      <dgm:t>
        <a:bodyPr/>
        <a:lstStyle/>
        <a:p>
          <a:pPr rtl="1"/>
          <a:endParaRPr lang="ar-IQ"/>
        </a:p>
      </dgm:t>
    </dgm:pt>
    <dgm:pt modelId="{A278E996-F717-496A-A756-1940E74E4FBC}" type="pres">
      <dgm:prSet presAssocID="{0C6F0EBB-A01C-47AC-A22C-4ABF2BFE5FA7}" presName="hierChild3" presStyleCnt="0"/>
      <dgm:spPr/>
    </dgm:pt>
    <dgm:pt modelId="{78218EC8-37A6-43DB-B9C5-CE212A601954}" type="pres">
      <dgm:prSet presAssocID="{CD683822-DC12-4D06-8F86-DE31C5A71E3F}" presName="Name10" presStyleLbl="parChTrans1D2" presStyleIdx="2" presStyleCnt="5"/>
      <dgm:spPr/>
      <dgm:t>
        <a:bodyPr/>
        <a:lstStyle/>
        <a:p>
          <a:pPr rtl="1"/>
          <a:endParaRPr lang="ar-IQ"/>
        </a:p>
      </dgm:t>
    </dgm:pt>
    <dgm:pt modelId="{6CAB8882-B036-4FC1-8579-34E254704E22}" type="pres">
      <dgm:prSet presAssocID="{1470D8B4-AC97-4593-B22E-0A3A01E76BAB}" presName="hierRoot2" presStyleCnt="0"/>
      <dgm:spPr/>
    </dgm:pt>
    <dgm:pt modelId="{ED376EC1-DEB4-4A6A-A08C-BDF6BAD29D31}" type="pres">
      <dgm:prSet presAssocID="{1470D8B4-AC97-4593-B22E-0A3A01E76BAB}" presName="composite2" presStyleCnt="0"/>
      <dgm:spPr/>
    </dgm:pt>
    <dgm:pt modelId="{19724163-709A-494A-AD97-687D15F13EB3}" type="pres">
      <dgm:prSet presAssocID="{1470D8B4-AC97-4593-B22E-0A3A01E76BAB}" presName="background2" presStyleLbl="node2" presStyleIdx="2" presStyleCnt="5"/>
      <dgm:spPr/>
    </dgm:pt>
    <dgm:pt modelId="{C39DB699-DA52-4527-A0C6-27E1E65099B2}" type="pres">
      <dgm:prSet presAssocID="{1470D8B4-AC97-4593-B22E-0A3A01E76BAB}" presName="text2" presStyleLbl="fgAcc2" presStyleIdx="2" presStyleCnt="5">
        <dgm:presLayoutVars>
          <dgm:chPref val="3"/>
        </dgm:presLayoutVars>
      </dgm:prSet>
      <dgm:spPr/>
      <dgm:t>
        <a:bodyPr/>
        <a:lstStyle/>
        <a:p>
          <a:pPr rtl="1"/>
          <a:endParaRPr lang="ar-IQ"/>
        </a:p>
      </dgm:t>
    </dgm:pt>
    <dgm:pt modelId="{FCDD5905-29E9-4648-B9E0-F0D15E15C2EE}" type="pres">
      <dgm:prSet presAssocID="{1470D8B4-AC97-4593-B22E-0A3A01E76BAB}" presName="hierChild3" presStyleCnt="0"/>
      <dgm:spPr/>
    </dgm:pt>
    <dgm:pt modelId="{4CAB7E83-D32E-4663-A33A-C1F560702F76}" type="pres">
      <dgm:prSet presAssocID="{C6650FF1-3F3B-4BC6-B3A0-4C21946623BA}" presName="Name10" presStyleLbl="parChTrans1D2" presStyleIdx="3" presStyleCnt="5"/>
      <dgm:spPr/>
      <dgm:t>
        <a:bodyPr/>
        <a:lstStyle/>
        <a:p>
          <a:pPr rtl="1"/>
          <a:endParaRPr lang="ar-IQ"/>
        </a:p>
      </dgm:t>
    </dgm:pt>
    <dgm:pt modelId="{192366CD-A8EF-494B-9E05-ECE5A43FC67A}" type="pres">
      <dgm:prSet presAssocID="{D8E067D4-ADE2-4DFA-A5CE-0614C728DBE9}" presName="hierRoot2" presStyleCnt="0"/>
      <dgm:spPr/>
    </dgm:pt>
    <dgm:pt modelId="{21D4749B-6EE0-4BFD-921D-835A123F747F}" type="pres">
      <dgm:prSet presAssocID="{D8E067D4-ADE2-4DFA-A5CE-0614C728DBE9}" presName="composite2" presStyleCnt="0"/>
      <dgm:spPr/>
    </dgm:pt>
    <dgm:pt modelId="{AA929CDB-1500-4BAC-9341-7A0C606975D7}" type="pres">
      <dgm:prSet presAssocID="{D8E067D4-ADE2-4DFA-A5CE-0614C728DBE9}" presName="background2" presStyleLbl="node2" presStyleIdx="3" presStyleCnt="5"/>
      <dgm:spPr/>
    </dgm:pt>
    <dgm:pt modelId="{212E3B2C-2D00-4049-AC27-7C36F5FECE1E}" type="pres">
      <dgm:prSet presAssocID="{D8E067D4-ADE2-4DFA-A5CE-0614C728DBE9}" presName="text2" presStyleLbl="fgAcc2" presStyleIdx="3" presStyleCnt="5">
        <dgm:presLayoutVars>
          <dgm:chPref val="3"/>
        </dgm:presLayoutVars>
      </dgm:prSet>
      <dgm:spPr/>
      <dgm:t>
        <a:bodyPr/>
        <a:lstStyle/>
        <a:p>
          <a:pPr rtl="1"/>
          <a:endParaRPr lang="ar-IQ"/>
        </a:p>
      </dgm:t>
    </dgm:pt>
    <dgm:pt modelId="{38C9E285-72CB-4AD2-8C59-AC64004F36EE}" type="pres">
      <dgm:prSet presAssocID="{D8E067D4-ADE2-4DFA-A5CE-0614C728DBE9}" presName="hierChild3" presStyleCnt="0"/>
      <dgm:spPr/>
    </dgm:pt>
    <dgm:pt modelId="{16C97D53-4162-4F22-8D92-18F61DF45C66}" type="pres">
      <dgm:prSet presAssocID="{EBCC2261-E4DE-4023-8E74-AABD2E058A68}" presName="Name10" presStyleLbl="parChTrans1D2" presStyleIdx="4" presStyleCnt="5"/>
      <dgm:spPr/>
      <dgm:t>
        <a:bodyPr/>
        <a:lstStyle/>
        <a:p>
          <a:pPr rtl="1"/>
          <a:endParaRPr lang="ar-IQ"/>
        </a:p>
      </dgm:t>
    </dgm:pt>
    <dgm:pt modelId="{FA73BAA3-DB88-4F0E-B385-1132141D1637}" type="pres">
      <dgm:prSet presAssocID="{BBE34912-2F0F-4F94-A227-9A43185122D8}" presName="hierRoot2" presStyleCnt="0"/>
      <dgm:spPr/>
    </dgm:pt>
    <dgm:pt modelId="{3CD7722A-6699-4251-8459-67B9C9FD158A}" type="pres">
      <dgm:prSet presAssocID="{BBE34912-2F0F-4F94-A227-9A43185122D8}" presName="composite2" presStyleCnt="0"/>
      <dgm:spPr/>
    </dgm:pt>
    <dgm:pt modelId="{A1436755-405B-4592-8AAD-DC55CF8AB34F}" type="pres">
      <dgm:prSet presAssocID="{BBE34912-2F0F-4F94-A227-9A43185122D8}" presName="background2" presStyleLbl="node2" presStyleIdx="4" presStyleCnt="5"/>
      <dgm:spPr/>
    </dgm:pt>
    <dgm:pt modelId="{CA2E1F04-591C-462E-A1AA-93A90E247F09}" type="pres">
      <dgm:prSet presAssocID="{BBE34912-2F0F-4F94-A227-9A43185122D8}" presName="text2" presStyleLbl="fgAcc2" presStyleIdx="4" presStyleCnt="5">
        <dgm:presLayoutVars>
          <dgm:chPref val="3"/>
        </dgm:presLayoutVars>
      </dgm:prSet>
      <dgm:spPr/>
      <dgm:t>
        <a:bodyPr/>
        <a:lstStyle/>
        <a:p>
          <a:pPr rtl="1"/>
          <a:endParaRPr lang="ar-IQ"/>
        </a:p>
      </dgm:t>
    </dgm:pt>
    <dgm:pt modelId="{701FEBD5-832D-4C2D-9703-F94F8CF65E3C}" type="pres">
      <dgm:prSet presAssocID="{BBE34912-2F0F-4F94-A227-9A43185122D8}" presName="hierChild3" presStyleCnt="0"/>
      <dgm:spPr/>
    </dgm:pt>
  </dgm:ptLst>
  <dgm:cxnLst>
    <dgm:cxn modelId="{6ECCAB2F-090D-432D-A46D-9BC644A2D3F5}" srcId="{5A14C3F5-2434-4CA8-8653-728B25C8299D}" destId="{0C6F0EBB-A01C-47AC-A22C-4ABF2BFE5FA7}" srcOrd="1" destOrd="0" parTransId="{F6045363-3621-4E76-B51C-4E6AA5341C6E}" sibTransId="{89C23F02-4F93-477F-98C9-06D3AB9F052A}"/>
    <dgm:cxn modelId="{5CA63BF2-A014-43D7-A2CA-B14A0F7FB298}" type="presOf" srcId="{EBCC2261-E4DE-4023-8E74-AABD2E058A68}" destId="{16C97D53-4162-4F22-8D92-18F61DF45C66}" srcOrd="0" destOrd="0" presId="urn:microsoft.com/office/officeart/2005/8/layout/hierarchy1"/>
    <dgm:cxn modelId="{F6BC5394-C821-47D9-8998-C9A8ED66D52D}" srcId="{5A14C3F5-2434-4CA8-8653-728B25C8299D}" destId="{D8E067D4-ADE2-4DFA-A5CE-0614C728DBE9}" srcOrd="3" destOrd="0" parTransId="{C6650FF1-3F3B-4BC6-B3A0-4C21946623BA}" sibTransId="{75B83498-1A7E-45F8-BF74-898B8E312CD0}"/>
    <dgm:cxn modelId="{7463461D-A45B-4C75-97C9-BE148D165A4C}" type="presOf" srcId="{1470D8B4-AC97-4593-B22E-0A3A01E76BAB}" destId="{C39DB699-DA52-4527-A0C6-27E1E65099B2}" srcOrd="0" destOrd="0" presId="urn:microsoft.com/office/officeart/2005/8/layout/hierarchy1"/>
    <dgm:cxn modelId="{BBAE73AA-4DCD-409F-9E4A-75E1F62E878A}" srcId="{5A14C3F5-2434-4CA8-8653-728B25C8299D}" destId="{BBE34912-2F0F-4F94-A227-9A43185122D8}" srcOrd="4" destOrd="0" parTransId="{EBCC2261-E4DE-4023-8E74-AABD2E058A68}" sibTransId="{19EF1D30-6F2B-436C-9A19-E361292D88ED}"/>
    <dgm:cxn modelId="{E297B811-0A0D-464D-8FC2-C30EF85078C7}" srcId="{5A14C3F5-2434-4CA8-8653-728B25C8299D}" destId="{1D5DEAA2-2751-4877-AF66-EFD41D8F93F9}" srcOrd="0" destOrd="0" parTransId="{52A11BF4-0991-4115-AB61-447102FDE4F6}" sibTransId="{DEC6E00F-9283-492D-9F81-7847D0DC2329}"/>
    <dgm:cxn modelId="{028927FC-EC83-4C2D-8E83-F3C317265855}" srcId="{F0FEEC8A-1033-4F75-9523-1314C7CB82E2}" destId="{5A14C3F5-2434-4CA8-8653-728B25C8299D}" srcOrd="0" destOrd="0" parTransId="{37147559-539A-44C9-BECE-9E03ABC362FB}" sibTransId="{99FB1389-0745-43B0-94C7-32FDC64FFF28}"/>
    <dgm:cxn modelId="{4CC01563-EB3B-47A1-8F38-08FC51301848}" type="presOf" srcId="{F6045363-3621-4E76-B51C-4E6AA5341C6E}" destId="{ADB8F11C-578E-4C84-A74A-3E1A031E08E4}" srcOrd="0" destOrd="0" presId="urn:microsoft.com/office/officeart/2005/8/layout/hierarchy1"/>
    <dgm:cxn modelId="{5CAB7BB2-E60F-4274-BB3A-A993647A3F93}" type="presOf" srcId="{F0FEEC8A-1033-4F75-9523-1314C7CB82E2}" destId="{9F4B2F35-8BAD-400A-A431-33C3FEFDACA2}" srcOrd="0" destOrd="0" presId="urn:microsoft.com/office/officeart/2005/8/layout/hierarchy1"/>
    <dgm:cxn modelId="{A6A31A85-2E33-42DD-AEAF-617B12066BE1}" type="presOf" srcId="{52A11BF4-0991-4115-AB61-447102FDE4F6}" destId="{5658583D-67AA-41A3-A389-A87AFDBFD39A}" srcOrd="0" destOrd="0" presId="urn:microsoft.com/office/officeart/2005/8/layout/hierarchy1"/>
    <dgm:cxn modelId="{D046C784-3BCB-46CB-ACD8-26F1479FFB6F}" type="presOf" srcId="{5A14C3F5-2434-4CA8-8653-728B25C8299D}" destId="{AEBBECEB-FE70-48B6-AF13-17A1DB949E37}" srcOrd="0" destOrd="0" presId="urn:microsoft.com/office/officeart/2005/8/layout/hierarchy1"/>
    <dgm:cxn modelId="{2E3D58F2-F21E-49A2-B547-61A242D2C0E4}" type="presOf" srcId="{CD683822-DC12-4D06-8F86-DE31C5A71E3F}" destId="{78218EC8-37A6-43DB-B9C5-CE212A601954}" srcOrd="0" destOrd="0" presId="urn:microsoft.com/office/officeart/2005/8/layout/hierarchy1"/>
    <dgm:cxn modelId="{1722E064-BAD7-4EDA-9832-C246AE46DB21}" type="presOf" srcId="{BBE34912-2F0F-4F94-A227-9A43185122D8}" destId="{CA2E1F04-591C-462E-A1AA-93A90E247F09}" srcOrd="0" destOrd="0" presId="urn:microsoft.com/office/officeart/2005/8/layout/hierarchy1"/>
    <dgm:cxn modelId="{C0D23E81-3B60-498A-905B-1DFA33064D06}" type="presOf" srcId="{D8E067D4-ADE2-4DFA-A5CE-0614C728DBE9}" destId="{212E3B2C-2D00-4049-AC27-7C36F5FECE1E}" srcOrd="0" destOrd="0" presId="urn:microsoft.com/office/officeart/2005/8/layout/hierarchy1"/>
    <dgm:cxn modelId="{4F9AF7F7-63F6-4DF8-8133-638187DC9CBB}" type="presOf" srcId="{1D5DEAA2-2751-4877-AF66-EFD41D8F93F9}" destId="{FBBA1307-9D3C-48FC-A935-3CDB2864AD50}" srcOrd="0" destOrd="0" presId="urn:microsoft.com/office/officeart/2005/8/layout/hierarchy1"/>
    <dgm:cxn modelId="{3545A056-05FE-4048-B69C-8760E8FE9F94}" srcId="{5A14C3F5-2434-4CA8-8653-728B25C8299D}" destId="{1470D8B4-AC97-4593-B22E-0A3A01E76BAB}" srcOrd="2" destOrd="0" parTransId="{CD683822-DC12-4D06-8F86-DE31C5A71E3F}" sibTransId="{1BB946E0-FC7D-4460-BF72-9A2E36DA64BC}"/>
    <dgm:cxn modelId="{B27277F4-6BC4-4A61-A299-7D37D77CE8D1}" type="presOf" srcId="{0C6F0EBB-A01C-47AC-A22C-4ABF2BFE5FA7}" destId="{E33EF5DB-DBE9-4135-80F9-D4C6F9D6A860}" srcOrd="0" destOrd="0" presId="urn:microsoft.com/office/officeart/2005/8/layout/hierarchy1"/>
    <dgm:cxn modelId="{60E28FFF-24D3-4C61-AE1E-D638C2F42DEF}" type="presOf" srcId="{C6650FF1-3F3B-4BC6-B3A0-4C21946623BA}" destId="{4CAB7E83-D32E-4663-A33A-C1F560702F76}" srcOrd="0" destOrd="0" presId="urn:microsoft.com/office/officeart/2005/8/layout/hierarchy1"/>
    <dgm:cxn modelId="{571BEC47-1C85-4E27-957E-C9DE9930DF37}" type="presParOf" srcId="{9F4B2F35-8BAD-400A-A431-33C3FEFDACA2}" destId="{F88671AB-1C8E-4415-A255-63141829CC7F}" srcOrd="0" destOrd="0" presId="urn:microsoft.com/office/officeart/2005/8/layout/hierarchy1"/>
    <dgm:cxn modelId="{2B439099-65BD-4257-B897-9CEA3BE9BF75}" type="presParOf" srcId="{F88671AB-1C8E-4415-A255-63141829CC7F}" destId="{F54BE87A-FF06-4107-9F27-78EEB5F4A80C}" srcOrd="0" destOrd="0" presId="urn:microsoft.com/office/officeart/2005/8/layout/hierarchy1"/>
    <dgm:cxn modelId="{238E2129-DD62-4306-9AC5-57A9E56DBE4C}" type="presParOf" srcId="{F54BE87A-FF06-4107-9F27-78EEB5F4A80C}" destId="{E17E2C2E-33AF-46BF-B25A-0B56FA008B75}" srcOrd="0" destOrd="0" presId="urn:microsoft.com/office/officeart/2005/8/layout/hierarchy1"/>
    <dgm:cxn modelId="{5560079F-8FA1-425B-BAD0-876BA0CC7F9A}" type="presParOf" srcId="{F54BE87A-FF06-4107-9F27-78EEB5F4A80C}" destId="{AEBBECEB-FE70-48B6-AF13-17A1DB949E37}" srcOrd="1" destOrd="0" presId="urn:microsoft.com/office/officeart/2005/8/layout/hierarchy1"/>
    <dgm:cxn modelId="{33D3D6DC-90B1-4B24-9659-450602A1B4FA}" type="presParOf" srcId="{F88671AB-1C8E-4415-A255-63141829CC7F}" destId="{3A4ACACE-3679-4A9F-8448-8AE14F7EB4B5}" srcOrd="1" destOrd="0" presId="urn:microsoft.com/office/officeart/2005/8/layout/hierarchy1"/>
    <dgm:cxn modelId="{878F92E3-C069-494F-9351-1BA71A447F30}" type="presParOf" srcId="{3A4ACACE-3679-4A9F-8448-8AE14F7EB4B5}" destId="{5658583D-67AA-41A3-A389-A87AFDBFD39A}" srcOrd="0" destOrd="0" presId="urn:microsoft.com/office/officeart/2005/8/layout/hierarchy1"/>
    <dgm:cxn modelId="{3D39A71E-FD37-4EFF-9FAA-90DE68B86E7C}" type="presParOf" srcId="{3A4ACACE-3679-4A9F-8448-8AE14F7EB4B5}" destId="{1297AA4C-C973-4593-80BA-CD9736270DBF}" srcOrd="1" destOrd="0" presId="urn:microsoft.com/office/officeart/2005/8/layout/hierarchy1"/>
    <dgm:cxn modelId="{87E2AD78-7688-4DFC-B48E-7A5E1F329A66}" type="presParOf" srcId="{1297AA4C-C973-4593-80BA-CD9736270DBF}" destId="{3A9DAF79-67A7-4CFD-9505-2EBC1E36D0CB}" srcOrd="0" destOrd="0" presId="urn:microsoft.com/office/officeart/2005/8/layout/hierarchy1"/>
    <dgm:cxn modelId="{F6FD1533-D210-4DAE-BDD2-B4F9F37F9EA2}" type="presParOf" srcId="{3A9DAF79-67A7-4CFD-9505-2EBC1E36D0CB}" destId="{5BB05EAF-B25D-48D5-9FEA-0B8217288D8E}" srcOrd="0" destOrd="0" presId="urn:microsoft.com/office/officeart/2005/8/layout/hierarchy1"/>
    <dgm:cxn modelId="{0882B97F-72E9-47C7-9C20-0F314520261A}" type="presParOf" srcId="{3A9DAF79-67A7-4CFD-9505-2EBC1E36D0CB}" destId="{FBBA1307-9D3C-48FC-A935-3CDB2864AD50}" srcOrd="1" destOrd="0" presId="urn:microsoft.com/office/officeart/2005/8/layout/hierarchy1"/>
    <dgm:cxn modelId="{79DFBFDD-946E-496A-9A2C-980BA104DF86}" type="presParOf" srcId="{1297AA4C-C973-4593-80BA-CD9736270DBF}" destId="{2C8E620E-B06F-4B1B-8120-1B8A6D466399}" srcOrd="1" destOrd="0" presId="urn:microsoft.com/office/officeart/2005/8/layout/hierarchy1"/>
    <dgm:cxn modelId="{E1F4C52C-75A6-4665-AC76-E5DF6638AF4D}" type="presParOf" srcId="{3A4ACACE-3679-4A9F-8448-8AE14F7EB4B5}" destId="{ADB8F11C-578E-4C84-A74A-3E1A031E08E4}" srcOrd="2" destOrd="0" presId="urn:microsoft.com/office/officeart/2005/8/layout/hierarchy1"/>
    <dgm:cxn modelId="{62D83ECE-F91D-461E-80E8-9B6ADD10F433}" type="presParOf" srcId="{3A4ACACE-3679-4A9F-8448-8AE14F7EB4B5}" destId="{303D8BE3-8A78-4188-8797-F330E9B26CB7}" srcOrd="3" destOrd="0" presId="urn:microsoft.com/office/officeart/2005/8/layout/hierarchy1"/>
    <dgm:cxn modelId="{29F7BD72-020E-429E-94C9-F4F3BBDF8DC2}" type="presParOf" srcId="{303D8BE3-8A78-4188-8797-F330E9B26CB7}" destId="{9429E63A-CA7E-421C-9CF3-1D7CDC611B9C}" srcOrd="0" destOrd="0" presId="urn:microsoft.com/office/officeart/2005/8/layout/hierarchy1"/>
    <dgm:cxn modelId="{795C45DE-F67E-49A1-9690-91696DB07A24}" type="presParOf" srcId="{9429E63A-CA7E-421C-9CF3-1D7CDC611B9C}" destId="{E89E9D15-7D56-45FD-BF58-2EDE0A8C2363}" srcOrd="0" destOrd="0" presId="urn:microsoft.com/office/officeart/2005/8/layout/hierarchy1"/>
    <dgm:cxn modelId="{3F734C4B-8BB0-4642-B486-A81341659E2A}" type="presParOf" srcId="{9429E63A-CA7E-421C-9CF3-1D7CDC611B9C}" destId="{E33EF5DB-DBE9-4135-80F9-D4C6F9D6A860}" srcOrd="1" destOrd="0" presId="urn:microsoft.com/office/officeart/2005/8/layout/hierarchy1"/>
    <dgm:cxn modelId="{DFCD9740-7727-4FE8-8651-78278D595D08}" type="presParOf" srcId="{303D8BE3-8A78-4188-8797-F330E9B26CB7}" destId="{A278E996-F717-496A-A756-1940E74E4FBC}" srcOrd="1" destOrd="0" presId="urn:microsoft.com/office/officeart/2005/8/layout/hierarchy1"/>
    <dgm:cxn modelId="{8F3F5DC2-9ADC-4616-8ABC-79A86150851A}" type="presParOf" srcId="{3A4ACACE-3679-4A9F-8448-8AE14F7EB4B5}" destId="{78218EC8-37A6-43DB-B9C5-CE212A601954}" srcOrd="4" destOrd="0" presId="urn:microsoft.com/office/officeart/2005/8/layout/hierarchy1"/>
    <dgm:cxn modelId="{828EE43D-2324-4402-8DDC-FFA71105B474}" type="presParOf" srcId="{3A4ACACE-3679-4A9F-8448-8AE14F7EB4B5}" destId="{6CAB8882-B036-4FC1-8579-34E254704E22}" srcOrd="5" destOrd="0" presId="urn:microsoft.com/office/officeart/2005/8/layout/hierarchy1"/>
    <dgm:cxn modelId="{4CA6D0C4-06FE-4D93-8BC2-94F25C5DCAE7}" type="presParOf" srcId="{6CAB8882-B036-4FC1-8579-34E254704E22}" destId="{ED376EC1-DEB4-4A6A-A08C-BDF6BAD29D31}" srcOrd="0" destOrd="0" presId="urn:microsoft.com/office/officeart/2005/8/layout/hierarchy1"/>
    <dgm:cxn modelId="{BEC8524C-669E-4E61-81AF-9A3F5821D35C}" type="presParOf" srcId="{ED376EC1-DEB4-4A6A-A08C-BDF6BAD29D31}" destId="{19724163-709A-494A-AD97-687D15F13EB3}" srcOrd="0" destOrd="0" presId="urn:microsoft.com/office/officeart/2005/8/layout/hierarchy1"/>
    <dgm:cxn modelId="{181BBB58-5286-4953-B58E-7FAE0D6C7706}" type="presParOf" srcId="{ED376EC1-DEB4-4A6A-A08C-BDF6BAD29D31}" destId="{C39DB699-DA52-4527-A0C6-27E1E65099B2}" srcOrd="1" destOrd="0" presId="urn:microsoft.com/office/officeart/2005/8/layout/hierarchy1"/>
    <dgm:cxn modelId="{37B5511A-5E81-448A-A609-C6949EB0838E}" type="presParOf" srcId="{6CAB8882-B036-4FC1-8579-34E254704E22}" destId="{FCDD5905-29E9-4648-B9E0-F0D15E15C2EE}" srcOrd="1" destOrd="0" presId="urn:microsoft.com/office/officeart/2005/8/layout/hierarchy1"/>
    <dgm:cxn modelId="{07DC7FA3-B84D-4E07-BC42-7222D90D6B80}" type="presParOf" srcId="{3A4ACACE-3679-4A9F-8448-8AE14F7EB4B5}" destId="{4CAB7E83-D32E-4663-A33A-C1F560702F76}" srcOrd="6" destOrd="0" presId="urn:microsoft.com/office/officeart/2005/8/layout/hierarchy1"/>
    <dgm:cxn modelId="{A6A5EEB2-59F5-4389-8AF6-E380FB34761A}" type="presParOf" srcId="{3A4ACACE-3679-4A9F-8448-8AE14F7EB4B5}" destId="{192366CD-A8EF-494B-9E05-ECE5A43FC67A}" srcOrd="7" destOrd="0" presId="urn:microsoft.com/office/officeart/2005/8/layout/hierarchy1"/>
    <dgm:cxn modelId="{06E912D3-539B-4EB7-8E34-78D447E60B7F}" type="presParOf" srcId="{192366CD-A8EF-494B-9E05-ECE5A43FC67A}" destId="{21D4749B-6EE0-4BFD-921D-835A123F747F}" srcOrd="0" destOrd="0" presId="urn:microsoft.com/office/officeart/2005/8/layout/hierarchy1"/>
    <dgm:cxn modelId="{8FA8D90B-0C7F-48B3-9FCB-8A201A527E79}" type="presParOf" srcId="{21D4749B-6EE0-4BFD-921D-835A123F747F}" destId="{AA929CDB-1500-4BAC-9341-7A0C606975D7}" srcOrd="0" destOrd="0" presId="urn:microsoft.com/office/officeart/2005/8/layout/hierarchy1"/>
    <dgm:cxn modelId="{0E1470AD-70C4-4299-98E4-32C8B4FF71F7}" type="presParOf" srcId="{21D4749B-6EE0-4BFD-921D-835A123F747F}" destId="{212E3B2C-2D00-4049-AC27-7C36F5FECE1E}" srcOrd="1" destOrd="0" presId="urn:microsoft.com/office/officeart/2005/8/layout/hierarchy1"/>
    <dgm:cxn modelId="{B16F168B-992B-419A-974F-4CD2E530AEEF}" type="presParOf" srcId="{192366CD-A8EF-494B-9E05-ECE5A43FC67A}" destId="{38C9E285-72CB-4AD2-8C59-AC64004F36EE}" srcOrd="1" destOrd="0" presId="urn:microsoft.com/office/officeart/2005/8/layout/hierarchy1"/>
    <dgm:cxn modelId="{2A5B2B85-6756-44EE-951B-AE561027EB11}" type="presParOf" srcId="{3A4ACACE-3679-4A9F-8448-8AE14F7EB4B5}" destId="{16C97D53-4162-4F22-8D92-18F61DF45C66}" srcOrd="8" destOrd="0" presId="urn:microsoft.com/office/officeart/2005/8/layout/hierarchy1"/>
    <dgm:cxn modelId="{70604E7D-89CA-411B-91D9-BA81AA8BA945}" type="presParOf" srcId="{3A4ACACE-3679-4A9F-8448-8AE14F7EB4B5}" destId="{FA73BAA3-DB88-4F0E-B385-1132141D1637}" srcOrd="9" destOrd="0" presId="urn:microsoft.com/office/officeart/2005/8/layout/hierarchy1"/>
    <dgm:cxn modelId="{0F8164E3-F6BE-4746-8272-CC23CED394C1}" type="presParOf" srcId="{FA73BAA3-DB88-4F0E-B385-1132141D1637}" destId="{3CD7722A-6699-4251-8459-67B9C9FD158A}" srcOrd="0" destOrd="0" presId="urn:microsoft.com/office/officeart/2005/8/layout/hierarchy1"/>
    <dgm:cxn modelId="{EF53CB7A-78F0-4271-ABAA-CA11F11521A0}" type="presParOf" srcId="{3CD7722A-6699-4251-8459-67B9C9FD158A}" destId="{A1436755-405B-4592-8AAD-DC55CF8AB34F}" srcOrd="0" destOrd="0" presId="urn:microsoft.com/office/officeart/2005/8/layout/hierarchy1"/>
    <dgm:cxn modelId="{D40C89F5-5B35-4A58-AA13-BCA8DEF166C9}" type="presParOf" srcId="{3CD7722A-6699-4251-8459-67B9C9FD158A}" destId="{CA2E1F04-591C-462E-A1AA-93A90E247F09}" srcOrd="1" destOrd="0" presId="urn:microsoft.com/office/officeart/2005/8/layout/hierarchy1"/>
    <dgm:cxn modelId="{1DAD8250-D762-4393-9445-55FEC71188E8}" type="presParOf" srcId="{FA73BAA3-DB88-4F0E-B385-1132141D1637}" destId="{701FEBD5-832D-4C2D-9703-F94F8CF65E3C}"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IQ"/>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EEF626D-AFA6-4985-9E62-8F4A7F49A3D0}" type="datetimeFigureOut">
              <a:rPr lang="ar-IQ" smtClean="0"/>
              <a:pPr/>
              <a:t>17/03/1436</a:t>
            </a:fld>
            <a:endParaRPr lang="ar-IQ"/>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IQ"/>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IQ"/>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IQ"/>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9C7F472-2DA4-43A6-BC90-566BD32CBC3F}" type="slidenum">
              <a:rPr lang="ar-IQ" smtClean="0"/>
              <a:pPr/>
              <a:t>‹#›</a:t>
            </a:fld>
            <a:endParaRPr lang="ar-IQ"/>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IQ" dirty="0"/>
          </a:p>
        </p:txBody>
      </p:sp>
      <p:sp>
        <p:nvSpPr>
          <p:cNvPr id="4" name="عنصر نائب لرقم الشريحة 3"/>
          <p:cNvSpPr>
            <a:spLocks noGrp="1"/>
          </p:cNvSpPr>
          <p:nvPr>
            <p:ph type="sldNum" sz="quarter" idx="10"/>
          </p:nvPr>
        </p:nvSpPr>
        <p:spPr/>
        <p:txBody>
          <a:bodyPr/>
          <a:lstStyle/>
          <a:p>
            <a:fld id="{39C7F472-2DA4-43A6-BC90-566BD32CBC3F}" type="slidenum">
              <a:rPr lang="ar-IQ" smtClean="0"/>
              <a:pPr/>
              <a:t>1</a:t>
            </a:fld>
            <a:endParaRPr lang="ar-IQ"/>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عنصر نائب لصورة الشريحة 1"/>
          <p:cNvSpPr>
            <a:spLocks noGrp="1" noRot="1" noChangeAspect="1" noTextEdit="1"/>
          </p:cNvSpPr>
          <p:nvPr>
            <p:ph type="sldImg"/>
          </p:nvPr>
        </p:nvSpPr>
        <p:spPr>
          <a:ln/>
        </p:spPr>
      </p:sp>
      <p:sp>
        <p:nvSpPr>
          <p:cNvPr id="46083" name="عنصر نائب للملاحظات 2"/>
          <p:cNvSpPr>
            <a:spLocks noGrp="1"/>
          </p:cNvSpPr>
          <p:nvPr>
            <p:ph type="body" idx="1"/>
          </p:nvPr>
        </p:nvSpPr>
        <p:spPr>
          <a:noFill/>
          <a:ln/>
        </p:spPr>
        <p:txBody>
          <a:bodyPr/>
          <a:lstStyle/>
          <a:p>
            <a:pPr eaLnBrk="1" hangingPunct="1"/>
            <a:endParaRPr lang="en-US" smtClean="0"/>
          </a:p>
        </p:txBody>
      </p:sp>
      <p:sp>
        <p:nvSpPr>
          <p:cNvPr id="46084" name="عنصر نائب لرقم الشريحة 3"/>
          <p:cNvSpPr>
            <a:spLocks noGrp="1"/>
          </p:cNvSpPr>
          <p:nvPr>
            <p:ph type="sldNum" sz="quarter" idx="5"/>
          </p:nvPr>
        </p:nvSpPr>
        <p:spPr>
          <a:noFill/>
        </p:spPr>
        <p:txBody>
          <a:bodyPr/>
          <a:lstStyle/>
          <a:p>
            <a:fld id="{91EB2050-78C6-4A35-9ECF-6A23F2D9A8B1}" type="slidenum">
              <a:rPr lang="en-AU" smtClean="0"/>
              <a:pPr/>
              <a:t>7</a:t>
            </a:fld>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0" name="مثلث قائم الزاوية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عنوان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ar-SA" smtClean="0"/>
              <a:t>انقر لتحرير نمط العنوان الثانوي الرئيسي</a:t>
            </a:r>
            <a:endParaRPr kumimoji="0" lang="en-US"/>
          </a:p>
        </p:txBody>
      </p:sp>
      <p:grpSp>
        <p:nvGrpSpPr>
          <p:cNvPr id="2" name="مجموعة 1"/>
          <p:cNvGrpSpPr/>
          <p:nvPr/>
        </p:nvGrpSpPr>
        <p:grpSpPr>
          <a:xfrm>
            <a:off x="-3765" y="4953000"/>
            <a:ext cx="9147765" cy="1912088"/>
            <a:chOff x="-3765" y="4832896"/>
            <a:chExt cx="9147765" cy="2032192"/>
          </a:xfrm>
        </p:grpSpPr>
        <p:sp>
          <p:nvSpPr>
            <p:cNvPr id="7" name="شكل حر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شكل حر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شكل حر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رابط مستقيم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عنصر نائب للتاريخ 29"/>
          <p:cNvSpPr>
            <a:spLocks noGrp="1"/>
          </p:cNvSpPr>
          <p:nvPr>
            <p:ph type="dt" sz="half" idx="10"/>
          </p:nvPr>
        </p:nvSpPr>
        <p:spPr/>
        <p:txBody>
          <a:bodyPr/>
          <a:lstStyle>
            <a:lvl1pPr>
              <a:defRPr>
                <a:solidFill>
                  <a:srgbClr val="FFFFFF"/>
                </a:solidFill>
              </a:defRPr>
            </a:lvl1pPr>
            <a:extLst/>
          </a:lstStyle>
          <a:p>
            <a:fld id="{33B1941D-C8EE-4407-B43E-D70EFFA63208}" type="datetime8">
              <a:rPr lang="ar-IQ" smtClean="0"/>
              <a:pPr/>
              <a:t>07 كانون الثاني، 15</a:t>
            </a:fld>
            <a:endParaRPr lang="ar-IQ"/>
          </a:p>
        </p:txBody>
      </p:sp>
      <p:sp>
        <p:nvSpPr>
          <p:cNvPr id="19" name="عنصر نائب للتذييل 18"/>
          <p:cNvSpPr>
            <a:spLocks noGrp="1"/>
          </p:cNvSpPr>
          <p:nvPr>
            <p:ph type="ftr" sz="quarter" idx="11"/>
          </p:nvPr>
        </p:nvSpPr>
        <p:spPr/>
        <p:txBody>
          <a:bodyPr/>
          <a:lstStyle>
            <a:lvl1pPr>
              <a:defRPr>
                <a:solidFill>
                  <a:schemeClr val="accent1">
                    <a:tint val="20000"/>
                  </a:schemeClr>
                </a:solidFill>
              </a:defRPr>
            </a:lvl1pPr>
            <a:extLst/>
          </a:lstStyle>
          <a:p>
            <a:endParaRPr lang="ar-IQ"/>
          </a:p>
        </p:txBody>
      </p:sp>
      <p:sp>
        <p:nvSpPr>
          <p:cNvPr id="27" name="عنصر نائب لرقم الشريحة 26"/>
          <p:cNvSpPr>
            <a:spLocks noGrp="1"/>
          </p:cNvSpPr>
          <p:nvPr>
            <p:ph type="sldNum" sz="quarter" idx="12"/>
          </p:nvPr>
        </p:nvSpPr>
        <p:spPr/>
        <p:txBody>
          <a:bodyPr/>
          <a:lstStyle>
            <a:lvl1pPr>
              <a:defRPr>
                <a:solidFill>
                  <a:srgbClr val="FFFFFF"/>
                </a:solidFill>
              </a:defRPr>
            </a:lvl1pPr>
            <a:extLst/>
          </a:lstStyle>
          <a:p>
            <a:fld id="{F10DC7AE-D3C3-4D67-BE93-7D676E21DF42}" type="slidenum">
              <a:rPr lang="ar-IQ" smtClean="0"/>
              <a:pPr/>
              <a:t>‹#›</a:t>
            </a:fld>
            <a:endParaRPr lang="ar-IQ"/>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1481329"/>
            <a:ext cx="8229600" cy="4386071"/>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F7541D2A-0AE2-4561-9F86-BA9DA8415507}" type="datetime8">
              <a:rPr lang="ar-IQ" smtClean="0"/>
              <a:pPr/>
              <a:t>07 كانون الثاني، 15</a:t>
            </a:fld>
            <a:endParaRPr lang="ar-IQ"/>
          </a:p>
        </p:txBody>
      </p:sp>
      <p:sp>
        <p:nvSpPr>
          <p:cNvPr id="5" name="عنصر نائب للتذييل 4"/>
          <p:cNvSpPr>
            <a:spLocks noGrp="1"/>
          </p:cNvSpPr>
          <p:nvPr>
            <p:ph type="ftr" sz="quarter" idx="11"/>
          </p:nvPr>
        </p:nvSpPr>
        <p:spPr/>
        <p:txBody>
          <a:bodyPr/>
          <a:lstStyle>
            <a:extLst/>
          </a:lstStyle>
          <a:p>
            <a:endParaRPr lang="ar-IQ"/>
          </a:p>
        </p:txBody>
      </p:sp>
      <p:sp>
        <p:nvSpPr>
          <p:cNvPr id="6" name="عنصر نائب لرقم الشريحة 5"/>
          <p:cNvSpPr>
            <a:spLocks noGrp="1"/>
          </p:cNvSpPr>
          <p:nvPr>
            <p:ph type="sldNum" sz="quarter" idx="12"/>
          </p:nvPr>
        </p:nvSpPr>
        <p:spPr/>
        <p:txBody>
          <a:bodyPr/>
          <a:lstStyle>
            <a:extLst/>
          </a:lstStyle>
          <a:p>
            <a:fld id="{F10DC7AE-D3C3-4D67-BE93-7D676E21DF42}" type="slidenum">
              <a:rPr lang="ar-IQ" smtClean="0"/>
              <a:pPr/>
              <a:t>‹#›</a:t>
            </a:fld>
            <a:endParaRPr lang="ar-IQ"/>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844013" y="274640"/>
            <a:ext cx="1777470" cy="5592761"/>
          </a:xfrm>
        </p:spPr>
        <p:txBody>
          <a:bodyPr vert="eaVert"/>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41"/>
            <a:ext cx="6324600" cy="5592760"/>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464337AB-2E4B-4E9D-893E-547CA6A1433E}" type="datetime8">
              <a:rPr lang="ar-IQ" smtClean="0"/>
              <a:pPr/>
              <a:t>07 كانون الثاني، 15</a:t>
            </a:fld>
            <a:endParaRPr lang="ar-IQ"/>
          </a:p>
        </p:txBody>
      </p:sp>
      <p:sp>
        <p:nvSpPr>
          <p:cNvPr id="5" name="عنصر نائب للتذييل 4"/>
          <p:cNvSpPr>
            <a:spLocks noGrp="1"/>
          </p:cNvSpPr>
          <p:nvPr>
            <p:ph type="ftr" sz="quarter" idx="11"/>
          </p:nvPr>
        </p:nvSpPr>
        <p:spPr/>
        <p:txBody>
          <a:bodyPr/>
          <a:lstStyle>
            <a:extLst/>
          </a:lstStyle>
          <a:p>
            <a:endParaRPr lang="ar-IQ"/>
          </a:p>
        </p:txBody>
      </p:sp>
      <p:sp>
        <p:nvSpPr>
          <p:cNvPr id="6" name="عنصر نائب لرقم الشريحة 5"/>
          <p:cNvSpPr>
            <a:spLocks noGrp="1"/>
          </p:cNvSpPr>
          <p:nvPr>
            <p:ph type="sldNum" sz="quarter" idx="12"/>
          </p:nvPr>
        </p:nvSpPr>
        <p:spPr/>
        <p:txBody>
          <a:bodyPr/>
          <a:lstStyle>
            <a:extLst/>
          </a:lstStyle>
          <a:p>
            <a:fld id="{F10DC7AE-D3C3-4D67-BE93-7D676E21DF42}" type="slidenum">
              <a:rPr lang="ar-IQ" smtClean="0"/>
              <a:pPr/>
              <a:t>‹#›</a:t>
            </a:fld>
            <a:endParaRPr lang="ar-IQ"/>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5762107D-DFED-4714-BED4-DBB6AF05B2A3}" type="datetime8">
              <a:rPr lang="ar-IQ" smtClean="0"/>
              <a:pPr/>
              <a:t>07 كانون الثاني، 15</a:t>
            </a:fld>
            <a:endParaRPr lang="ar-IQ"/>
          </a:p>
        </p:txBody>
      </p:sp>
      <p:sp>
        <p:nvSpPr>
          <p:cNvPr id="5" name="عنصر نائب للتذييل 4"/>
          <p:cNvSpPr>
            <a:spLocks noGrp="1"/>
          </p:cNvSpPr>
          <p:nvPr>
            <p:ph type="ftr" sz="quarter" idx="11"/>
          </p:nvPr>
        </p:nvSpPr>
        <p:spPr/>
        <p:txBody>
          <a:bodyPr/>
          <a:lstStyle>
            <a:extLst/>
          </a:lstStyle>
          <a:p>
            <a:endParaRPr lang="ar-IQ"/>
          </a:p>
        </p:txBody>
      </p:sp>
      <p:sp>
        <p:nvSpPr>
          <p:cNvPr id="6" name="عنصر نائب لرقم الشريحة 5"/>
          <p:cNvSpPr>
            <a:spLocks noGrp="1"/>
          </p:cNvSpPr>
          <p:nvPr>
            <p:ph type="sldNum" sz="quarter" idx="12"/>
          </p:nvPr>
        </p:nvSpPr>
        <p:spPr/>
        <p:txBody>
          <a:bodyPr/>
          <a:lstStyle>
            <a:extLst/>
          </a:lstStyle>
          <a:p>
            <a:fld id="{F10DC7AE-D3C3-4D67-BE93-7D676E21DF42}" type="slidenum">
              <a:rPr lang="ar-IQ" smtClean="0"/>
              <a:pPr/>
              <a:t>‹#›</a:t>
            </a:fld>
            <a:endParaRPr lang="ar-IQ"/>
          </a:p>
        </p:txBody>
      </p:sp>
      <p:sp>
        <p:nvSpPr>
          <p:cNvPr id="7" name="عنوان 6"/>
          <p:cNvSpPr>
            <a:spLocks noGrp="1"/>
          </p:cNvSpPr>
          <p:nvPr>
            <p:ph type="title"/>
          </p:nvPr>
        </p:nvSpPr>
        <p:spPr/>
        <p:txBody>
          <a:bodyPr rtlCol="0"/>
          <a:lstStyle>
            <a:extLst/>
          </a:lstStyle>
          <a:p>
            <a:r>
              <a:rPr kumimoji="0" lang="ar-SA" smtClean="0"/>
              <a:t>انقر لتحرير نمط العنوان الرئيسي</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extLst/>
          </a:lstStyle>
          <a:p>
            <a:fld id="{C59B6619-CD57-4B69-9DFB-D6A807DF6B2B}" type="datetime8">
              <a:rPr lang="ar-IQ" smtClean="0"/>
              <a:pPr/>
              <a:t>07 كانون الثاني، 15</a:t>
            </a:fld>
            <a:endParaRPr lang="ar-IQ"/>
          </a:p>
        </p:txBody>
      </p:sp>
      <p:sp>
        <p:nvSpPr>
          <p:cNvPr id="5" name="عنصر نائب للتذييل 4"/>
          <p:cNvSpPr>
            <a:spLocks noGrp="1"/>
          </p:cNvSpPr>
          <p:nvPr>
            <p:ph type="ftr" sz="quarter" idx="11"/>
          </p:nvPr>
        </p:nvSpPr>
        <p:spPr/>
        <p:txBody>
          <a:bodyPr/>
          <a:lstStyle>
            <a:extLst/>
          </a:lstStyle>
          <a:p>
            <a:endParaRPr lang="ar-IQ"/>
          </a:p>
        </p:txBody>
      </p:sp>
      <p:sp>
        <p:nvSpPr>
          <p:cNvPr id="6" name="عنصر نائب لرقم الشريحة 5"/>
          <p:cNvSpPr>
            <a:spLocks noGrp="1"/>
          </p:cNvSpPr>
          <p:nvPr>
            <p:ph type="sldNum" sz="quarter" idx="12"/>
          </p:nvPr>
        </p:nvSpPr>
        <p:spPr/>
        <p:txBody>
          <a:bodyPr/>
          <a:lstStyle>
            <a:extLst/>
          </a:lstStyle>
          <a:p>
            <a:fld id="{F10DC7AE-D3C3-4D67-BE93-7D676E21DF42}" type="slidenum">
              <a:rPr lang="ar-IQ" smtClean="0"/>
              <a:pPr/>
              <a:t>‹#›</a:t>
            </a:fld>
            <a:endParaRPr lang="ar-IQ"/>
          </a:p>
        </p:txBody>
      </p:sp>
      <p:sp>
        <p:nvSpPr>
          <p:cNvPr id="7" name="شارة رتبة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شارة رتبة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3" name="عنصر نائب للمحتوى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fld id="{F25A9A7C-4F1D-49C3-8F29-0B6E99B93024}" type="datetime8">
              <a:rPr lang="ar-IQ" smtClean="0"/>
              <a:pPr/>
              <a:t>07 كانون الثاني، 15</a:t>
            </a:fld>
            <a:endParaRPr lang="ar-IQ"/>
          </a:p>
        </p:txBody>
      </p:sp>
      <p:sp>
        <p:nvSpPr>
          <p:cNvPr id="6" name="عنصر نائب للتذييل 5"/>
          <p:cNvSpPr>
            <a:spLocks noGrp="1"/>
          </p:cNvSpPr>
          <p:nvPr>
            <p:ph type="ftr" sz="quarter" idx="11"/>
          </p:nvPr>
        </p:nvSpPr>
        <p:spPr/>
        <p:txBody>
          <a:bodyPr/>
          <a:lstStyle>
            <a:extLst/>
          </a:lstStyle>
          <a:p>
            <a:endParaRPr lang="ar-IQ"/>
          </a:p>
        </p:txBody>
      </p:sp>
      <p:sp>
        <p:nvSpPr>
          <p:cNvPr id="7" name="عنصر نائب لرقم الشريحة 6"/>
          <p:cNvSpPr>
            <a:spLocks noGrp="1"/>
          </p:cNvSpPr>
          <p:nvPr>
            <p:ph type="sldNum" sz="quarter" idx="12"/>
          </p:nvPr>
        </p:nvSpPr>
        <p:spPr/>
        <p:txBody>
          <a:bodyPr/>
          <a:lstStyle>
            <a:extLst/>
          </a:lstStyle>
          <a:p>
            <a:fld id="{F10DC7AE-D3C3-4D67-BE93-7D676E21DF42}" type="slidenum">
              <a:rPr lang="ar-IQ" smtClean="0"/>
              <a:pPr/>
              <a:t>‹#›</a:t>
            </a:fld>
            <a:endParaRPr lang="ar-IQ"/>
          </a:p>
        </p:txBody>
      </p:sp>
      <p:sp>
        <p:nvSpPr>
          <p:cNvPr id="8" name="عنوان 7"/>
          <p:cNvSpPr>
            <a:spLocks noGrp="1"/>
          </p:cNvSpPr>
          <p:nvPr>
            <p:ph type="title"/>
          </p:nvPr>
        </p:nvSpPr>
        <p:spPr/>
        <p:txBody>
          <a:bodyPr rtlCol="0"/>
          <a:lstStyle>
            <a:extLst/>
          </a:lstStyle>
          <a:p>
            <a:r>
              <a:rPr kumimoji="0" lang="ar-SA" smtClean="0"/>
              <a:t>انقر لتحرير نمط العنوان الرئيسي</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extLst/>
          </a:lstStyle>
          <a:p>
            <a:fld id="{0781AAFF-D3AD-499D-AFB1-681B6BE43426}" type="datetime8">
              <a:rPr lang="ar-IQ" smtClean="0"/>
              <a:pPr/>
              <a:t>07 كانون الثاني، 15</a:t>
            </a:fld>
            <a:endParaRPr lang="ar-IQ"/>
          </a:p>
        </p:txBody>
      </p:sp>
      <p:sp>
        <p:nvSpPr>
          <p:cNvPr id="8" name="عنصر نائب للتذييل 7"/>
          <p:cNvSpPr>
            <a:spLocks noGrp="1"/>
          </p:cNvSpPr>
          <p:nvPr>
            <p:ph type="ftr" sz="quarter" idx="11"/>
          </p:nvPr>
        </p:nvSpPr>
        <p:spPr/>
        <p:txBody>
          <a:bodyPr/>
          <a:lstStyle>
            <a:extLst/>
          </a:lstStyle>
          <a:p>
            <a:endParaRPr lang="ar-IQ"/>
          </a:p>
        </p:txBody>
      </p:sp>
      <p:sp>
        <p:nvSpPr>
          <p:cNvPr id="9" name="عنصر نائب لرقم الشريحة 8"/>
          <p:cNvSpPr>
            <a:spLocks noGrp="1"/>
          </p:cNvSpPr>
          <p:nvPr>
            <p:ph type="sldNum" sz="quarter" idx="12"/>
          </p:nvPr>
        </p:nvSpPr>
        <p:spPr/>
        <p:txBody>
          <a:bodyPr/>
          <a:lstStyle>
            <a:extLst/>
          </a:lstStyle>
          <a:p>
            <a:fld id="{F10DC7AE-D3C3-4D67-BE93-7D676E21DF42}" type="slidenum">
              <a:rPr lang="ar-IQ" smtClean="0"/>
              <a:pPr/>
              <a:t>‹#›</a:t>
            </a:fld>
            <a:endParaRPr lang="ar-IQ"/>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3" name="عنصر نائب للتاريخ 2"/>
          <p:cNvSpPr>
            <a:spLocks noGrp="1"/>
          </p:cNvSpPr>
          <p:nvPr>
            <p:ph type="dt" sz="half" idx="10"/>
          </p:nvPr>
        </p:nvSpPr>
        <p:spPr/>
        <p:txBody>
          <a:bodyPr/>
          <a:lstStyle>
            <a:extLst/>
          </a:lstStyle>
          <a:p>
            <a:fld id="{2BA85DF7-26A5-4548-BA26-9544F86D84F7}" type="datetime8">
              <a:rPr lang="ar-IQ" smtClean="0"/>
              <a:pPr/>
              <a:t>07 كانون الثاني، 15</a:t>
            </a:fld>
            <a:endParaRPr lang="ar-IQ"/>
          </a:p>
        </p:txBody>
      </p:sp>
      <p:sp>
        <p:nvSpPr>
          <p:cNvPr id="4" name="عنصر نائب للتذييل 3"/>
          <p:cNvSpPr>
            <a:spLocks noGrp="1"/>
          </p:cNvSpPr>
          <p:nvPr>
            <p:ph type="ftr" sz="quarter" idx="11"/>
          </p:nvPr>
        </p:nvSpPr>
        <p:spPr/>
        <p:txBody>
          <a:bodyPr/>
          <a:lstStyle>
            <a:extLst/>
          </a:lstStyle>
          <a:p>
            <a:endParaRPr lang="ar-IQ"/>
          </a:p>
        </p:txBody>
      </p:sp>
      <p:sp>
        <p:nvSpPr>
          <p:cNvPr id="5" name="عنصر نائب لرقم الشريحة 4"/>
          <p:cNvSpPr>
            <a:spLocks noGrp="1"/>
          </p:cNvSpPr>
          <p:nvPr>
            <p:ph type="sldNum" sz="quarter" idx="12"/>
          </p:nvPr>
        </p:nvSpPr>
        <p:spPr/>
        <p:txBody>
          <a:bodyPr/>
          <a:lstStyle>
            <a:extLst/>
          </a:lstStyle>
          <a:p>
            <a:fld id="{F10DC7AE-D3C3-4D67-BE93-7D676E21DF42}" type="slidenum">
              <a:rPr lang="ar-IQ" smtClean="0"/>
              <a:pPr/>
              <a:t>‹#›</a:t>
            </a:fld>
            <a:endParaRPr lang="ar-IQ"/>
          </a:p>
        </p:txBody>
      </p:sp>
      <p:sp>
        <p:nvSpPr>
          <p:cNvPr id="6" name="عنوان 5"/>
          <p:cNvSpPr>
            <a:spLocks noGrp="1"/>
          </p:cNvSpPr>
          <p:nvPr>
            <p:ph type="title"/>
          </p:nvPr>
        </p:nvSpPr>
        <p:spPr/>
        <p:txBody>
          <a:bodyPr rtlCol="0"/>
          <a:lstStyle>
            <a:extLst/>
          </a:lstStyle>
          <a:p>
            <a:r>
              <a:rPr kumimoji="0" lang="ar-SA" smtClean="0"/>
              <a:t>انقر لتحرير نمط العنوان الرئيسي</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extLst/>
          </a:lstStyle>
          <a:p>
            <a:fld id="{E7F131DA-79DE-48BD-8065-F24B344D8AD1}" type="datetime8">
              <a:rPr lang="ar-IQ" smtClean="0"/>
              <a:pPr/>
              <a:t>07 كانون الثاني، 15</a:t>
            </a:fld>
            <a:endParaRPr lang="ar-IQ"/>
          </a:p>
        </p:txBody>
      </p:sp>
      <p:sp>
        <p:nvSpPr>
          <p:cNvPr id="3" name="عنصر نائب للتذييل 2"/>
          <p:cNvSpPr>
            <a:spLocks noGrp="1"/>
          </p:cNvSpPr>
          <p:nvPr>
            <p:ph type="ftr" sz="quarter" idx="11"/>
          </p:nvPr>
        </p:nvSpPr>
        <p:spPr/>
        <p:txBody>
          <a:bodyPr/>
          <a:lstStyle>
            <a:extLst/>
          </a:lstStyle>
          <a:p>
            <a:endParaRPr lang="ar-IQ"/>
          </a:p>
        </p:txBody>
      </p:sp>
      <p:sp>
        <p:nvSpPr>
          <p:cNvPr id="4" name="عنصر نائب لرقم الشريحة 3"/>
          <p:cNvSpPr>
            <a:spLocks noGrp="1"/>
          </p:cNvSpPr>
          <p:nvPr>
            <p:ph type="sldNum" sz="quarter" idx="12"/>
          </p:nvPr>
        </p:nvSpPr>
        <p:spPr/>
        <p:txBody>
          <a:bodyPr/>
          <a:lstStyle>
            <a:extLst/>
          </a:lstStyle>
          <a:p>
            <a:fld id="{F10DC7AE-D3C3-4D67-BE93-7D676E21DF42}" type="slidenum">
              <a:rPr lang="ar-IQ" smtClean="0"/>
              <a:pPr/>
              <a:t>‹#›</a:t>
            </a:fld>
            <a:endParaRPr lang="ar-IQ"/>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a:xfrm>
            <a:off x="6727032" y="6407944"/>
            <a:ext cx="1920240" cy="365760"/>
          </a:xfrm>
        </p:spPr>
        <p:txBody>
          <a:bodyPr/>
          <a:lstStyle>
            <a:extLst/>
          </a:lstStyle>
          <a:p>
            <a:fld id="{702E3F2F-C649-4673-9B6D-904043F86EAF}" type="datetime8">
              <a:rPr lang="ar-IQ" smtClean="0"/>
              <a:pPr/>
              <a:t>07 كانون الثاني، 15</a:t>
            </a:fld>
            <a:endParaRPr lang="ar-IQ"/>
          </a:p>
        </p:txBody>
      </p:sp>
      <p:sp>
        <p:nvSpPr>
          <p:cNvPr id="6" name="عنصر نائب للتذييل 5"/>
          <p:cNvSpPr>
            <a:spLocks noGrp="1"/>
          </p:cNvSpPr>
          <p:nvPr>
            <p:ph type="ftr" sz="quarter" idx="11"/>
          </p:nvPr>
        </p:nvSpPr>
        <p:spPr/>
        <p:txBody>
          <a:bodyPr/>
          <a:lstStyle>
            <a:extLst/>
          </a:lstStyle>
          <a:p>
            <a:endParaRPr lang="ar-IQ"/>
          </a:p>
        </p:txBody>
      </p:sp>
      <p:sp>
        <p:nvSpPr>
          <p:cNvPr id="7" name="عنصر نائب لرقم الشريحة 6"/>
          <p:cNvSpPr>
            <a:spLocks noGrp="1"/>
          </p:cNvSpPr>
          <p:nvPr>
            <p:ph type="sldNum" sz="quarter" idx="12"/>
          </p:nvPr>
        </p:nvSpPr>
        <p:spPr/>
        <p:txBody>
          <a:bodyPr/>
          <a:lstStyle>
            <a:extLst/>
          </a:lstStyle>
          <a:p>
            <a:fld id="{F10DC7AE-D3C3-4D67-BE93-7D676E21DF42}" type="slidenum">
              <a:rPr lang="ar-IQ" smtClean="0"/>
              <a:pPr/>
              <a:t>‹#›</a:t>
            </a:fld>
            <a:endParaRPr lang="ar-IQ"/>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4" name="عنصر نائب للنص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ar-SA" smtClean="0"/>
              <a:t>انقر لتحرير أنماط النص الرئيسي</a:t>
            </a:r>
          </a:p>
        </p:txBody>
      </p:sp>
      <p:sp>
        <p:nvSpPr>
          <p:cNvPr id="3" name="عنصر نائب للصورة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ar-SA" smtClean="0"/>
              <a:t>انقر فوق الرمز لإضافة صورة</a:t>
            </a:r>
            <a:endParaRPr kumimoji="0" lang="en-US" dirty="0"/>
          </a:p>
        </p:txBody>
      </p:sp>
      <p:sp>
        <p:nvSpPr>
          <p:cNvPr id="5" name="عنصر نائب للتاريخ 4"/>
          <p:cNvSpPr>
            <a:spLocks noGrp="1"/>
          </p:cNvSpPr>
          <p:nvPr>
            <p:ph type="dt" sz="half" idx="10"/>
          </p:nvPr>
        </p:nvSpPr>
        <p:spPr/>
        <p:txBody>
          <a:bodyPr/>
          <a:lstStyle>
            <a:lvl1pPr>
              <a:defRPr>
                <a:solidFill>
                  <a:schemeClr val="tx1"/>
                </a:solidFill>
              </a:defRPr>
            </a:lvl1pPr>
            <a:extLst/>
          </a:lstStyle>
          <a:p>
            <a:fld id="{FDAD60E2-E3E1-4F9E-A337-E1C0EB75A3B1}" type="datetime8">
              <a:rPr lang="ar-IQ" smtClean="0"/>
              <a:pPr/>
              <a:t>07 كانون الثاني، 15</a:t>
            </a:fld>
            <a:endParaRPr lang="ar-IQ"/>
          </a:p>
        </p:txBody>
      </p:sp>
      <p:sp>
        <p:nvSpPr>
          <p:cNvPr id="6" name="عنصر نائب للتذييل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ar-IQ"/>
          </a:p>
        </p:txBody>
      </p:sp>
      <p:sp>
        <p:nvSpPr>
          <p:cNvPr id="7" name="عنصر نائب لرقم الشريحة 6"/>
          <p:cNvSpPr>
            <a:spLocks noGrp="1"/>
          </p:cNvSpPr>
          <p:nvPr>
            <p:ph type="sldNum" sz="quarter" idx="12"/>
          </p:nvPr>
        </p:nvSpPr>
        <p:spPr/>
        <p:txBody>
          <a:bodyPr/>
          <a:lstStyle>
            <a:lvl1pPr>
              <a:defRPr>
                <a:solidFill>
                  <a:schemeClr val="tx1"/>
                </a:solidFill>
              </a:defRPr>
            </a:lvl1pPr>
            <a:extLst/>
          </a:lstStyle>
          <a:p>
            <a:fld id="{F10DC7AE-D3C3-4D67-BE93-7D676E21DF42}" type="slidenum">
              <a:rPr lang="ar-IQ" smtClean="0"/>
              <a:pPr/>
              <a:t>‹#›</a:t>
            </a:fld>
            <a:endParaRPr lang="ar-IQ"/>
          </a:p>
        </p:txBody>
      </p:sp>
      <p:sp>
        <p:nvSpPr>
          <p:cNvPr id="2" name="عنوان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ar-SA" smtClean="0"/>
              <a:t>انقر لتحرير نمط العنوان الرئيسي</a:t>
            </a:r>
            <a:endParaRPr kumimoji="0" lang="en-US"/>
          </a:p>
        </p:txBody>
      </p:sp>
      <p:sp>
        <p:nvSpPr>
          <p:cNvPr id="8" name="شكل حر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شكل حر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مثلث قائم الزاوية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رابط مستقيم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شارة رتبة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شارة رتبة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شكل حر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شكل حر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مثلث قائم الزاوية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رابط مستقيم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عنصر نائب للعنوان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0D3EE7-E2DD-4A73-9C76-A7659548288B}" type="datetime8">
              <a:rPr lang="ar-IQ" smtClean="0"/>
              <a:pPr/>
              <a:t>07 كانون الثاني، 15</a:t>
            </a:fld>
            <a:endParaRPr lang="ar-IQ"/>
          </a:p>
        </p:txBody>
      </p:sp>
      <p:sp>
        <p:nvSpPr>
          <p:cNvPr id="22" name="عنصر نائب للتذييل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ar-IQ"/>
          </a:p>
        </p:txBody>
      </p:sp>
      <p:sp>
        <p:nvSpPr>
          <p:cNvPr id="18" name="عنصر نائب لرقم الشريحة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10DC7AE-D3C3-4D67-BE93-7D676E21DF42}" type="slidenum">
              <a:rPr lang="ar-IQ" smtClean="0"/>
              <a:pPr/>
              <a:t>‹#›</a:t>
            </a:fld>
            <a:endParaRPr lang="ar-IQ"/>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fbe.uwe.ac.uk/public/geocal/SoilMech/compaction/pics/qpactin1.gi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http://fbe.uwe.ac.uk/public/geocal/SoilMech/compaction/pics/sm10-11.gi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http://fbe.uwe.ac.uk/public/geocal/SoilMech/compaction/pics/qpactin2.gi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http://fbe.uwe.ac.uk/public/geocal/SoilMech/compaction/pics/sm10-12.gi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http://fbe.uwe.ac.uk/public/geocal/SoilMech/compaction/pics/compactw.gi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357158" y="1214422"/>
            <a:ext cx="8215370" cy="1829761"/>
          </a:xfrm>
        </p:spPr>
        <p:txBody>
          <a:bodyPr>
            <a:normAutofit fontScale="90000"/>
          </a:bodyPr>
          <a:lstStyle/>
          <a:p>
            <a:pPr rtl="0"/>
            <a:r>
              <a:rPr lang="en-US" dirty="0" smtClean="0"/>
              <a:t>SOIL MECHANICS LECTURES</a:t>
            </a:r>
            <a:br>
              <a:rPr lang="en-US" dirty="0" smtClean="0"/>
            </a:br>
            <a:r>
              <a:rPr lang="en-US" sz="3100" dirty="0" smtClean="0"/>
              <a:t>FOR 3</a:t>
            </a:r>
            <a:r>
              <a:rPr lang="en-US" sz="3100" baseline="30000" dirty="0" smtClean="0"/>
              <a:t>rd</a:t>
            </a:r>
            <a:r>
              <a:rPr lang="en-US" sz="3100" dirty="0" smtClean="0"/>
              <a:t> CLASS – CIVIL ENG. DEPT.</a:t>
            </a:r>
            <a:endParaRPr lang="ar-IQ" sz="3100" dirty="0"/>
          </a:p>
        </p:txBody>
      </p:sp>
      <p:sp>
        <p:nvSpPr>
          <p:cNvPr id="3" name="عنوان فرعي 2"/>
          <p:cNvSpPr>
            <a:spLocks noGrp="1"/>
          </p:cNvSpPr>
          <p:nvPr>
            <p:ph type="subTitle" idx="1"/>
          </p:nvPr>
        </p:nvSpPr>
        <p:spPr>
          <a:xfrm>
            <a:off x="357158" y="3890978"/>
            <a:ext cx="8286808" cy="1752600"/>
          </a:xfrm>
        </p:spPr>
        <p:txBody>
          <a:bodyPr>
            <a:normAutofit/>
          </a:bodyPr>
          <a:lstStyle/>
          <a:p>
            <a:pPr rtl="0"/>
            <a:r>
              <a:rPr lang="en-US" sz="2400" dirty="0" smtClean="0"/>
              <a:t>Asst. Prof. Dr. Mohammed Shaker  Al Shakerchy</a:t>
            </a:r>
          </a:p>
          <a:p>
            <a:pPr rtl="0"/>
            <a:r>
              <a:rPr lang="en-US" sz="2400" dirty="0" smtClean="0"/>
              <a:t>Ph.D. in Geotechnical Engineering</a:t>
            </a:r>
          </a:p>
          <a:p>
            <a:pPr rtl="0"/>
            <a:r>
              <a:rPr lang="en-US" sz="2400" dirty="0" smtClean="0"/>
              <a:t>Faculty of Engineering / University of Kufa</a:t>
            </a:r>
            <a:endParaRPr lang="ar-IQ" sz="2400" dirty="0"/>
          </a:p>
        </p:txBody>
      </p:sp>
      <p:sp>
        <p:nvSpPr>
          <p:cNvPr id="4" name="عنصر نائب لرقم الشريحة 3"/>
          <p:cNvSpPr>
            <a:spLocks noGrp="1"/>
          </p:cNvSpPr>
          <p:nvPr>
            <p:ph type="sldNum" sz="quarter" idx="12"/>
          </p:nvPr>
        </p:nvSpPr>
        <p:spPr/>
        <p:txBody>
          <a:bodyPr/>
          <a:lstStyle/>
          <a:p>
            <a:fld id="{F10DC7AE-D3C3-4D67-BE93-7D676E21DF42}" type="slidenum">
              <a:rPr lang="ar-IQ" smtClean="0"/>
              <a:pPr/>
              <a:t>1</a:t>
            </a:fld>
            <a:endParaRPr lang="ar-IQ"/>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ChangeArrowheads="1"/>
          </p:cNvSpPr>
          <p:nvPr/>
        </p:nvSpPr>
        <p:spPr bwMode="auto">
          <a:xfrm>
            <a:off x="500034" y="1304916"/>
            <a:ext cx="3357586" cy="838200"/>
          </a:xfrm>
          <a:prstGeom prst="rect">
            <a:avLst/>
          </a:prstGeom>
          <a:noFill/>
          <a:ln w="9525">
            <a:noFill/>
            <a:miter lim="800000"/>
            <a:headEnd/>
            <a:tailEnd/>
          </a:ln>
        </p:spPr>
        <p:txBody>
          <a:bodyPr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rtl="0" eaLnBrk="0" hangingPunct="0"/>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itchFamily="18" charset="0"/>
              </a:rPr>
              <a:t>Proctor Curve</a:t>
            </a:r>
            <a:r>
              <a:rPr lang="en-AU"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p:txBody>
      </p:sp>
      <p:grpSp>
        <p:nvGrpSpPr>
          <p:cNvPr id="2" name="مجموعة 25"/>
          <p:cNvGrpSpPr/>
          <p:nvPr/>
        </p:nvGrpSpPr>
        <p:grpSpPr>
          <a:xfrm>
            <a:off x="2898790" y="1928802"/>
            <a:ext cx="5745176" cy="4286281"/>
            <a:chOff x="2357422" y="2038350"/>
            <a:chExt cx="6030928" cy="4177042"/>
          </a:xfrm>
        </p:grpSpPr>
        <p:sp>
          <p:nvSpPr>
            <p:cNvPr id="21507" name="Rectangle 1029"/>
            <p:cNvSpPr>
              <a:spLocks noChangeArrowheads="1"/>
            </p:cNvSpPr>
            <p:nvPr/>
          </p:nvSpPr>
          <p:spPr bwMode="auto">
            <a:xfrm>
              <a:off x="3054350" y="2081213"/>
              <a:ext cx="5334000" cy="3657600"/>
            </a:xfrm>
            <a:prstGeom prst="rect">
              <a:avLst/>
            </a:prstGeom>
            <a:noFill/>
            <a:ln w="34925"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grpSp>
          <p:nvGrpSpPr>
            <p:cNvPr id="3" name="Group 1052"/>
            <p:cNvGrpSpPr>
              <a:grpSpLocks/>
            </p:cNvGrpSpPr>
            <p:nvPr/>
          </p:nvGrpSpPr>
          <p:grpSpPr bwMode="auto">
            <a:xfrm>
              <a:off x="5145088" y="2038350"/>
              <a:ext cx="3228975" cy="2300288"/>
              <a:chOff x="2661" y="1152"/>
              <a:chExt cx="2034" cy="1449"/>
            </a:xfrm>
          </p:grpSpPr>
          <p:sp>
            <p:nvSpPr>
              <p:cNvPr id="21527" name="Freeform 1030"/>
              <p:cNvSpPr>
                <a:spLocks/>
              </p:cNvSpPr>
              <p:nvPr/>
            </p:nvSpPr>
            <p:spPr bwMode="auto">
              <a:xfrm>
                <a:off x="2661" y="1152"/>
                <a:ext cx="2034" cy="1449"/>
              </a:xfrm>
              <a:custGeom>
                <a:avLst/>
                <a:gdLst>
                  <a:gd name="T0" fmla="*/ 0 w 2034"/>
                  <a:gd name="T1" fmla="*/ 0 h 1449"/>
                  <a:gd name="T2" fmla="*/ 123 w 2034"/>
                  <a:gd name="T3" fmla="*/ 219 h 1449"/>
                  <a:gd name="T4" fmla="*/ 267 w 2034"/>
                  <a:gd name="T5" fmla="*/ 411 h 1449"/>
                  <a:gd name="T6" fmla="*/ 441 w 2034"/>
                  <a:gd name="T7" fmla="*/ 603 h 1449"/>
                  <a:gd name="T8" fmla="*/ 651 w 2034"/>
                  <a:gd name="T9" fmla="*/ 795 h 1449"/>
                  <a:gd name="T10" fmla="*/ 873 w 2034"/>
                  <a:gd name="T11" fmla="*/ 936 h 1449"/>
                  <a:gd name="T12" fmla="*/ 1116 w 2034"/>
                  <a:gd name="T13" fmla="*/ 1080 h 1449"/>
                  <a:gd name="T14" fmla="*/ 1350 w 2034"/>
                  <a:gd name="T15" fmla="*/ 1179 h 1449"/>
                  <a:gd name="T16" fmla="*/ 1557 w 2034"/>
                  <a:gd name="T17" fmla="*/ 1269 h 1449"/>
                  <a:gd name="T18" fmla="*/ 1746 w 2034"/>
                  <a:gd name="T19" fmla="*/ 1350 h 1449"/>
                  <a:gd name="T20" fmla="*/ 1980 w 2034"/>
                  <a:gd name="T21" fmla="*/ 1431 h 1449"/>
                  <a:gd name="T22" fmla="*/ 2034 w 2034"/>
                  <a:gd name="T23" fmla="*/ 1449 h 14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34"/>
                  <a:gd name="T37" fmla="*/ 0 h 1449"/>
                  <a:gd name="T38" fmla="*/ 2034 w 2034"/>
                  <a:gd name="T39" fmla="*/ 1449 h 14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34" h="1449">
                    <a:moveTo>
                      <a:pt x="0" y="0"/>
                    </a:moveTo>
                    <a:cubicBezTo>
                      <a:pt x="22" y="37"/>
                      <a:pt x="78" y="150"/>
                      <a:pt x="123" y="219"/>
                    </a:cubicBezTo>
                    <a:cubicBezTo>
                      <a:pt x="168" y="288"/>
                      <a:pt x="214" y="347"/>
                      <a:pt x="267" y="411"/>
                    </a:cubicBezTo>
                    <a:cubicBezTo>
                      <a:pt x="320" y="475"/>
                      <a:pt x="377" y="539"/>
                      <a:pt x="441" y="603"/>
                    </a:cubicBezTo>
                    <a:cubicBezTo>
                      <a:pt x="505" y="667"/>
                      <a:pt x="579" y="740"/>
                      <a:pt x="651" y="795"/>
                    </a:cubicBezTo>
                    <a:cubicBezTo>
                      <a:pt x="723" y="850"/>
                      <a:pt x="796" y="889"/>
                      <a:pt x="873" y="936"/>
                    </a:cubicBezTo>
                    <a:cubicBezTo>
                      <a:pt x="950" y="983"/>
                      <a:pt x="1037" y="1039"/>
                      <a:pt x="1116" y="1080"/>
                    </a:cubicBezTo>
                    <a:cubicBezTo>
                      <a:pt x="1195" y="1121"/>
                      <a:pt x="1277" y="1148"/>
                      <a:pt x="1350" y="1179"/>
                    </a:cubicBezTo>
                    <a:cubicBezTo>
                      <a:pt x="1423" y="1210"/>
                      <a:pt x="1491" y="1241"/>
                      <a:pt x="1557" y="1269"/>
                    </a:cubicBezTo>
                    <a:cubicBezTo>
                      <a:pt x="1623" y="1297"/>
                      <a:pt x="1676" y="1323"/>
                      <a:pt x="1746" y="1350"/>
                    </a:cubicBezTo>
                    <a:cubicBezTo>
                      <a:pt x="1816" y="1377"/>
                      <a:pt x="1932" y="1415"/>
                      <a:pt x="1980" y="1431"/>
                    </a:cubicBezTo>
                    <a:cubicBezTo>
                      <a:pt x="2028" y="1447"/>
                      <a:pt x="2023" y="1445"/>
                      <a:pt x="2034" y="1449"/>
                    </a:cubicBezTo>
                  </a:path>
                </a:pathLst>
              </a:custGeom>
              <a:noFill/>
              <a:ln w="41275">
                <a:solidFill>
                  <a:srgbClr val="FF0000"/>
                </a:solidFill>
                <a:prstDash val="sysDot"/>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21528" name="Text Box 1034"/>
              <p:cNvSpPr txBox="1">
                <a:spLocks noChangeArrowheads="1"/>
              </p:cNvSpPr>
              <p:nvPr/>
            </p:nvSpPr>
            <p:spPr bwMode="auto">
              <a:xfrm>
                <a:off x="3110" y="1440"/>
                <a:ext cx="1440" cy="494"/>
              </a:xfrm>
              <a:prstGeom prst="rect">
                <a:avLst/>
              </a:prstGeom>
              <a:noFill/>
              <a:ln w="12700" cap="sq">
                <a:noFill/>
                <a:miter lim="800000"/>
                <a:headEnd type="none" w="sm" len="sm"/>
                <a:tailEnd type="none" w="sm" len="sm"/>
              </a:ln>
            </p:spPr>
            <p:txBody>
              <a:bodyPr wrap="square">
                <a:spAutoFit/>
              </a:bodyPr>
              <a:lstStyle/>
              <a:p>
                <a:pPr algn="ctr" rtl="0" eaLnBrk="0" hangingPunct="0">
                  <a:spcBef>
                    <a:spcPct val="50000"/>
                  </a:spcBef>
                </a:pPr>
                <a:r>
                  <a:rPr lang="en-US" dirty="0">
                    <a:solidFill>
                      <a:schemeClr val="tx1"/>
                    </a:solidFill>
                  </a:rPr>
                  <a:t>Zero air voids </a:t>
                </a:r>
                <a:r>
                  <a:rPr lang="en-US" dirty="0" smtClean="0">
                    <a:solidFill>
                      <a:schemeClr val="tx1"/>
                    </a:solidFill>
                  </a:rPr>
                  <a:t>line</a:t>
                </a:r>
              </a:p>
              <a:p>
                <a:pPr algn="ctr" rtl="0" eaLnBrk="0" hangingPunct="0">
                  <a:spcBef>
                    <a:spcPct val="50000"/>
                  </a:spcBef>
                </a:pPr>
                <a:r>
                  <a:rPr lang="en-US" dirty="0" smtClean="0"/>
                  <a:t>ZAV</a:t>
                </a:r>
                <a:endParaRPr lang="en-AU" dirty="0">
                  <a:solidFill>
                    <a:schemeClr val="tx1"/>
                  </a:solidFill>
                </a:endParaRPr>
              </a:p>
            </p:txBody>
          </p:sp>
        </p:grpSp>
        <p:sp>
          <p:nvSpPr>
            <p:cNvPr id="21509" name="Text Box 1039"/>
            <p:cNvSpPr txBox="1">
              <a:spLocks noChangeArrowheads="1"/>
            </p:cNvSpPr>
            <p:nvPr/>
          </p:nvSpPr>
          <p:spPr bwMode="auto">
            <a:xfrm>
              <a:off x="2357422" y="2857496"/>
              <a:ext cx="461665" cy="1928826"/>
            </a:xfrm>
            <a:prstGeom prst="rect">
              <a:avLst/>
            </a:prstGeom>
            <a:noFill/>
            <a:ln w="12700" cap="sq">
              <a:noFill/>
              <a:miter lim="800000"/>
              <a:headEnd type="none" w="sm" len="sm"/>
              <a:tailEnd type="none" w="sm" len="sm"/>
            </a:ln>
          </p:spPr>
          <p:txBody>
            <a:bodyPr vert="vert270" wrap="square">
              <a:spAutoFit/>
            </a:bodyPr>
            <a:lstStyle/>
            <a:p>
              <a:pPr algn="l" rtl="0" eaLnBrk="0" hangingPunct="0">
                <a:spcBef>
                  <a:spcPct val="50000"/>
                </a:spcBef>
              </a:pPr>
              <a:r>
                <a:rPr lang="en-US" b="1" dirty="0">
                  <a:solidFill>
                    <a:schemeClr val="tx1"/>
                  </a:solidFill>
                </a:rPr>
                <a:t>Dry Density</a:t>
              </a:r>
              <a:endParaRPr lang="en-AU" b="1" dirty="0">
                <a:solidFill>
                  <a:schemeClr val="tx1"/>
                </a:solidFill>
              </a:endParaRPr>
            </a:p>
          </p:txBody>
        </p:sp>
        <p:sp>
          <p:nvSpPr>
            <p:cNvPr id="21510" name="Text Box 1040"/>
            <p:cNvSpPr txBox="1">
              <a:spLocks noChangeArrowheads="1"/>
            </p:cNvSpPr>
            <p:nvPr/>
          </p:nvSpPr>
          <p:spPr bwMode="auto">
            <a:xfrm>
              <a:off x="5613677" y="5857892"/>
              <a:ext cx="2744537" cy="357500"/>
            </a:xfrm>
            <a:prstGeom prst="rect">
              <a:avLst/>
            </a:prstGeom>
            <a:noFill/>
            <a:ln w="12700" cap="sq">
              <a:noFill/>
              <a:miter lim="800000"/>
              <a:headEnd type="none" w="sm" len="sm"/>
              <a:tailEnd type="none" w="sm" len="sm"/>
            </a:ln>
          </p:spPr>
          <p:txBody>
            <a:bodyPr wrap="square">
              <a:spAutoFit/>
            </a:bodyPr>
            <a:lstStyle/>
            <a:p>
              <a:pPr algn="l" rtl="0" eaLnBrk="0" hangingPunct="0">
                <a:spcBef>
                  <a:spcPct val="50000"/>
                </a:spcBef>
              </a:pPr>
              <a:r>
                <a:rPr lang="en-US" b="1" dirty="0">
                  <a:solidFill>
                    <a:schemeClr val="tx1"/>
                  </a:solidFill>
                </a:rPr>
                <a:t>Moisture content</a:t>
              </a:r>
              <a:endParaRPr lang="en-AU" b="1" dirty="0">
                <a:solidFill>
                  <a:schemeClr val="tx1"/>
                </a:solidFill>
              </a:endParaRPr>
            </a:p>
          </p:txBody>
        </p:sp>
        <p:grpSp>
          <p:nvGrpSpPr>
            <p:cNvPr id="4" name="Group 1051"/>
            <p:cNvGrpSpPr>
              <a:grpSpLocks/>
            </p:cNvGrpSpPr>
            <p:nvPr/>
          </p:nvGrpSpPr>
          <p:grpSpPr bwMode="auto">
            <a:xfrm>
              <a:off x="3054350" y="2428875"/>
              <a:ext cx="2667000" cy="3343275"/>
              <a:chOff x="1344" y="1398"/>
              <a:chExt cx="1680" cy="2106"/>
            </a:xfrm>
          </p:grpSpPr>
          <p:sp>
            <p:nvSpPr>
              <p:cNvPr id="21523" name="Line 1035"/>
              <p:cNvSpPr>
                <a:spLocks noChangeShapeType="1"/>
              </p:cNvSpPr>
              <p:nvPr/>
            </p:nvSpPr>
            <p:spPr bwMode="auto">
              <a:xfrm flipV="1">
                <a:off x="2736" y="1728"/>
                <a:ext cx="0" cy="1776"/>
              </a:xfrm>
              <a:prstGeom prst="line">
                <a:avLst/>
              </a:prstGeom>
              <a:noFill/>
              <a:ln w="12700" cap="sq">
                <a:solidFill>
                  <a:schemeClr val="tx1"/>
                </a:solidFill>
                <a:round/>
                <a:headEnd type="none" w="sm" len="sm"/>
                <a:tailEnd type="triangle" w="med" len="lg"/>
              </a:ln>
            </p:spPr>
            <p:txBody>
              <a:bodyPr wrap="none"/>
              <a:lstStyle/>
              <a:p>
                <a:endParaRPr lang="ar-IQ"/>
              </a:p>
            </p:txBody>
          </p:sp>
          <p:sp>
            <p:nvSpPr>
              <p:cNvPr id="21524" name="Line 1041"/>
              <p:cNvSpPr>
                <a:spLocks noChangeShapeType="1"/>
              </p:cNvSpPr>
              <p:nvPr/>
            </p:nvSpPr>
            <p:spPr bwMode="auto">
              <a:xfrm>
                <a:off x="1344" y="1728"/>
                <a:ext cx="1344" cy="0"/>
              </a:xfrm>
              <a:prstGeom prst="line">
                <a:avLst/>
              </a:prstGeom>
              <a:noFill/>
              <a:ln w="19050" cap="sq">
                <a:solidFill>
                  <a:schemeClr val="tx1"/>
                </a:solidFill>
                <a:round/>
                <a:headEnd type="triangle" w="med" len="med"/>
                <a:tailEnd type="none" w="sm" len="sm"/>
              </a:ln>
            </p:spPr>
            <p:txBody>
              <a:bodyPr wrap="none"/>
              <a:lstStyle/>
              <a:p>
                <a:endParaRPr lang="ar-IQ"/>
              </a:p>
            </p:txBody>
          </p:sp>
          <p:sp>
            <p:nvSpPr>
              <p:cNvPr id="21525" name="Text Box 1042"/>
              <p:cNvSpPr txBox="1">
                <a:spLocks noChangeArrowheads="1"/>
              </p:cNvSpPr>
              <p:nvPr/>
            </p:nvSpPr>
            <p:spPr bwMode="auto">
              <a:xfrm>
                <a:off x="1400" y="1398"/>
                <a:ext cx="624" cy="288"/>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AU" b="1" dirty="0">
                    <a:solidFill>
                      <a:srgbClr val="000099"/>
                    </a:solidFill>
                    <a:latin typeface="Times New Roman" pitchFamily="18" charset="0"/>
                    <a:sym typeface="Symbol" pitchFamily="18" charset="2"/>
                  </a:rPr>
                  <a:t></a:t>
                </a:r>
                <a:r>
                  <a:rPr lang="en-US" b="1" baseline="-25000" dirty="0">
                    <a:solidFill>
                      <a:srgbClr val="000099"/>
                    </a:solidFill>
                    <a:latin typeface="Times New Roman" pitchFamily="18" charset="0"/>
                    <a:sym typeface="Symbol" pitchFamily="18" charset="2"/>
                  </a:rPr>
                  <a:t>d max</a:t>
                </a:r>
                <a:endParaRPr lang="en-AU" b="1" baseline="-25000" dirty="0">
                  <a:solidFill>
                    <a:srgbClr val="000099"/>
                  </a:solidFill>
                  <a:latin typeface="Times New Roman" pitchFamily="18" charset="0"/>
                </a:endParaRPr>
              </a:p>
            </p:txBody>
          </p:sp>
          <p:sp>
            <p:nvSpPr>
              <p:cNvPr id="21526" name="Text Box 1043"/>
              <p:cNvSpPr txBox="1">
                <a:spLocks noChangeArrowheads="1"/>
              </p:cNvSpPr>
              <p:nvPr/>
            </p:nvSpPr>
            <p:spPr bwMode="auto">
              <a:xfrm>
                <a:off x="2400" y="3120"/>
                <a:ext cx="624" cy="288"/>
              </a:xfrm>
              <a:prstGeom prst="rect">
                <a:avLst/>
              </a:prstGeom>
              <a:solidFill>
                <a:schemeClr val="bg1"/>
              </a:solidFill>
              <a:ln w="12700" cap="sq">
                <a:noFill/>
                <a:miter lim="800000"/>
                <a:headEnd type="none" w="sm" len="sm"/>
                <a:tailEnd type="none" w="sm" len="sm"/>
              </a:ln>
            </p:spPr>
            <p:txBody>
              <a:bodyPr>
                <a:spAutoFit/>
              </a:bodyPr>
              <a:lstStyle/>
              <a:p>
                <a:pPr algn="l" rtl="0" eaLnBrk="0" hangingPunct="0">
                  <a:spcBef>
                    <a:spcPct val="50000"/>
                  </a:spcBef>
                </a:pPr>
                <a:r>
                  <a:rPr lang="en-US" b="1">
                    <a:solidFill>
                      <a:srgbClr val="000099"/>
                    </a:solidFill>
                  </a:rPr>
                  <a:t>OMC</a:t>
                </a:r>
                <a:endParaRPr lang="en-AU" b="1">
                  <a:solidFill>
                    <a:srgbClr val="000099"/>
                  </a:solidFill>
                </a:endParaRPr>
              </a:p>
            </p:txBody>
          </p:sp>
        </p:grpSp>
        <p:sp>
          <p:nvSpPr>
            <p:cNvPr id="39943" name="Freeform 1031"/>
            <p:cNvSpPr>
              <a:spLocks/>
            </p:cNvSpPr>
            <p:nvPr/>
          </p:nvSpPr>
          <p:spPr bwMode="auto">
            <a:xfrm>
              <a:off x="4044950" y="2952750"/>
              <a:ext cx="2462213" cy="1100138"/>
            </a:xfrm>
            <a:custGeom>
              <a:avLst/>
              <a:gdLst>
                <a:gd name="T0" fmla="*/ 0 w 1551"/>
                <a:gd name="T1" fmla="*/ 693 h 693"/>
                <a:gd name="T2" fmla="*/ 214 w 1551"/>
                <a:gd name="T3" fmla="*/ 378 h 693"/>
                <a:gd name="T4" fmla="*/ 442 w 1551"/>
                <a:gd name="T5" fmla="*/ 144 h 693"/>
                <a:gd name="T6" fmla="*/ 608 w 1551"/>
                <a:gd name="T7" fmla="*/ 45 h 693"/>
                <a:gd name="T8" fmla="*/ 763 w 1551"/>
                <a:gd name="T9" fmla="*/ 4 h 693"/>
                <a:gd name="T10" fmla="*/ 939 w 1551"/>
                <a:gd name="T11" fmla="*/ 70 h 693"/>
                <a:gd name="T12" fmla="*/ 1064 w 1551"/>
                <a:gd name="T13" fmla="*/ 172 h 693"/>
                <a:gd name="T14" fmla="*/ 1173 w 1551"/>
                <a:gd name="T15" fmla="*/ 270 h 693"/>
                <a:gd name="T16" fmla="*/ 1308 w 1551"/>
                <a:gd name="T17" fmla="*/ 387 h 693"/>
                <a:gd name="T18" fmla="*/ 1416 w 1551"/>
                <a:gd name="T19" fmla="*/ 495 h 693"/>
                <a:gd name="T20" fmla="*/ 1551 w 1551"/>
                <a:gd name="T21" fmla="*/ 621 h 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1"/>
                <a:gd name="T34" fmla="*/ 0 h 693"/>
                <a:gd name="T35" fmla="*/ 1551 w 1551"/>
                <a:gd name="T36" fmla="*/ 693 h 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1" h="693">
                  <a:moveTo>
                    <a:pt x="0" y="693"/>
                  </a:moveTo>
                  <a:cubicBezTo>
                    <a:pt x="36" y="641"/>
                    <a:pt x="140" y="470"/>
                    <a:pt x="214" y="378"/>
                  </a:cubicBezTo>
                  <a:cubicBezTo>
                    <a:pt x="288" y="287"/>
                    <a:pt x="376" y="201"/>
                    <a:pt x="442" y="144"/>
                  </a:cubicBezTo>
                  <a:cubicBezTo>
                    <a:pt x="508" y="88"/>
                    <a:pt x="555" y="68"/>
                    <a:pt x="608" y="45"/>
                  </a:cubicBezTo>
                  <a:cubicBezTo>
                    <a:pt x="661" y="22"/>
                    <a:pt x="708" y="0"/>
                    <a:pt x="763" y="4"/>
                  </a:cubicBezTo>
                  <a:cubicBezTo>
                    <a:pt x="819" y="8"/>
                    <a:pt x="889" y="42"/>
                    <a:pt x="939" y="70"/>
                  </a:cubicBezTo>
                  <a:cubicBezTo>
                    <a:pt x="990" y="98"/>
                    <a:pt x="1025" y="139"/>
                    <a:pt x="1064" y="172"/>
                  </a:cubicBezTo>
                  <a:cubicBezTo>
                    <a:pt x="1103" y="205"/>
                    <a:pt x="1132" y="234"/>
                    <a:pt x="1173" y="270"/>
                  </a:cubicBezTo>
                  <a:cubicBezTo>
                    <a:pt x="1214" y="306"/>
                    <a:pt x="1268" y="350"/>
                    <a:pt x="1308" y="387"/>
                  </a:cubicBezTo>
                  <a:cubicBezTo>
                    <a:pt x="1348" y="424"/>
                    <a:pt x="1376" y="456"/>
                    <a:pt x="1416" y="495"/>
                  </a:cubicBezTo>
                  <a:cubicBezTo>
                    <a:pt x="1456" y="534"/>
                    <a:pt x="1523" y="595"/>
                    <a:pt x="1551" y="621"/>
                  </a:cubicBezTo>
                </a:path>
              </a:pathLst>
            </a:custGeom>
            <a:noFill/>
            <a:ln w="41275" cap="sq">
              <a:solidFill>
                <a:schemeClr val="tx1"/>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grpSp>
          <p:nvGrpSpPr>
            <p:cNvPr id="5" name="Group 1049"/>
            <p:cNvGrpSpPr>
              <a:grpSpLocks/>
            </p:cNvGrpSpPr>
            <p:nvPr/>
          </p:nvGrpSpPr>
          <p:grpSpPr bwMode="auto">
            <a:xfrm>
              <a:off x="3130550" y="3409950"/>
              <a:ext cx="1828800" cy="1584325"/>
              <a:chOff x="1392" y="1968"/>
              <a:chExt cx="1152" cy="998"/>
            </a:xfrm>
          </p:grpSpPr>
          <p:sp>
            <p:nvSpPr>
              <p:cNvPr id="21521" name="Line 1045"/>
              <p:cNvSpPr>
                <a:spLocks noChangeShapeType="1"/>
              </p:cNvSpPr>
              <p:nvPr/>
            </p:nvSpPr>
            <p:spPr bwMode="auto">
              <a:xfrm flipH="1">
                <a:off x="1872" y="1968"/>
                <a:ext cx="240" cy="336"/>
              </a:xfrm>
              <a:prstGeom prst="line">
                <a:avLst/>
              </a:prstGeom>
              <a:noFill/>
              <a:ln w="38100" cap="sq">
                <a:solidFill>
                  <a:srgbClr val="FF0000"/>
                </a:solidFill>
                <a:round/>
                <a:headEnd type="none" w="sm" len="sm"/>
                <a:tailEnd type="triangle" w="med" len="lg"/>
              </a:ln>
            </p:spPr>
            <p:txBody>
              <a:bodyPr wrap="none"/>
              <a:lstStyle/>
              <a:p>
                <a:endParaRPr lang="ar-IQ"/>
              </a:p>
            </p:txBody>
          </p:sp>
          <p:sp>
            <p:nvSpPr>
              <p:cNvPr id="21522" name="Text Box 1046"/>
              <p:cNvSpPr txBox="1">
                <a:spLocks noChangeArrowheads="1"/>
              </p:cNvSpPr>
              <p:nvPr/>
            </p:nvSpPr>
            <p:spPr bwMode="auto">
              <a:xfrm>
                <a:off x="1392" y="2448"/>
                <a:ext cx="1152" cy="518"/>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b="1" i="1">
                    <a:solidFill>
                      <a:srgbClr val="FF3300"/>
                    </a:solidFill>
                    <a:latin typeface="Times New Roman" pitchFamily="18" charset="0"/>
                  </a:rPr>
                  <a:t>Soil too dry and brittle</a:t>
                </a:r>
                <a:endParaRPr lang="en-AU" b="1" i="1">
                  <a:solidFill>
                    <a:srgbClr val="FF3300"/>
                  </a:solidFill>
                  <a:latin typeface="Times New Roman" pitchFamily="18" charset="0"/>
                </a:endParaRPr>
              </a:p>
            </p:txBody>
          </p:sp>
        </p:grpSp>
        <p:grpSp>
          <p:nvGrpSpPr>
            <p:cNvPr id="6" name="Group 1050"/>
            <p:cNvGrpSpPr>
              <a:grpSpLocks/>
            </p:cNvGrpSpPr>
            <p:nvPr/>
          </p:nvGrpSpPr>
          <p:grpSpPr bwMode="auto">
            <a:xfrm>
              <a:off x="5568950" y="3409950"/>
              <a:ext cx="2209800" cy="1600200"/>
              <a:chOff x="2928" y="2016"/>
              <a:chExt cx="1392" cy="1008"/>
            </a:xfrm>
          </p:grpSpPr>
          <p:sp>
            <p:nvSpPr>
              <p:cNvPr id="21519" name="Line 1047"/>
              <p:cNvSpPr>
                <a:spLocks noChangeShapeType="1"/>
              </p:cNvSpPr>
              <p:nvPr/>
            </p:nvSpPr>
            <p:spPr bwMode="auto">
              <a:xfrm>
                <a:off x="3312" y="2016"/>
                <a:ext cx="336" cy="336"/>
              </a:xfrm>
              <a:prstGeom prst="line">
                <a:avLst/>
              </a:prstGeom>
              <a:noFill/>
              <a:ln w="38100" cap="sq">
                <a:solidFill>
                  <a:srgbClr val="000080"/>
                </a:solidFill>
                <a:round/>
                <a:headEnd type="none" w="sm" len="sm"/>
                <a:tailEnd type="triangle" w="med" len="lg"/>
              </a:ln>
            </p:spPr>
            <p:txBody>
              <a:bodyPr wrap="none"/>
              <a:lstStyle/>
              <a:p>
                <a:endParaRPr lang="ar-IQ"/>
              </a:p>
            </p:txBody>
          </p:sp>
          <p:sp>
            <p:nvSpPr>
              <p:cNvPr id="21520" name="Text Box 1048"/>
              <p:cNvSpPr txBox="1">
                <a:spLocks noChangeArrowheads="1"/>
              </p:cNvSpPr>
              <p:nvPr/>
            </p:nvSpPr>
            <p:spPr bwMode="auto">
              <a:xfrm>
                <a:off x="2928" y="2506"/>
                <a:ext cx="1392" cy="518"/>
              </a:xfrm>
              <a:prstGeom prst="rect">
                <a:avLst/>
              </a:prstGeom>
              <a:solidFill>
                <a:schemeClr val="bg1"/>
              </a:solidFill>
              <a:ln w="12700" cap="sq">
                <a:noFill/>
                <a:miter lim="800000"/>
                <a:headEnd type="none" w="sm" len="sm"/>
                <a:tailEnd type="none" w="sm" len="sm"/>
              </a:ln>
            </p:spPr>
            <p:txBody>
              <a:bodyPr>
                <a:spAutoFit/>
              </a:bodyPr>
              <a:lstStyle/>
              <a:p>
                <a:pPr algn="l" rtl="0" eaLnBrk="0" hangingPunct="0">
                  <a:spcBef>
                    <a:spcPct val="50000"/>
                  </a:spcBef>
                </a:pPr>
                <a:r>
                  <a:rPr lang="en-US" b="1" i="1">
                    <a:solidFill>
                      <a:srgbClr val="000099"/>
                    </a:solidFill>
                    <a:latin typeface="Times New Roman" pitchFamily="18" charset="0"/>
                  </a:rPr>
                  <a:t>Soil too wet &amp; deformable</a:t>
                </a:r>
                <a:endParaRPr lang="en-AU" b="1" i="1">
                  <a:solidFill>
                    <a:srgbClr val="000099"/>
                  </a:solidFill>
                  <a:latin typeface="Times New Roman" pitchFamily="18" charset="0"/>
                </a:endParaRPr>
              </a:p>
            </p:txBody>
          </p:sp>
        </p:grpSp>
      </p:grpSp>
      <p:sp>
        <p:nvSpPr>
          <p:cNvPr id="23" name="عنصر نائب لرقم الشريحة 22"/>
          <p:cNvSpPr>
            <a:spLocks noGrp="1"/>
          </p:cNvSpPr>
          <p:nvPr>
            <p:ph type="sldNum" sz="quarter" idx="12"/>
          </p:nvPr>
        </p:nvSpPr>
        <p:spPr/>
        <p:txBody>
          <a:bodyPr/>
          <a:lstStyle/>
          <a:p>
            <a:pPr>
              <a:defRPr/>
            </a:pPr>
            <a:fld id="{B90CEE6F-D045-4866-A0DC-DFEDE109AA43}" type="slidenum">
              <a:rPr lang="en-US"/>
              <a:pPr>
                <a:defRPr/>
              </a:pPr>
              <a:t>10</a:t>
            </a:fld>
            <a:endParaRPr lang="en-US"/>
          </a:p>
        </p:txBody>
      </p:sp>
      <p:sp>
        <p:nvSpPr>
          <p:cNvPr id="26625" name="Rectangle 1"/>
          <p:cNvSpPr>
            <a:spLocks noChangeArrowheads="1"/>
          </p:cNvSpPr>
          <p:nvPr/>
        </p:nvSpPr>
        <p:spPr bwMode="auto">
          <a:xfrm>
            <a:off x="428628" y="2071678"/>
            <a:ext cx="242886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The aim of the test is to establish the maximum dry density that may be attained for a given soil with a standard amount of compactive effort. When a series of samples of a soil are compacted at different water content the plot usually shows a distinct peak. </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26" name="عنوان 1"/>
          <p:cNvSpPr txBox="1">
            <a:spLocks/>
          </p:cNvSpPr>
          <p:nvPr/>
        </p:nvSpPr>
        <p:spPr>
          <a:xfrm>
            <a:off x="457200" y="274638"/>
            <a:ext cx="8229600" cy="1143000"/>
          </a:xfrm>
          <a:prstGeom prst="rect">
            <a:avLst/>
          </a:prstGeo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MECHANICS-</a:t>
            </a:r>
            <a:r>
              <a:rPr kumimoji="0" lang="en-US" sz="2000" b="1" i="0" u="none" strike="noStrike" kern="1200" cap="all"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KCE3241 </a:t>
            </a: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
            </a:r>
            <a:b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b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COMPACTION</a:t>
            </a:r>
            <a:endParaRPr kumimoji="0" lang="ar-IQ" sz="28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noAutofit/>
          </a:bodyPr>
          <a:lstStyle/>
          <a:p>
            <a:pPr algn="l" rtl="0"/>
            <a:r>
              <a:rPr lang="en-US" sz="2800" b="1" dirty="0" smtClean="0">
                <a:solidFill>
                  <a:schemeClr val="accent4">
                    <a:lumMod val="75000"/>
                  </a:schemeClr>
                </a:solidFill>
                <a:effectLst>
                  <a:outerShdw blurRad="38100" dist="38100" dir="2700000" algn="tl">
                    <a:srgbClr val="000000">
                      <a:alpha val="43137"/>
                    </a:srgbClr>
                  </a:outerShdw>
                </a:effectLst>
              </a:rPr>
              <a:t>FACTORS AFFECTING COMPACTION</a:t>
            </a:r>
            <a:endParaRPr lang="en-US" sz="2800" dirty="0" smtClean="0">
              <a:solidFill>
                <a:schemeClr val="accent4">
                  <a:lumMod val="75000"/>
                </a:schemeClr>
              </a:solidFill>
              <a:effectLst>
                <a:outerShdw blurRad="38100" dist="38100" dir="2700000" algn="tl">
                  <a:srgbClr val="000000">
                    <a:alpha val="43137"/>
                  </a:srgbClr>
                </a:outerShdw>
              </a:effectLst>
            </a:endParaRPr>
          </a:p>
          <a:p>
            <a:pPr marL="850392" lvl="1" indent="-457200" algn="l" rtl="0">
              <a:buNone/>
            </a:pPr>
            <a:r>
              <a:rPr lang="en-US" sz="2800" dirty="0" smtClean="0"/>
              <a:t>A number of factors will affect the degree of compaction that can be achieved: </a:t>
            </a:r>
          </a:p>
          <a:p>
            <a:pPr marL="850392" lvl="1" indent="-457200" algn="l" rtl="0">
              <a:buFont typeface="+mj-lt"/>
              <a:buAutoNum type="arabicParenR"/>
            </a:pPr>
            <a:r>
              <a:rPr lang="en-US" sz="2800" dirty="0" smtClean="0"/>
              <a:t>Nature and type of soil, i.e. sand or clay, grading, plasticity </a:t>
            </a:r>
          </a:p>
          <a:p>
            <a:pPr marL="850392" lvl="1" indent="-457200" algn="l" rtl="0">
              <a:buFont typeface="+mj-lt"/>
              <a:buAutoNum type="arabicParenR"/>
            </a:pPr>
            <a:r>
              <a:rPr lang="en-US" sz="2800" dirty="0" smtClean="0"/>
              <a:t>Water content at the time of compaction </a:t>
            </a:r>
          </a:p>
          <a:p>
            <a:pPr marL="850392" lvl="1" indent="-457200" algn="l" rtl="0">
              <a:buFont typeface="+mj-lt"/>
              <a:buAutoNum type="arabicParenR"/>
            </a:pPr>
            <a:r>
              <a:rPr lang="en-US" sz="2800" dirty="0" smtClean="0"/>
              <a:t>Site conditions, e.g. weather, type of site, layer thickness </a:t>
            </a:r>
          </a:p>
          <a:p>
            <a:pPr marL="850392" lvl="1" indent="-457200" algn="l" rtl="0">
              <a:buFont typeface="+mj-lt"/>
              <a:buAutoNum type="arabicParenR"/>
            </a:pPr>
            <a:r>
              <a:rPr lang="en-US" sz="2800" dirty="0" smtClean="0"/>
              <a:t>Compactive effort: type of plant (weight, vibration, number of passes)</a:t>
            </a:r>
          </a:p>
        </p:txBody>
      </p:sp>
      <p:sp>
        <p:nvSpPr>
          <p:cNvPr id="5" name="عنصر نائب لرقم الشريحة 4"/>
          <p:cNvSpPr>
            <a:spLocks noGrp="1"/>
          </p:cNvSpPr>
          <p:nvPr>
            <p:ph type="sldNum" sz="quarter" idx="12"/>
          </p:nvPr>
        </p:nvSpPr>
        <p:spPr/>
        <p:txBody>
          <a:bodyPr/>
          <a:lstStyle/>
          <a:p>
            <a:fld id="{F10DC7AE-D3C3-4D67-BE93-7D676E21DF42}" type="slidenum">
              <a:rPr lang="ar-IQ" smtClean="0"/>
              <a:pPr/>
              <a:t>11</a:t>
            </a:fld>
            <a:endParaRPr lang="ar-IQ"/>
          </a:p>
        </p:txBody>
      </p:sp>
      <p:sp>
        <p:nvSpPr>
          <p:cNvPr id="6"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8"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8"/>
            <a:ext cx="3471858" cy="5019506"/>
          </a:xfrm>
        </p:spPr>
        <p:txBody>
          <a:bodyPr>
            <a:normAutofit fontScale="92500" lnSpcReduction="20000"/>
          </a:bodyPr>
          <a:lstStyle/>
          <a:p>
            <a:pPr algn="l" rtl="0"/>
            <a:r>
              <a:rPr lang="en-US" dirty="0" smtClean="0"/>
              <a:t>The compactive effort will be greater when using a heavier roller on site or a heavier rammer in the laboratory. With greater compactive effort: </a:t>
            </a:r>
          </a:p>
          <a:p>
            <a:pPr lvl="1" algn="l" rtl="0"/>
            <a:r>
              <a:rPr lang="en-US" b="1" dirty="0" smtClean="0"/>
              <a:t>maximum dry density increases </a:t>
            </a:r>
            <a:endParaRPr lang="en-US" dirty="0" smtClean="0"/>
          </a:p>
          <a:p>
            <a:pPr lvl="1" algn="l" rtl="0"/>
            <a:r>
              <a:rPr lang="en-US" b="1" dirty="0" smtClean="0"/>
              <a:t>optimum water content decreases </a:t>
            </a:r>
            <a:endParaRPr lang="en-US" dirty="0" smtClean="0"/>
          </a:p>
          <a:p>
            <a:pPr lvl="1" algn="l" rtl="0"/>
            <a:r>
              <a:rPr lang="en-US" b="1" dirty="0" smtClean="0"/>
              <a:t>air-voids content remains almost the same.</a:t>
            </a:r>
            <a:r>
              <a:rPr lang="en-US" dirty="0" smtClean="0"/>
              <a:t> </a:t>
            </a:r>
          </a:p>
        </p:txBody>
      </p:sp>
      <p:grpSp>
        <p:nvGrpSpPr>
          <p:cNvPr id="4" name="مجموعة 3"/>
          <p:cNvGrpSpPr/>
          <p:nvPr/>
        </p:nvGrpSpPr>
        <p:grpSpPr>
          <a:xfrm>
            <a:off x="4071934" y="2000240"/>
            <a:ext cx="4605340" cy="3350521"/>
            <a:chOff x="1633722" y="2000250"/>
            <a:chExt cx="6757800" cy="4576423"/>
          </a:xfrm>
        </p:grpSpPr>
        <p:sp>
          <p:nvSpPr>
            <p:cNvPr id="5" name="Rectangle 2"/>
            <p:cNvSpPr>
              <a:spLocks noChangeArrowheads="1"/>
            </p:cNvSpPr>
            <p:nvPr/>
          </p:nvSpPr>
          <p:spPr bwMode="auto">
            <a:xfrm>
              <a:off x="2643188" y="2071688"/>
              <a:ext cx="5643562" cy="3878262"/>
            </a:xfrm>
            <a:prstGeom prst="rect">
              <a:avLst/>
            </a:prstGeom>
            <a:noFill/>
            <a:ln w="34925"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6" name="Freeform 3"/>
            <p:cNvSpPr>
              <a:spLocks/>
            </p:cNvSpPr>
            <p:nvPr/>
          </p:nvSpPr>
          <p:spPr bwMode="auto">
            <a:xfrm>
              <a:off x="4857750" y="2000250"/>
              <a:ext cx="3414713" cy="2578100"/>
            </a:xfrm>
            <a:custGeom>
              <a:avLst/>
              <a:gdLst>
                <a:gd name="T0" fmla="*/ 0 w 2034"/>
                <a:gd name="T1" fmla="*/ 0 h 1449"/>
                <a:gd name="T2" fmla="*/ 123 w 2034"/>
                <a:gd name="T3" fmla="*/ 219 h 1449"/>
                <a:gd name="T4" fmla="*/ 267 w 2034"/>
                <a:gd name="T5" fmla="*/ 411 h 1449"/>
                <a:gd name="T6" fmla="*/ 441 w 2034"/>
                <a:gd name="T7" fmla="*/ 603 h 1449"/>
                <a:gd name="T8" fmla="*/ 651 w 2034"/>
                <a:gd name="T9" fmla="*/ 795 h 1449"/>
                <a:gd name="T10" fmla="*/ 873 w 2034"/>
                <a:gd name="T11" fmla="*/ 936 h 1449"/>
                <a:gd name="T12" fmla="*/ 1116 w 2034"/>
                <a:gd name="T13" fmla="*/ 1080 h 1449"/>
                <a:gd name="T14" fmla="*/ 1350 w 2034"/>
                <a:gd name="T15" fmla="*/ 1179 h 1449"/>
                <a:gd name="T16" fmla="*/ 1557 w 2034"/>
                <a:gd name="T17" fmla="*/ 1269 h 1449"/>
                <a:gd name="T18" fmla="*/ 1746 w 2034"/>
                <a:gd name="T19" fmla="*/ 1350 h 1449"/>
                <a:gd name="T20" fmla="*/ 1980 w 2034"/>
                <a:gd name="T21" fmla="*/ 1431 h 1449"/>
                <a:gd name="T22" fmla="*/ 2034 w 2034"/>
                <a:gd name="T23" fmla="*/ 1449 h 14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34"/>
                <a:gd name="T37" fmla="*/ 0 h 1449"/>
                <a:gd name="T38" fmla="*/ 2034 w 2034"/>
                <a:gd name="T39" fmla="*/ 1449 h 14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34" h="1449">
                  <a:moveTo>
                    <a:pt x="0" y="0"/>
                  </a:moveTo>
                  <a:cubicBezTo>
                    <a:pt x="22" y="37"/>
                    <a:pt x="78" y="150"/>
                    <a:pt x="123" y="219"/>
                  </a:cubicBezTo>
                  <a:cubicBezTo>
                    <a:pt x="168" y="288"/>
                    <a:pt x="214" y="347"/>
                    <a:pt x="267" y="411"/>
                  </a:cubicBezTo>
                  <a:cubicBezTo>
                    <a:pt x="320" y="475"/>
                    <a:pt x="377" y="539"/>
                    <a:pt x="441" y="603"/>
                  </a:cubicBezTo>
                  <a:cubicBezTo>
                    <a:pt x="505" y="667"/>
                    <a:pt x="579" y="740"/>
                    <a:pt x="651" y="795"/>
                  </a:cubicBezTo>
                  <a:cubicBezTo>
                    <a:pt x="723" y="850"/>
                    <a:pt x="796" y="889"/>
                    <a:pt x="873" y="936"/>
                  </a:cubicBezTo>
                  <a:cubicBezTo>
                    <a:pt x="950" y="983"/>
                    <a:pt x="1037" y="1039"/>
                    <a:pt x="1116" y="1080"/>
                  </a:cubicBezTo>
                  <a:cubicBezTo>
                    <a:pt x="1195" y="1121"/>
                    <a:pt x="1277" y="1148"/>
                    <a:pt x="1350" y="1179"/>
                  </a:cubicBezTo>
                  <a:cubicBezTo>
                    <a:pt x="1423" y="1210"/>
                    <a:pt x="1491" y="1241"/>
                    <a:pt x="1557" y="1269"/>
                  </a:cubicBezTo>
                  <a:cubicBezTo>
                    <a:pt x="1623" y="1297"/>
                    <a:pt x="1676" y="1323"/>
                    <a:pt x="1746" y="1350"/>
                  </a:cubicBezTo>
                  <a:cubicBezTo>
                    <a:pt x="1816" y="1377"/>
                    <a:pt x="1932" y="1415"/>
                    <a:pt x="1980" y="1431"/>
                  </a:cubicBezTo>
                  <a:cubicBezTo>
                    <a:pt x="2028" y="1447"/>
                    <a:pt x="2023" y="1445"/>
                    <a:pt x="2034" y="1449"/>
                  </a:cubicBezTo>
                </a:path>
              </a:pathLst>
            </a:custGeom>
            <a:noFill/>
            <a:ln w="41275">
              <a:solidFill>
                <a:srgbClr val="FF0000"/>
              </a:solidFill>
              <a:prstDash val="sysDot"/>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7" name="Freeform 4"/>
            <p:cNvSpPr>
              <a:spLocks/>
            </p:cNvSpPr>
            <p:nvPr/>
          </p:nvSpPr>
          <p:spPr bwMode="auto">
            <a:xfrm>
              <a:off x="3357563" y="2825750"/>
              <a:ext cx="2524125" cy="1174750"/>
            </a:xfrm>
            <a:custGeom>
              <a:avLst/>
              <a:gdLst>
                <a:gd name="T0" fmla="*/ 0 w 1269"/>
                <a:gd name="T1" fmla="*/ 667 h 667"/>
                <a:gd name="T2" fmla="*/ 186 w 1269"/>
                <a:gd name="T3" fmla="*/ 364 h 667"/>
                <a:gd name="T4" fmla="*/ 384 w 1269"/>
                <a:gd name="T5" fmla="*/ 139 h 667"/>
                <a:gd name="T6" fmla="*/ 528 w 1269"/>
                <a:gd name="T7" fmla="*/ 43 h 667"/>
                <a:gd name="T8" fmla="*/ 663 w 1269"/>
                <a:gd name="T9" fmla="*/ 4 h 667"/>
                <a:gd name="T10" fmla="*/ 816 w 1269"/>
                <a:gd name="T11" fmla="*/ 67 h 667"/>
                <a:gd name="T12" fmla="*/ 924 w 1269"/>
                <a:gd name="T13" fmla="*/ 166 h 667"/>
                <a:gd name="T14" fmla="*/ 1032 w 1269"/>
                <a:gd name="T15" fmla="*/ 283 h 667"/>
                <a:gd name="T16" fmla="*/ 1104 w 1269"/>
                <a:gd name="T17" fmla="*/ 379 h 667"/>
                <a:gd name="T18" fmla="*/ 1185 w 1269"/>
                <a:gd name="T19" fmla="*/ 465 h 667"/>
                <a:gd name="T20" fmla="*/ 1257 w 1269"/>
                <a:gd name="T21" fmla="*/ 544 h 667"/>
                <a:gd name="T22" fmla="*/ 1257 w 1269"/>
                <a:gd name="T23" fmla="*/ 546 h 6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69"/>
                <a:gd name="T37" fmla="*/ 0 h 667"/>
                <a:gd name="T38" fmla="*/ 1269 w 1269"/>
                <a:gd name="T39" fmla="*/ 667 h 6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69" h="667">
                  <a:moveTo>
                    <a:pt x="0" y="667"/>
                  </a:moveTo>
                  <a:cubicBezTo>
                    <a:pt x="31" y="617"/>
                    <a:pt x="122" y="452"/>
                    <a:pt x="186" y="364"/>
                  </a:cubicBezTo>
                  <a:cubicBezTo>
                    <a:pt x="250" y="276"/>
                    <a:pt x="327" y="193"/>
                    <a:pt x="384" y="139"/>
                  </a:cubicBezTo>
                  <a:cubicBezTo>
                    <a:pt x="441" y="85"/>
                    <a:pt x="482" y="65"/>
                    <a:pt x="528" y="43"/>
                  </a:cubicBezTo>
                  <a:cubicBezTo>
                    <a:pt x="574" y="21"/>
                    <a:pt x="615" y="0"/>
                    <a:pt x="663" y="4"/>
                  </a:cubicBezTo>
                  <a:cubicBezTo>
                    <a:pt x="711" y="8"/>
                    <a:pt x="772" y="40"/>
                    <a:pt x="816" y="67"/>
                  </a:cubicBezTo>
                  <a:cubicBezTo>
                    <a:pt x="860" y="94"/>
                    <a:pt x="888" y="130"/>
                    <a:pt x="924" y="166"/>
                  </a:cubicBezTo>
                  <a:cubicBezTo>
                    <a:pt x="960" y="202"/>
                    <a:pt x="1002" y="247"/>
                    <a:pt x="1032" y="283"/>
                  </a:cubicBezTo>
                  <a:cubicBezTo>
                    <a:pt x="1062" y="319"/>
                    <a:pt x="1079" y="349"/>
                    <a:pt x="1104" y="379"/>
                  </a:cubicBezTo>
                  <a:cubicBezTo>
                    <a:pt x="1129" y="409"/>
                    <a:pt x="1159" y="438"/>
                    <a:pt x="1185" y="465"/>
                  </a:cubicBezTo>
                  <a:cubicBezTo>
                    <a:pt x="1211" y="492"/>
                    <a:pt x="1245" y="531"/>
                    <a:pt x="1257" y="544"/>
                  </a:cubicBezTo>
                  <a:cubicBezTo>
                    <a:pt x="1269" y="557"/>
                    <a:pt x="1257" y="546"/>
                    <a:pt x="1257" y="546"/>
                  </a:cubicBezTo>
                </a:path>
              </a:pathLst>
            </a:custGeom>
            <a:noFill/>
            <a:ln w="41275" cap="sq">
              <a:solidFill>
                <a:schemeClr val="hlink"/>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8" name="Freeform 8"/>
            <p:cNvSpPr>
              <a:spLocks/>
            </p:cNvSpPr>
            <p:nvPr/>
          </p:nvSpPr>
          <p:spPr bwMode="auto">
            <a:xfrm>
              <a:off x="3714750" y="3443288"/>
              <a:ext cx="2667000" cy="1414462"/>
            </a:xfrm>
            <a:custGeom>
              <a:avLst/>
              <a:gdLst>
                <a:gd name="T0" fmla="*/ 0 w 1324"/>
                <a:gd name="T1" fmla="*/ 667 h 667"/>
                <a:gd name="T2" fmla="*/ 194 w 1324"/>
                <a:gd name="T3" fmla="*/ 364 h 667"/>
                <a:gd name="T4" fmla="*/ 401 w 1324"/>
                <a:gd name="T5" fmla="*/ 139 h 667"/>
                <a:gd name="T6" fmla="*/ 551 w 1324"/>
                <a:gd name="T7" fmla="*/ 43 h 667"/>
                <a:gd name="T8" fmla="*/ 692 w 1324"/>
                <a:gd name="T9" fmla="*/ 4 h 667"/>
                <a:gd name="T10" fmla="*/ 851 w 1324"/>
                <a:gd name="T11" fmla="*/ 67 h 667"/>
                <a:gd name="T12" fmla="*/ 990 w 1324"/>
                <a:gd name="T13" fmla="*/ 160 h 667"/>
                <a:gd name="T14" fmla="*/ 1098 w 1324"/>
                <a:gd name="T15" fmla="*/ 250 h 667"/>
                <a:gd name="T16" fmla="*/ 1206 w 1324"/>
                <a:gd name="T17" fmla="*/ 331 h 667"/>
                <a:gd name="T18" fmla="*/ 1324 w 1324"/>
                <a:gd name="T19" fmla="*/ 433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24"/>
                <a:gd name="T31" fmla="*/ 0 h 667"/>
                <a:gd name="T32" fmla="*/ 1324 w 1324"/>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24" h="667">
                  <a:moveTo>
                    <a:pt x="0" y="667"/>
                  </a:moveTo>
                  <a:cubicBezTo>
                    <a:pt x="32" y="617"/>
                    <a:pt x="127" y="452"/>
                    <a:pt x="194" y="364"/>
                  </a:cubicBezTo>
                  <a:cubicBezTo>
                    <a:pt x="261" y="276"/>
                    <a:pt x="341" y="193"/>
                    <a:pt x="401" y="139"/>
                  </a:cubicBezTo>
                  <a:cubicBezTo>
                    <a:pt x="460" y="85"/>
                    <a:pt x="503" y="65"/>
                    <a:pt x="551" y="43"/>
                  </a:cubicBezTo>
                  <a:cubicBezTo>
                    <a:pt x="599" y="21"/>
                    <a:pt x="642" y="0"/>
                    <a:pt x="692" y="4"/>
                  </a:cubicBezTo>
                  <a:cubicBezTo>
                    <a:pt x="742" y="8"/>
                    <a:pt x="801" y="41"/>
                    <a:pt x="851" y="67"/>
                  </a:cubicBezTo>
                  <a:cubicBezTo>
                    <a:pt x="901" y="93"/>
                    <a:pt x="949" y="129"/>
                    <a:pt x="990" y="160"/>
                  </a:cubicBezTo>
                  <a:cubicBezTo>
                    <a:pt x="1031" y="191"/>
                    <a:pt x="1062" y="222"/>
                    <a:pt x="1098" y="250"/>
                  </a:cubicBezTo>
                  <a:cubicBezTo>
                    <a:pt x="1134" y="278"/>
                    <a:pt x="1168" y="300"/>
                    <a:pt x="1206" y="331"/>
                  </a:cubicBezTo>
                  <a:cubicBezTo>
                    <a:pt x="1244" y="362"/>
                    <a:pt x="1304" y="416"/>
                    <a:pt x="1324" y="433"/>
                  </a:cubicBezTo>
                </a:path>
              </a:pathLst>
            </a:custGeom>
            <a:noFill/>
            <a:ln w="41275" cap="sq">
              <a:solidFill>
                <a:schemeClr val="tx1"/>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9" name="Text Box 9"/>
            <p:cNvSpPr txBox="1">
              <a:spLocks noChangeArrowheads="1"/>
            </p:cNvSpPr>
            <p:nvPr/>
          </p:nvSpPr>
          <p:spPr bwMode="auto">
            <a:xfrm>
              <a:off x="1633722" y="2976010"/>
              <a:ext cx="677440" cy="2129287"/>
            </a:xfrm>
            <a:prstGeom prst="rect">
              <a:avLst/>
            </a:prstGeom>
            <a:noFill/>
            <a:ln w="12700" cap="sq">
              <a:noFill/>
              <a:miter lim="800000"/>
              <a:headEnd type="none" w="sm" len="sm"/>
              <a:tailEnd type="none" w="sm" len="sm"/>
            </a:ln>
          </p:spPr>
          <p:txBody>
            <a:bodyPr vert="vert270" wrap="square">
              <a:spAutoFit/>
            </a:bodyPr>
            <a:lstStyle/>
            <a:p>
              <a:pPr algn="l" rtl="0" eaLnBrk="0" hangingPunct="0">
                <a:spcBef>
                  <a:spcPct val="50000"/>
                </a:spcBef>
              </a:pPr>
              <a:r>
                <a:rPr lang="en-US" b="1" dirty="0">
                  <a:solidFill>
                    <a:schemeClr val="tx1"/>
                  </a:solidFill>
                </a:rPr>
                <a:t>Dry Density</a:t>
              </a:r>
              <a:endParaRPr lang="en-AU" b="1" dirty="0">
                <a:solidFill>
                  <a:schemeClr val="tx1"/>
                </a:solidFill>
              </a:endParaRPr>
            </a:p>
          </p:txBody>
        </p:sp>
        <p:sp>
          <p:nvSpPr>
            <p:cNvPr id="10" name="Text Box 10"/>
            <p:cNvSpPr txBox="1">
              <a:spLocks noChangeArrowheads="1"/>
            </p:cNvSpPr>
            <p:nvPr/>
          </p:nvSpPr>
          <p:spPr bwMode="auto">
            <a:xfrm>
              <a:off x="4464049" y="6072208"/>
              <a:ext cx="3927473" cy="504465"/>
            </a:xfrm>
            <a:prstGeom prst="rect">
              <a:avLst/>
            </a:prstGeom>
            <a:solidFill>
              <a:schemeClr val="bg1"/>
            </a:solidFill>
            <a:ln w="12700" cap="sq">
              <a:noFill/>
              <a:miter lim="800000"/>
              <a:headEnd type="none" w="sm" len="sm"/>
              <a:tailEnd type="none" w="sm" len="sm"/>
            </a:ln>
          </p:spPr>
          <p:txBody>
            <a:bodyPr wrap="square">
              <a:spAutoFit/>
            </a:bodyPr>
            <a:lstStyle/>
            <a:p>
              <a:pPr algn="l" rtl="0" eaLnBrk="0" hangingPunct="0">
                <a:spcBef>
                  <a:spcPct val="50000"/>
                </a:spcBef>
              </a:pPr>
              <a:r>
                <a:rPr lang="en-US" b="1" dirty="0">
                  <a:solidFill>
                    <a:schemeClr val="tx1"/>
                  </a:solidFill>
                </a:rPr>
                <a:t>Moisture content</a:t>
              </a:r>
              <a:endParaRPr lang="en-AU" b="1" dirty="0">
                <a:solidFill>
                  <a:schemeClr val="tx1"/>
                </a:solidFill>
              </a:endParaRPr>
            </a:p>
          </p:txBody>
        </p:sp>
        <p:sp>
          <p:nvSpPr>
            <p:cNvPr id="11" name="Text Box 11"/>
            <p:cNvSpPr txBox="1">
              <a:spLocks noChangeArrowheads="1"/>
            </p:cNvSpPr>
            <p:nvPr/>
          </p:nvSpPr>
          <p:spPr bwMode="auto">
            <a:xfrm>
              <a:off x="4357688" y="3929063"/>
              <a:ext cx="2133600" cy="822325"/>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i="1" dirty="0">
                  <a:solidFill>
                    <a:schemeClr val="tx1"/>
                  </a:solidFill>
                  <a:latin typeface="Times New Roman" pitchFamily="18" charset="0"/>
                </a:rPr>
                <a:t>Standard Compaction</a:t>
              </a:r>
              <a:endParaRPr lang="en-AU" i="1" dirty="0">
                <a:solidFill>
                  <a:schemeClr val="tx1"/>
                </a:solidFill>
                <a:latin typeface="Times New Roman" pitchFamily="18" charset="0"/>
              </a:endParaRPr>
            </a:p>
          </p:txBody>
        </p:sp>
        <p:sp>
          <p:nvSpPr>
            <p:cNvPr id="12" name="Text Box 12"/>
            <p:cNvSpPr txBox="1">
              <a:spLocks noChangeArrowheads="1"/>
            </p:cNvSpPr>
            <p:nvPr/>
          </p:nvSpPr>
          <p:spPr bwMode="auto">
            <a:xfrm>
              <a:off x="2786818" y="2285992"/>
              <a:ext cx="2085208" cy="882813"/>
            </a:xfrm>
            <a:prstGeom prst="rect">
              <a:avLst/>
            </a:prstGeom>
            <a:noFill/>
            <a:ln w="12700" cap="sq">
              <a:noFill/>
              <a:miter lim="800000"/>
              <a:headEnd type="none" w="sm" len="sm"/>
              <a:tailEnd type="none" w="sm" len="sm"/>
            </a:ln>
            <a:effectLst>
              <a:glow rad="101600">
                <a:schemeClr val="accent6">
                  <a:satMod val="175000"/>
                  <a:alpha val="40000"/>
                </a:schemeClr>
              </a:glow>
            </a:effectLst>
          </p:spPr>
          <p:txBody>
            <a:bodyPr wrap="square">
              <a:spAutoFit/>
            </a:bodyPr>
            <a:lstStyle/>
            <a:p>
              <a:pPr algn="l" rtl="0" eaLnBrk="0" hangingPunct="0">
                <a:spcBef>
                  <a:spcPct val="50000"/>
                </a:spcBef>
                <a:defRPr/>
              </a:pPr>
              <a:r>
                <a:rPr lang="en-US" i="1" dirty="0">
                  <a:latin typeface="Times New Roman" pitchFamily="18" charset="0"/>
                  <a:cs typeface="+mn-cs"/>
                </a:rPr>
                <a:t>Modified Compaction</a:t>
              </a:r>
              <a:endParaRPr lang="en-AU" i="1" dirty="0">
                <a:latin typeface="Times New Roman" pitchFamily="18" charset="0"/>
                <a:cs typeface="+mn-cs"/>
              </a:endParaRPr>
            </a:p>
          </p:txBody>
        </p:sp>
      </p:grpSp>
      <p:sp>
        <p:nvSpPr>
          <p:cNvPr id="14" name="عنصر نائب لرقم الشريحة 13"/>
          <p:cNvSpPr>
            <a:spLocks noGrp="1"/>
          </p:cNvSpPr>
          <p:nvPr>
            <p:ph type="sldNum" sz="quarter" idx="12"/>
          </p:nvPr>
        </p:nvSpPr>
        <p:spPr/>
        <p:txBody>
          <a:bodyPr/>
          <a:lstStyle/>
          <a:p>
            <a:fld id="{F10DC7AE-D3C3-4D67-BE93-7D676E21DF42}" type="slidenum">
              <a:rPr lang="ar-IQ" smtClean="0"/>
              <a:pPr/>
              <a:t>12</a:t>
            </a:fld>
            <a:endParaRPr lang="ar-IQ"/>
          </a:p>
        </p:txBody>
      </p:sp>
      <p:sp>
        <p:nvSpPr>
          <p:cNvPr id="15"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7"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عنصر نائب لرقم الشريحة 20"/>
          <p:cNvSpPr>
            <a:spLocks noGrp="1"/>
          </p:cNvSpPr>
          <p:nvPr>
            <p:ph type="sldNum" sz="quarter" idx="12"/>
          </p:nvPr>
        </p:nvSpPr>
        <p:spPr/>
        <p:txBody>
          <a:bodyPr/>
          <a:lstStyle/>
          <a:p>
            <a:pPr>
              <a:defRPr/>
            </a:pPr>
            <a:fld id="{AF963841-DFCF-466F-9BDB-6BE02397B308}" type="slidenum">
              <a:rPr lang="en-US"/>
              <a:pPr>
                <a:defRPr/>
              </a:pPr>
              <a:t>13</a:t>
            </a:fld>
            <a:endParaRPr lang="en-US" dirty="0"/>
          </a:p>
        </p:txBody>
      </p:sp>
      <p:sp>
        <p:nvSpPr>
          <p:cNvPr id="25604" name="Rectangle 5"/>
          <p:cNvSpPr>
            <a:spLocks noChangeArrowheads="1"/>
          </p:cNvSpPr>
          <p:nvPr/>
        </p:nvSpPr>
        <p:spPr bwMode="auto">
          <a:xfrm>
            <a:off x="2314575" y="1662113"/>
            <a:ext cx="9144000" cy="0"/>
          </a:xfrm>
          <a:prstGeom prst="rect">
            <a:avLst/>
          </a:prstGeom>
          <a:noFill/>
          <a:ln w="9525">
            <a:noFill/>
            <a:miter lim="800000"/>
            <a:headEnd/>
            <a:tailEnd/>
          </a:ln>
        </p:spPr>
        <p:txBody>
          <a:bodyPr>
            <a:spAutoFit/>
          </a:bodyPr>
          <a:lstStyle/>
          <a:p>
            <a:pPr algn="ctr" rtl="0">
              <a:lnSpc>
                <a:spcPct val="80000"/>
              </a:lnSpc>
              <a:spcBef>
                <a:spcPct val="10000"/>
              </a:spcBef>
              <a:spcAft>
                <a:spcPct val="15000"/>
              </a:spcAft>
            </a:pPr>
            <a:endParaRPr lang="en-US"/>
          </a:p>
        </p:txBody>
      </p:sp>
      <p:sp>
        <p:nvSpPr>
          <p:cNvPr id="25605" name="Rectangle 7"/>
          <p:cNvSpPr>
            <a:spLocks noChangeArrowheads="1"/>
          </p:cNvSpPr>
          <p:nvPr/>
        </p:nvSpPr>
        <p:spPr bwMode="auto">
          <a:xfrm>
            <a:off x="3286125" y="1857375"/>
            <a:ext cx="5334000" cy="3657600"/>
          </a:xfrm>
          <a:prstGeom prst="rect">
            <a:avLst/>
          </a:prstGeom>
          <a:noFill/>
          <a:ln w="34925"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25606" name="Freeform 8"/>
          <p:cNvSpPr>
            <a:spLocks/>
          </p:cNvSpPr>
          <p:nvPr/>
        </p:nvSpPr>
        <p:spPr bwMode="auto">
          <a:xfrm>
            <a:off x="5643563" y="1857375"/>
            <a:ext cx="3000375" cy="3173413"/>
          </a:xfrm>
          <a:custGeom>
            <a:avLst/>
            <a:gdLst>
              <a:gd name="T0" fmla="*/ 0 w 2034"/>
              <a:gd name="T1" fmla="*/ 0 h 1449"/>
              <a:gd name="T2" fmla="*/ 123 w 2034"/>
              <a:gd name="T3" fmla="*/ 219 h 1449"/>
              <a:gd name="T4" fmla="*/ 267 w 2034"/>
              <a:gd name="T5" fmla="*/ 411 h 1449"/>
              <a:gd name="T6" fmla="*/ 441 w 2034"/>
              <a:gd name="T7" fmla="*/ 603 h 1449"/>
              <a:gd name="T8" fmla="*/ 651 w 2034"/>
              <a:gd name="T9" fmla="*/ 795 h 1449"/>
              <a:gd name="T10" fmla="*/ 873 w 2034"/>
              <a:gd name="T11" fmla="*/ 936 h 1449"/>
              <a:gd name="T12" fmla="*/ 1116 w 2034"/>
              <a:gd name="T13" fmla="*/ 1080 h 1449"/>
              <a:gd name="T14" fmla="*/ 1350 w 2034"/>
              <a:gd name="T15" fmla="*/ 1179 h 1449"/>
              <a:gd name="T16" fmla="*/ 1557 w 2034"/>
              <a:gd name="T17" fmla="*/ 1269 h 1449"/>
              <a:gd name="T18" fmla="*/ 1746 w 2034"/>
              <a:gd name="T19" fmla="*/ 1350 h 1449"/>
              <a:gd name="T20" fmla="*/ 1980 w 2034"/>
              <a:gd name="T21" fmla="*/ 1431 h 1449"/>
              <a:gd name="T22" fmla="*/ 2034 w 2034"/>
              <a:gd name="T23" fmla="*/ 1449 h 14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34"/>
              <a:gd name="T37" fmla="*/ 0 h 1449"/>
              <a:gd name="T38" fmla="*/ 2034 w 2034"/>
              <a:gd name="T39" fmla="*/ 1449 h 14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34" h="1449">
                <a:moveTo>
                  <a:pt x="0" y="0"/>
                </a:moveTo>
                <a:cubicBezTo>
                  <a:pt x="22" y="37"/>
                  <a:pt x="78" y="150"/>
                  <a:pt x="123" y="219"/>
                </a:cubicBezTo>
                <a:cubicBezTo>
                  <a:pt x="168" y="288"/>
                  <a:pt x="214" y="347"/>
                  <a:pt x="267" y="411"/>
                </a:cubicBezTo>
                <a:cubicBezTo>
                  <a:pt x="320" y="475"/>
                  <a:pt x="377" y="539"/>
                  <a:pt x="441" y="603"/>
                </a:cubicBezTo>
                <a:cubicBezTo>
                  <a:pt x="505" y="667"/>
                  <a:pt x="579" y="740"/>
                  <a:pt x="651" y="795"/>
                </a:cubicBezTo>
                <a:cubicBezTo>
                  <a:pt x="723" y="850"/>
                  <a:pt x="796" y="889"/>
                  <a:pt x="873" y="936"/>
                </a:cubicBezTo>
                <a:cubicBezTo>
                  <a:pt x="950" y="983"/>
                  <a:pt x="1037" y="1039"/>
                  <a:pt x="1116" y="1080"/>
                </a:cubicBezTo>
                <a:cubicBezTo>
                  <a:pt x="1195" y="1121"/>
                  <a:pt x="1277" y="1148"/>
                  <a:pt x="1350" y="1179"/>
                </a:cubicBezTo>
                <a:cubicBezTo>
                  <a:pt x="1423" y="1210"/>
                  <a:pt x="1491" y="1241"/>
                  <a:pt x="1557" y="1269"/>
                </a:cubicBezTo>
                <a:cubicBezTo>
                  <a:pt x="1623" y="1297"/>
                  <a:pt x="1676" y="1323"/>
                  <a:pt x="1746" y="1350"/>
                </a:cubicBezTo>
                <a:cubicBezTo>
                  <a:pt x="1816" y="1377"/>
                  <a:pt x="1932" y="1415"/>
                  <a:pt x="1980" y="1431"/>
                </a:cubicBezTo>
                <a:cubicBezTo>
                  <a:pt x="2028" y="1447"/>
                  <a:pt x="2023" y="1445"/>
                  <a:pt x="2034" y="1449"/>
                </a:cubicBezTo>
              </a:path>
            </a:pathLst>
          </a:custGeom>
          <a:noFill/>
          <a:ln w="41275">
            <a:solidFill>
              <a:srgbClr val="FF0000"/>
            </a:solidFill>
            <a:prstDash val="sysDot"/>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25607" name="Freeform 9"/>
          <p:cNvSpPr>
            <a:spLocks/>
          </p:cNvSpPr>
          <p:nvPr/>
        </p:nvSpPr>
        <p:spPr bwMode="auto">
          <a:xfrm>
            <a:off x="3786188" y="2286000"/>
            <a:ext cx="2014537" cy="1058863"/>
          </a:xfrm>
          <a:custGeom>
            <a:avLst/>
            <a:gdLst>
              <a:gd name="T0" fmla="*/ 0 w 1269"/>
              <a:gd name="T1" fmla="*/ 667 h 667"/>
              <a:gd name="T2" fmla="*/ 186 w 1269"/>
              <a:gd name="T3" fmla="*/ 364 h 667"/>
              <a:gd name="T4" fmla="*/ 384 w 1269"/>
              <a:gd name="T5" fmla="*/ 139 h 667"/>
              <a:gd name="T6" fmla="*/ 528 w 1269"/>
              <a:gd name="T7" fmla="*/ 43 h 667"/>
              <a:gd name="T8" fmla="*/ 663 w 1269"/>
              <a:gd name="T9" fmla="*/ 4 h 667"/>
              <a:gd name="T10" fmla="*/ 816 w 1269"/>
              <a:gd name="T11" fmla="*/ 67 h 667"/>
              <a:gd name="T12" fmla="*/ 924 w 1269"/>
              <a:gd name="T13" fmla="*/ 166 h 667"/>
              <a:gd name="T14" fmla="*/ 1032 w 1269"/>
              <a:gd name="T15" fmla="*/ 283 h 667"/>
              <a:gd name="T16" fmla="*/ 1104 w 1269"/>
              <a:gd name="T17" fmla="*/ 379 h 667"/>
              <a:gd name="T18" fmla="*/ 1185 w 1269"/>
              <a:gd name="T19" fmla="*/ 465 h 667"/>
              <a:gd name="T20" fmla="*/ 1257 w 1269"/>
              <a:gd name="T21" fmla="*/ 544 h 667"/>
              <a:gd name="T22" fmla="*/ 1257 w 1269"/>
              <a:gd name="T23" fmla="*/ 546 h 6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69"/>
              <a:gd name="T37" fmla="*/ 0 h 667"/>
              <a:gd name="T38" fmla="*/ 1269 w 1269"/>
              <a:gd name="T39" fmla="*/ 667 h 6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69" h="667">
                <a:moveTo>
                  <a:pt x="0" y="667"/>
                </a:moveTo>
                <a:cubicBezTo>
                  <a:pt x="31" y="617"/>
                  <a:pt x="122" y="452"/>
                  <a:pt x="186" y="364"/>
                </a:cubicBezTo>
                <a:cubicBezTo>
                  <a:pt x="250" y="276"/>
                  <a:pt x="327" y="193"/>
                  <a:pt x="384" y="139"/>
                </a:cubicBezTo>
                <a:cubicBezTo>
                  <a:pt x="441" y="85"/>
                  <a:pt x="482" y="65"/>
                  <a:pt x="528" y="43"/>
                </a:cubicBezTo>
                <a:cubicBezTo>
                  <a:pt x="574" y="21"/>
                  <a:pt x="615" y="0"/>
                  <a:pt x="663" y="4"/>
                </a:cubicBezTo>
                <a:cubicBezTo>
                  <a:pt x="711" y="8"/>
                  <a:pt x="772" y="40"/>
                  <a:pt x="816" y="67"/>
                </a:cubicBezTo>
                <a:cubicBezTo>
                  <a:pt x="860" y="94"/>
                  <a:pt x="888" y="130"/>
                  <a:pt x="924" y="166"/>
                </a:cubicBezTo>
                <a:cubicBezTo>
                  <a:pt x="960" y="202"/>
                  <a:pt x="1002" y="247"/>
                  <a:pt x="1032" y="283"/>
                </a:cubicBezTo>
                <a:cubicBezTo>
                  <a:pt x="1062" y="319"/>
                  <a:pt x="1079" y="349"/>
                  <a:pt x="1104" y="379"/>
                </a:cubicBezTo>
                <a:cubicBezTo>
                  <a:pt x="1129" y="409"/>
                  <a:pt x="1159" y="438"/>
                  <a:pt x="1185" y="465"/>
                </a:cubicBezTo>
                <a:cubicBezTo>
                  <a:pt x="1211" y="492"/>
                  <a:pt x="1245" y="531"/>
                  <a:pt x="1257" y="544"/>
                </a:cubicBezTo>
                <a:cubicBezTo>
                  <a:pt x="1269" y="557"/>
                  <a:pt x="1257" y="546"/>
                  <a:pt x="1257" y="546"/>
                </a:cubicBezTo>
              </a:path>
            </a:pathLst>
          </a:custGeom>
          <a:noFill/>
          <a:ln w="41275" cap="sq">
            <a:solidFill>
              <a:srgbClr val="FF9900"/>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5130" name="Freeform 10"/>
          <p:cNvSpPr>
            <a:spLocks/>
          </p:cNvSpPr>
          <p:nvPr/>
        </p:nvSpPr>
        <p:spPr bwMode="auto">
          <a:xfrm>
            <a:off x="5715000" y="4929188"/>
            <a:ext cx="2300288" cy="428625"/>
          </a:xfrm>
          <a:custGeom>
            <a:avLst/>
            <a:gdLst>
              <a:gd name="T0" fmla="*/ 0 w 1764"/>
              <a:gd name="T1" fmla="*/ 576 h 576"/>
              <a:gd name="T2" fmla="*/ 255 w 1764"/>
              <a:gd name="T3" fmla="*/ 314 h 576"/>
              <a:gd name="T4" fmla="*/ 527 w 1764"/>
              <a:gd name="T5" fmla="*/ 120 h 576"/>
              <a:gd name="T6" fmla="*/ 724 w 1764"/>
              <a:gd name="T7" fmla="*/ 37 h 576"/>
              <a:gd name="T8" fmla="*/ 909 w 1764"/>
              <a:gd name="T9" fmla="*/ 3 h 576"/>
              <a:gd name="T10" fmla="*/ 1119 w 1764"/>
              <a:gd name="T11" fmla="*/ 58 h 576"/>
              <a:gd name="T12" fmla="*/ 1269 w 1764"/>
              <a:gd name="T13" fmla="*/ 132 h 576"/>
              <a:gd name="T14" fmla="*/ 1422 w 1764"/>
              <a:gd name="T15" fmla="*/ 222 h 576"/>
              <a:gd name="T16" fmla="*/ 1575 w 1764"/>
              <a:gd name="T17" fmla="*/ 303 h 576"/>
              <a:gd name="T18" fmla="*/ 1737 w 1764"/>
              <a:gd name="T19" fmla="*/ 402 h 576"/>
              <a:gd name="T20" fmla="*/ 1737 w 1764"/>
              <a:gd name="T21" fmla="*/ 402 h 576"/>
              <a:gd name="T22" fmla="*/ 1746 w 1764"/>
              <a:gd name="T23" fmla="*/ 402 h 5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64"/>
              <a:gd name="T37" fmla="*/ 0 h 576"/>
              <a:gd name="T38" fmla="*/ 1764 w 1764"/>
              <a:gd name="T39" fmla="*/ 576 h 5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64" h="576">
                <a:moveTo>
                  <a:pt x="0" y="576"/>
                </a:moveTo>
                <a:cubicBezTo>
                  <a:pt x="43" y="533"/>
                  <a:pt x="167" y="390"/>
                  <a:pt x="255" y="314"/>
                </a:cubicBezTo>
                <a:cubicBezTo>
                  <a:pt x="343" y="238"/>
                  <a:pt x="448" y="167"/>
                  <a:pt x="527" y="120"/>
                </a:cubicBezTo>
                <a:cubicBezTo>
                  <a:pt x="605" y="73"/>
                  <a:pt x="661" y="56"/>
                  <a:pt x="724" y="37"/>
                </a:cubicBezTo>
                <a:cubicBezTo>
                  <a:pt x="787" y="18"/>
                  <a:pt x="843" y="0"/>
                  <a:pt x="909" y="3"/>
                </a:cubicBezTo>
                <a:cubicBezTo>
                  <a:pt x="975" y="7"/>
                  <a:pt x="1059" y="37"/>
                  <a:pt x="1119" y="58"/>
                </a:cubicBezTo>
                <a:cubicBezTo>
                  <a:pt x="1179" y="79"/>
                  <a:pt x="1218" y="105"/>
                  <a:pt x="1269" y="132"/>
                </a:cubicBezTo>
                <a:cubicBezTo>
                  <a:pt x="1320" y="159"/>
                  <a:pt x="1371" y="194"/>
                  <a:pt x="1422" y="222"/>
                </a:cubicBezTo>
                <a:cubicBezTo>
                  <a:pt x="1473" y="250"/>
                  <a:pt x="1522" y="273"/>
                  <a:pt x="1575" y="303"/>
                </a:cubicBezTo>
                <a:cubicBezTo>
                  <a:pt x="1628" y="333"/>
                  <a:pt x="1710" y="386"/>
                  <a:pt x="1737" y="402"/>
                </a:cubicBezTo>
                <a:cubicBezTo>
                  <a:pt x="1764" y="418"/>
                  <a:pt x="1736" y="402"/>
                  <a:pt x="1737" y="402"/>
                </a:cubicBezTo>
                <a:cubicBezTo>
                  <a:pt x="1738" y="402"/>
                  <a:pt x="1744" y="402"/>
                  <a:pt x="1746" y="402"/>
                </a:cubicBezTo>
              </a:path>
            </a:pathLst>
          </a:custGeom>
          <a:noFill/>
          <a:ln w="41275" cap="sq">
            <a:solidFill>
              <a:srgbClr val="993300"/>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25609" name="Text Box 12"/>
          <p:cNvSpPr txBox="1">
            <a:spLocks noChangeArrowheads="1"/>
          </p:cNvSpPr>
          <p:nvPr/>
        </p:nvSpPr>
        <p:spPr bwMode="auto">
          <a:xfrm>
            <a:off x="6048374" y="2570163"/>
            <a:ext cx="2238401" cy="369332"/>
          </a:xfrm>
          <a:prstGeom prst="rect">
            <a:avLst/>
          </a:prstGeom>
          <a:noFill/>
          <a:ln w="12700" cap="sq">
            <a:noFill/>
            <a:miter lim="800000"/>
            <a:headEnd type="none" w="sm" len="sm"/>
            <a:tailEnd type="none" w="sm" len="sm"/>
          </a:ln>
        </p:spPr>
        <p:txBody>
          <a:bodyPr wrap="square">
            <a:spAutoFit/>
          </a:bodyPr>
          <a:lstStyle/>
          <a:p>
            <a:pPr algn="l" rtl="0" eaLnBrk="0" hangingPunct="0">
              <a:spcBef>
                <a:spcPct val="50000"/>
              </a:spcBef>
            </a:pPr>
            <a:r>
              <a:rPr lang="en-US" dirty="0">
                <a:solidFill>
                  <a:schemeClr val="tx1"/>
                </a:solidFill>
              </a:rPr>
              <a:t>Zero air voids line</a:t>
            </a:r>
            <a:endParaRPr lang="en-AU" dirty="0">
              <a:solidFill>
                <a:schemeClr val="tx1"/>
              </a:solidFill>
            </a:endParaRPr>
          </a:p>
        </p:txBody>
      </p:sp>
      <p:sp>
        <p:nvSpPr>
          <p:cNvPr id="5133" name="Line 13"/>
          <p:cNvSpPr>
            <a:spLocks noChangeShapeType="1"/>
          </p:cNvSpPr>
          <p:nvPr/>
        </p:nvSpPr>
        <p:spPr bwMode="auto">
          <a:xfrm flipV="1">
            <a:off x="4857750" y="2357438"/>
            <a:ext cx="0" cy="3124200"/>
          </a:xfrm>
          <a:prstGeom prst="line">
            <a:avLst/>
          </a:prstGeom>
          <a:noFill/>
          <a:ln w="12700" cap="sq">
            <a:solidFill>
              <a:schemeClr val="tx1"/>
            </a:solidFill>
            <a:round/>
            <a:headEnd type="none" w="sm" len="sm"/>
            <a:tailEnd type="triangle" w="med" len="lg"/>
          </a:ln>
        </p:spPr>
        <p:txBody>
          <a:bodyPr wrap="none"/>
          <a:lstStyle/>
          <a:p>
            <a:endParaRPr lang="ar-IQ"/>
          </a:p>
        </p:txBody>
      </p:sp>
      <p:sp>
        <p:nvSpPr>
          <p:cNvPr id="25611" name="Text Box 18"/>
          <p:cNvSpPr txBox="1">
            <a:spLocks noChangeArrowheads="1"/>
          </p:cNvSpPr>
          <p:nvPr/>
        </p:nvSpPr>
        <p:spPr bwMode="auto">
          <a:xfrm>
            <a:off x="2143108" y="2071678"/>
            <a:ext cx="1143008" cy="707886"/>
          </a:xfrm>
          <a:prstGeom prst="rect">
            <a:avLst/>
          </a:prstGeom>
          <a:noFill/>
          <a:ln w="12700" cap="sq">
            <a:noFill/>
            <a:miter lim="800000"/>
            <a:headEnd type="none" w="sm" len="sm"/>
            <a:tailEnd type="none" w="sm" len="sm"/>
          </a:ln>
        </p:spPr>
        <p:txBody>
          <a:bodyPr wrap="square">
            <a:spAutoFit/>
          </a:bodyPr>
          <a:lstStyle/>
          <a:p>
            <a:pPr algn="l" rtl="0" eaLnBrk="0" hangingPunct="0">
              <a:spcBef>
                <a:spcPct val="50000"/>
              </a:spcBef>
            </a:pPr>
            <a:r>
              <a:rPr lang="en-US" sz="2000" b="1" dirty="0">
                <a:solidFill>
                  <a:schemeClr val="tx1"/>
                </a:solidFill>
              </a:rPr>
              <a:t>Dry Density</a:t>
            </a:r>
            <a:endParaRPr lang="en-AU" sz="2000" b="1" dirty="0">
              <a:solidFill>
                <a:schemeClr val="tx1"/>
              </a:solidFill>
            </a:endParaRPr>
          </a:p>
        </p:txBody>
      </p:sp>
      <p:sp>
        <p:nvSpPr>
          <p:cNvPr id="25612" name="Text Box 19"/>
          <p:cNvSpPr txBox="1">
            <a:spLocks noChangeArrowheads="1"/>
          </p:cNvSpPr>
          <p:nvPr/>
        </p:nvSpPr>
        <p:spPr bwMode="auto">
          <a:xfrm>
            <a:off x="6072199" y="5919788"/>
            <a:ext cx="2500329" cy="369332"/>
          </a:xfrm>
          <a:prstGeom prst="rect">
            <a:avLst/>
          </a:prstGeom>
          <a:solidFill>
            <a:schemeClr val="bg1"/>
          </a:solidFill>
          <a:ln w="12700" cap="sq">
            <a:noFill/>
            <a:miter lim="800000"/>
            <a:headEnd type="none" w="sm" len="sm"/>
            <a:tailEnd type="none" w="sm" len="sm"/>
          </a:ln>
        </p:spPr>
        <p:txBody>
          <a:bodyPr wrap="square">
            <a:spAutoFit/>
          </a:bodyPr>
          <a:lstStyle/>
          <a:p>
            <a:pPr algn="l" rtl="0" eaLnBrk="0" hangingPunct="0">
              <a:spcBef>
                <a:spcPct val="50000"/>
              </a:spcBef>
            </a:pPr>
            <a:r>
              <a:rPr lang="en-US" b="1" dirty="0">
                <a:solidFill>
                  <a:schemeClr val="tx1"/>
                </a:solidFill>
              </a:rPr>
              <a:t>Moisture content</a:t>
            </a:r>
            <a:endParaRPr lang="en-AU" b="1" dirty="0">
              <a:solidFill>
                <a:schemeClr val="tx1"/>
              </a:solidFill>
            </a:endParaRPr>
          </a:p>
        </p:txBody>
      </p:sp>
      <p:grpSp>
        <p:nvGrpSpPr>
          <p:cNvPr id="2" name="Group 25"/>
          <p:cNvGrpSpPr>
            <a:grpSpLocks/>
          </p:cNvGrpSpPr>
          <p:nvPr/>
        </p:nvGrpSpPr>
        <p:grpSpPr bwMode="auto">
          <a:xfrm>
            <a:off x="3286067" y="1928503"/>
            <a:ext cx="4110096" cy="4002397"/>
            <a:chOff x="1405" y="1198"/>
            <a:chExt cx="2652" cy="2678"/>
          </a:xfrm>
        </p:grpSpPr>
        <p:sp>
          <p:nvSpPr>
            <p:cNvPr id="25653" name="Line 14"/>
            <p:cNvSpPr>
              <a:spLocks noChangeShapeType="1"/>
            </p:cNvSpPr>
            <p:nvPr/>
          </p:nvSpPr>
          <p:spPr bwMode="auto">
            <a:xfrm flipV="1">
              <a:off x="3696" y="3206"/>
              <a:ext cx="29" cy="430"/>
            </a:xfrm>
            <a:prstGeom prst="line">
              <a:avLst/>
            </a:prstGeom>
            <a:noFill/>
            <a:ln w="12700" cap="sq">
              <a:solidFill>
                <a:schemeClr val="tx1"/>
              </a:solidFill>
              <a:round/>
              <a:headEnd type="none" w="sm" len="sm"/>
              <a:tailEnd type="triangle" w="med" len="lg"/>
            </a:ln>
          </p:spPr>
          <p:txBody>
            <a:bodyPr wrap="none"/>
            <a:lstStyle/>
            <a:p>
              <a:endParaRPr lang="ar-IQ"/>
            </a:p>
          </p:txBody>
        </p:sp>
        <p:sp>
          <p:nvSpPr>
            <p:cNvPr id="25654" name="Line 20"/>
            <p:cNvSpPr>
              <a:spLocks noChangeShapeType="1"/>
            </p:cNvSpPr>
            <p:nvPr/>
          </p:nvSpPr>
          <p:spPr bwMode="auto">
            <a:xfrm>
              <a:off x="1405" y="3206"/>
              <a:ext cx="2352" cy="0"/>
            </a:xfrm>
            <a:prstGeom prst="line">
              <a:avLst/>
            </a:prstGeom>
            <a:noFill/>
            <a:ln w="12700" cap="sq">
              <a:solidFill>
                <a:schemeClr val="tx1"/>
              </a:solidFill>
              <a:round/>
              <a:headEnd type="none" w="sm" len="sm"/>
              <a:tailEnd type="none" w="sm" len="sm"/>
            </a:ln>
          </p:spPr>
          <p:txBody>
            <a:bodyPr wrap="none"/>
            <a:lstStyle/>
            <a:p>
              <a:endParaRPr lang="ar-IQ"/>
            </a:p>
          </p:txBody>
        </p:sp>
        <p:sp>
          <p:nvSpPr>
            <p:cNvPr id="25655" name="Text Box 21"/>
            <p:cNvSpPr txBox="1">
              <a:spLocks noChangeArrowheads="1"/>
            </p:cNvSpPr>
            <p:nvPr/>
          </p:nvSpPr>
          <p:spPr bwMode="auto">
            <a:xfrm>
              <a:off x="1497" y="1198"/>
              <a:ext cx="624" cy="288"/>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AU" b="1" dirty="0">
                  <a:solidFill>
                    <a:schemeClr val="tx1"/>
                  </a:solidFill>
                  <a:latin typeface="Times New Roman" pitchFamily="18" charset="0"/>
                  <a:sym typeface="Symbol" pitchFamily="18" charset="2"/>
                </a:rPr>
                <a:t></a:t>
              </a:r>
              <a:r>
                <a:rPr lang="en-US" b="1" baseline="-25000" dirty="0">
                  <a:solidFill>
                    <a:schemeClr val="tx1"/>
                  </a:solidFill>
                  <a:latin typeface="Times New Roman" pitchFamily="18" charset="0"/>
                  <a:sym typeface="Symbol" pitchFamily="18" charset="2"/>
                </a:rPr>
                <a:t>d max</a:t>
              </a:r>
              <a:endParaRPr lang="en-AU" b="1" baseline="-25000" dirty="0">
                <a:solidFill>
                  <a:schemeClr val="tx1"/>
                </a:solidFill>
                <a:latin typeface="Times New Roman" pitchFamily="18" charset="0"/>
              </a:endParaRPr>
            </a:p>
          </p:txBody>
        </p:sp>
        <p:sp>
          <p:nvSpPr>
            <p:cNvPr id="25656" name="Text Box 22"/>
            <p:cNvSpPr txBox="1">
              <a:spLocks noChangeArrowheads="1"/>
            </p:cNvSpPr>
            <p:nvPr/>
          </p:nvSpPr>
          <p:spPr bwMode="auto">
            <a:xfrm>
              <a:off x="3433" y="3588"/>
              <a:ext cx="624" cy="288"/>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b="1">
                  <a:solidFill>
                    <a:schemeClr val="tx1"/>
                  </a:solidFill>
                </a:rPr>
                <a:t>OMC</a:t>
              </a:r>
              <a:endParaRPr lang="en-AU" b="1">
                <a:solidFill>
                  <a:schemeClr val="tx1"/>
                </a:solidFill>
              </a:endParaRPr>
            </a:p>
          </p:txBody>
        </p:sp>
      </p:grpSp>
      <p:sp>
        <p:nvSpPr>
          <p:cNvPr id="5144" name="Line 24"/>
          <p:cNvSpPr>
            <a:spLocks noChangeShapeType="1"/>
          </p:cNvSpPr>
          <p:nvPr/>
        </p:nvSpPr>
        <p:spPr bwMode="auto">
          <a:xfrm flipH="1">
            <a:off x="3286125" y="2357438"/>
            <a:ext cx="1571625" cy="46037"/>
          </a:xfrm>
          <a:prstGeom prst="line">
            <a:avLst/>
          </a:prstGeom>
          <a:noFill/>
          <a:ln w="12700" cap="sq">
            <a:solidFill>
              <a:schemeClr val="tx1"/>
            </a:solidFill>
            <a:round/>
            <a:headEnd type="none" w="sm" len="sm"/>
            <a:tailEnd type="none" w="sm" len="sm"/>
          </a:ln>
        </p:spPr>
        <p:txBody>
          <a:bodyPr wrap="none"/>
          <a:lstStyle/>
          <a:p>
            <a:endParaRPr lang="ar-IQ"/>
          </a:p>
        </p:txBody>
      </p:sp>
      <p:sp>
        <p:nvSpPr>
          <p:cNvPr id="5146" name="Rectangle 26"/>
          <p:cNvSpPr>
            <a:spLocks noChangeArrowheads="1"/>
          </p:cNvSpPr>
          <p:nvPr/>
        </p:nvSpPr>
        <p:spPr bwMode="auto">
          <a:xfrm>
            <a:off x="3786182" y="1428736"/>
            <a:ext cx="4383087" cy="384175"/>
          </a:xfrm>
          <a:prstGeom prst="rect">
            <a:avLst/>
          </a:prstGeom>
          <a:noFill/>
          <a:ln w="15875" algn="ctr">
            <a:noFill/>
            <a:miter lim="800000"/>
            <a:headEnd/>
            <a:tailEnd/>
          </a:ln>
          <a:effectLst/>
        </p:spPr>
        <p:txBody>
          <a:bodyPr wrap="none">
            <a:spAutoFit/>
          </a:bodyPr>
          <a:lstStyle/>
          <a:p>
            <a:pPr algn="ctr" rtl="0">
              <a:lnSpc>
                <a:spcPct val="80000"/>
              </a:lnSpc>
              <a:spcBef>
                <a:spcPct val="10000"/>
              </a:spcBef>
              <a:spcAft>
                <a:spcPct val="15000"/>
              </a:spcAft>
              <a:defRPr/>
            </a:pPr>
            <a:r>
              <a:rPr lang="en-US" b="1" i="1" dirty="0">
                <a:solidFill>
                  <a:schemeClr val="tx2"/>
                </a:solidFill>
                <a:effectLst>
                  <a:outerShdw blurRad="38100" dist="38100" dir="2700000" algn="tl">
                    <a:srgbClr val="C0C0C0"/>
                  </a:outerShdw>
                </a:effectLst>
                <a:latin typeface="Arial" charset="0"/>
                <a:cs typeface="+mn-cs"/>
              </a:rPr>
              <a:t>Constant compaction energy</a:t>
            </a:r>
            <a:endParaRPr lang="en-AU" b="1" i="1" dirty="0">
              <a:solidFill>
                <a:schemeClr val="tx2"/>
              </a:solidFill>
              <a:effectLst>
                <a:outerShdw blurRad="38100" dist="38100" dir="2700000" algn="tl">
                  <a:srgbClr val="C0C0C0"/>
                </a:outerShdw>
              </a:effectLst>
              <a:latin typeface="Arial" charset="0"/>
              <a:cs typeface="+mn-cs"/>
            </a:endParaRPr>
          </a:p>
        </p:txBody>
      </p:sp>
      <p:sp>
        <p:nvSpPr>
          <p:cNvPr id="23" name="Freeform 10"/>
          <p:cNvSpPr>
            <a:spLocks/>
          </p:cNvSpPr>
          <p:nvPr/>
        </p:nvSpPr>
        <p:spPr bwMode="auto">
          <a:xfrm>
            <a:off x="4929188" y="3786188"/>
            <a:ext cx="2014537" cy="571500"/>
          </a:xfrm>
          <a:custGeom>
            <a:avLst/>
            <a:gdLst>
              <a:gd name="T0" fmla="*/ 0 w 1764"/>
              <a:gd name="T1" fmla="*/ 576 h 576"/>
              <a:gd name="T2" fmla="*/ 255 w 1764"/>
              <a:gd name="T3" fmla="*/ 314 h 576"/>
              <a:gd name="T4" fmla="*/ 527 w 1764"/>
              <a:gd name="T5" fmla="*/ 120 h 576"/>
              <a:gd name="T6" fmla="*/ 724 w 1764"/>
              <a:gd name="T7" fmla="*/ 37 h 576"/>
              <a:gd name="T8" fmla="*/ 909 w 1764"/>
              <a:gd name="T9" fmla="*/ 3 h 576"/>
              <a:gd name="T10" fmla="*/ 1119 w 1764"/>
              <a:gd name="T11" fmla="*/ 58 h 576"/>
              <a:gd name="T12" fmla="*/ 1269 w 1764"/>
              <a:gd name="T13" fmla="*/ 132 h 576"/>
              <a:gd name="T14" fmla="*/ 1422 w 1764"/>
              <a:gd name="T15" fmla="*/ 222 h 576"/>
              <a:gd name="T16" fmla="*/ 1575 w 1764"/>
              <a:gd name="T17" fmla="*/ 303 h 576"/>
              <a:gd name="T18" fmla="*/ 1737 w 1764"/>
              <a:gd name="T19" fmla="*/ 402 h 576"/>
              <a:gd name="T20" fmla="*/ 1737 w 1764"/>
              <a:gd name="T21" fmla="*/ 402 h 576"/>
              <a:gd name="T22" fmla="*/ 1746 w 1764"/>
              <a:gd name="T23" fmla="*/ 402 h 5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64"/>
              <a:gd name="T37" fmla="*/ 0 h 576"/>
              <a:gd name="T38" fmla="*/ 1764 w 1764"/>
              <a:gd name="T39" fmla="*/ 576 h 5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64" h="576">
                <a:moveTo>
                  <a:pt x="0" y="576"/>
                </a:moveTo>
                <a:cubicBezTo>
                  <a:pt x="43" y="533"/>
                  <a:pt x="167" y="390"/>
                  <a:pt x="255" y="314"/>
                </a:cubicBezTo>
                <a:cubicBezTo>
                  <a:pt x="343" y="238"/>
                  <a:pt x="448" y="167"/>
                  <a:pt x="527" y="120"/>
                </a:cubicBezTo>
                <a:cubicBezTo>
                  <a:pt x="605" y="73"/>
                  <a:pt x="661" y="56"/>
                  <a:pt x="724" y="37"/>
                </a:cubicBezTo>
                <a:cubicBezTo>
                  <a:pt x="787" y="18"/>
                  <a:pt x="843" y="0"/>
                  <a:pt x="909" y="3"/>
                </a:cubicBezTo>
                <a:cubicBezTo>
                  <a:pt x="975" y="7"/>
                  <a:pt x="1059" y="37"/>
                  <a:pt x="1119" y="58"/>
                </a:cubicBezTo>
                <a:cubicBezTo>
                  <a:pt x="1179" y="79"/>
                  <a:pt x="1218" y="105"/>
                  <a:pt x="1269" y="132"/>
                </a:cubicBezTo>
                <a:cubicBezTo>
                  <a:pt x="1320" y="159"/>
                  <a:pt x="1371" y="194"/>
                  <a:pt x="1422" y="222"/>
                </a:cubicBezTo>
                <a:cubicBezTo>
                  <a:pt x="1473" y="250"/>
                  <a:pt x="1522" y="273"/>
                  <a:pt x="1575" y="303"/>
                </a:cubicBezTo>
                <a:cubicBezTo>
                  <a:pt x="1628" y="333"/>
                  <a:pt x="1710" y="386"/>
                  <a:pt x="1737" y="402"/>
                </a:cubicBezTo>
                <a:cubicBezTo>
                  <a:pt x="1764" y="418"/>
                  <a:pt x="1736" y="402"/>
                  <a:pt x="1737" y="402"/>
                </a:cubicBezTo>
                <a:cubicBezTo>
                  <a:pt x="1738" y="402"/>
                  <a:pt x="1744" y="402"/>
                  <a:pt x="1746" y="402"/>
                </a:cubicBezTo>
              </a:path>
            </a:pathLst>
          </a:custGeom>
          <a:noFill/>
          <a:ln w="41275" cap="sq">
            <a:solidFill>
              <a:srgbClr val="993300"/>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24" name="Freeform 10"/>
          <p:cNvSpPr>
            <a:spLocks/>
          </p:cNvSpPr>
          <p:nvPr/>
        </p:nvSpPr>
        <p:spPr bwMode="auto">
          <a:xfrm>
            <a:off x="5143500" y="4357688"/>
            <a:ext cx="2157413" cy="500062"/>
          </a:xfrm>
          <a:custGeom>
            <a:avLst/>
            <a:gdLst>
              <a:gd name="T0" fmla="*/ 0 w 1764"/>
              <a:gd name="T1" fmla="*/ 576 h 576"/>
              <a:gd name="T2" fmla="*/ 255 w 1764"/>
              <a:gd name="T3" fmla="*/ 314 h 576"/>
              <a:gd name="T4" fmla="*/ 527 w 1764"/>
              <a:gd name="T5" fmla="*/ 120 h 576"/>
              <a:gd name="T6" fmla="*/ 724 w 1764"/>
              <a:gd name="T7" fmla="*/ 37 h 576"/>
              <a:gd name="T8" fmla="*/ 909 w 1764"/>
              <a:gd name="T9" fmla="*/ 3 h 576"/>
              <a:gd name="T10" fmla="*/ 1119 w 1764"/>
              <a:gd name="T11" fmla="*/ 58 h 576"/>
              <a:gd name="T12" fmla="*/ 1269 w 1764"/>
              <a:gd name="T13" fmla="*/ 132 h 576"/>
              <a:gd name="T14" fmla="*/ 1422 w 1764"/>
              <a:gd name="T15" fmla="*/ 222 h 576"/>
              <a:gd name="T16" fmla="*/ 1575 w 1764"/>
              <a:gd name="T17" fmla="*/ 303 h 576"/>
              <a:gd name="T18" fmla="*/ 1737 w 1764"/>
              <a:gd name="T19" fmla="*/ 402 h 576"/>
              <a:gd name="T20" fmla="*/ 1737 w 1764"/>
              <a:gd name="T21" fmla="*/ 402 h 576"/>
              <a:gd name="T22" fmla="*/ 1746 w 1764"/>
              <a:gd name="T23" fmla="*/ 402 h 5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64"/>
              <a:gd name="T37" fmla="*/ 0 h 576"/>
              <a:gd name="T38" fmla="*/ 1764 w 1764"/>
              <a:gd name="T39" fmla="*/ 576 h 5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64" h="576">
                <a:moveTo>
                  <a:pt x="0" y="576"/>
                </a:moveTo>
                <a:cubicBezTo>
                  <a:pt x="43" y="533"/>
                  <a:pt x="167" y="390"/>
                  <a:pt x="255" y="314"/>
                </a:cubicBezTo>
                <a:cubicBezTo>
                  <a:pt x="343" y="238"/>
                  <a:pt x="448" y="167"/>
                  <a:pt x="527" y="120"/>
                </a:cubicBezTo>
                <a:cubicBezTo>
                  <a:pt x="605" y="73"/>
                  <a:pt x="661" y="56"/>
                  <a:pt x="724" y="37"/>
                </a:cubicBezTo>
                <a:cubicBezTo>
                  <a:pt x="787" y="18"/>
                  <a:pt x="843" y="0"/>
                  <a:pt x="909" y="3"/>
                </a:cubicBezTo>
                <a:cubicBezTo>
                  <a:pt x="975" y="7"/>
                  <a:pt x="1059" y="37"/>
                  <a:pt x="1119" y="58"/>
                </a:cubicBezTo>
                <a:cubicBezTo>
                  <a:pt x="1179" y="79"/>
                  <a:pt x="1218" y="105"/>
                  <a:pt x="1269" y="132"/>
                </a:cubicBezTo>
                <a:cubicBezTo>
                  <a:pt x="1320" y="159"/>
                  <a:pt x="1371" y="194"/>
                  <a:pt x="1422" y="222"/>
                </a:cubicBezTo>
                <a:cubicBezTo>
                  <a:pt x="1473" y="250"/>
                  <a:pt x="1522" y="273"/>
                  <a:pt x="1575" y="303"/>
                </a:cubicBezTo>
                <a:cubicBezTo>
                  <a:pt x="1628" y="333"/>
                  <a:pt x="1710" y="386"/>
                  <a:pt x="1737" y="402"/>
                </a:cubicBezTo>
                <a:cubicBezTo>
                  <a:pt x="1764" y="418"/>
                  <a:pt x="1736" y="402"/>
                  <a:pt x="1737" y="402"/>
                </a:cubicBezTo>
                <a:cubicBezTo>
                  <a:pt x="1738" y="402"/>
                  <a:pt x="1744" y="402"/>
                  <a:pt x="1746" y="402"/>
                </a:cubicBezTo>
              </a:path>
            </a:pathLst>
          </a:custGeom>
          <a:noFill/>
          <a:ln w="41275" cap="sq">
            <a:solidFill>
              <a:srgbClr val="993300"/>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25" name="Freeform 10"/>
          <p:cNvSpPr>
            <a:spLocks/>
          </p:cNvSpPr>
          <p:nvPr/>
        </p:nvSpPr>
        <p:spPr bwMode="auto">
          <a:xfrm>
            <a:off x="4214813" y="3071813"/>
            <a:ext cx="1871662" cy="714375"/>
          </a:xfrm>
          <a:custGeom>
            <a:avLst/>
            <a:gdLst>
              <a:gd name="T0" fmla="*/ 0 w 1764"/>
              <a:gd name="T1" fmla="*/ 576 h 576"/>
              <a:gd name="T2" fmla="*/ 255 w 1764"/>
              <a:gd name="T3" fmla="*/ 314 h 576"/>
              <a:gd name="T4" fmla="*/ 527 w 1764"/>
              <a:gd name="T5" fmla="*/ 120 h 576"/>
              <a:gd name="T6" fmla="*/ 724 w 1764"/>
              <a:gd name="T7" fmla="*/ 37 h 576"/>
              <a:gd name="T8" fmla="*/ 909 w 1764"/>
              <a:gd name="T9" fmla="*/ 3 h 576"/>
              <a:gd name="T10" fmla="*/ 1119 w 1764"/>
              <a:gd name="T11" fmla="*/ 58 h 576"/>
              <a:gd name="T12" fmla="*/ 1269 w 1764"/>
              <a:gd name="T13" fmla="*/ 132 h 576"/>
              <a:gd name="T14" fmla="*/ 1422 w 1764"/>
              <a:gd name="T15" fmla="*/ 222 h 576"/>
              <a:gd name="T16" fmla="*/ 1575 w 1764"/>
              <a:gd name="T17" fmla="*/ 303 h 576"/>
              <a:gd name="T18" fmla="*/ 1737 w 1764"/>
              <a:gd name="T19" fmla="*/ 402 h 576"/>
              <a:gd name="T20" fmla="*/ 1737 w 1764"/>
              <a:gd name="T21" fmla="*/ 402 h 576"/>
              <a:gd name="T22" fmla="*/ 1746 w 1764"/>
              <a:gd name="T23" fmla="*/ 402 h 5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64"/>
              <a:gd name="T37" fmla="*/ 0 h 576"/>
              <a:gd name="T38" fmla="*/ 1764 w 1764"/>
              <a:gd name="T39" fmla="*/ 576 h 5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64" h="576">
                <a:moveTo>
                  <a:pt x="0" y="576"/>
                </a:moveTo>
                <a:cubicBezTo>
                  <a:pt x="43" y="533"/>
                  <a:pt x="167" y="390"/>
                  <a:pt x="255" y="314"/>
                </a:cubicBezTo>
                <a:cubicBezTo>
                  <a:pt x="343" y="238"/>
                  <a:pt x="448" y="167"/>
                  <a:pt x="527" y="120"/>
                </a:cubicBezTo>
                <a:cubicBezTo>
                  <a:pt x="605" y="73"/>
                  <a:pt x="661" y="56"/>
                  <a:pt x="724" y="37"/>
                </a:cubicBezTo>
                <a:cubicBezTo>
                  <a:pt x="787" y="18"/>
                  <a:pt x="843" y="0"/>
                  <a:pt x="909" y="3"/>
                </a:cubicBezTo>
                <a:cubicBezTo>
                  <a:pt x="975" y="7"/>
                  <a:pt x="1059" y="37"/>
                  <a:pt x="1119" y="58"/>
                </a:cubicBezTo>
                <a:cubicBezTo>
                  <a:pt x="1179" y="79"/>
                  <a:pt x="1218" y="105"/>
                  <a:pt x="1269" y="132"/>
                </a:cubicBezTo>
                <a:cubicBezTo>
                  <a:pt x="1320" y="159"/>
                  <a:pt x="1371" y="194"/>
                  <a:pt x="1422" y="222"/>
                </a:cubicBezTo>
                <a:cubicBezTo>
                  <a:pt x="1473" y="250"/>
                  <a:pt x="1522" y="273"/>
                  <a:pt x="1575" y="303"/>
                </a:cubicBezTo>
                <a:cubicBezTo>
                  <a:pt x="1628" y="333"/>
                  <a:pt x="1710" y="386"/>
                  <a:pt x="1737" y="402"/>
                </a:cubicBezTo>
                <a:cubicBezTo>
                  <a:pt x="1764" y="418"/>
                  <a:pt x="1736" y="402"/>
                  <a:pt x="1737" y="402"/>
                </a:cubicBezTo>
                <a:cubicBezTo>
                  <a:pt x="1738" y="402"/>
                  <a:pt x="1744" y="402"/>
                  <a:pt x="1746" y="402"/>
                </a:cubicBezTo>
              </a:path>
            </a:pathLst>
          </a:custGeom>
          <a:noFill/>
          <a:ln w="41275" cap="sq">
            <a:solidFill>
              <a:srgbClr val="993300"/>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27" name="Text Box 17"/>
          <p:cNvSpPr txBox="1">
            <a:spLocks noChangeArrowheads="1"/>
          </p:cNvSpPr>
          <p:nvPr/>
        </p:nvSpPr>
        <p:spPr bwMode="auto">
          <a:xfrm>
            <a:off x="8143900" y="4929198"/>
            <a:ext cx="35719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p:spPr>
        <p:txBody>
          <a:bodyPr>
            <a:spAutoFit/>
          </a:bodyPr>
          <a:lstStyle/>
          <a:p>
            <a:pPr algn="l" rtl="0" eaLnBrk="0" hangingPunct="0">
              <a:spcBef>
                <a:spcPct val="50000"/>
              </a:spcBef>
              <a:defRPr/>
            </a:pPr>
            <a:r>
              <a:rPr lang="en-US" i="1" dirty="0">
                <a:solidFill>
                  <a:schemeClr val="tx1"/>
                </a:solidFill>
                <a:latin typeface="Times New Roman" pitchFamily="18" charset="0"/>
                <a:cs typeface="+mn-cs"/>
              </a:rPr>
              <a:t>5</a:t>
            </a:r>
            <a:endParaRPr lang="en-AU" i="1" dirty="0">
              <a:solidFill>
                <a:schemeClr val="tx1"/>
              </a:solidFill>
              <a:latin typeface="Times New Roman" pitchFamily="18" charset="0"/>
              <a:cs typeface="+mn-cs"/>
            </a:endParaRPr>
          </a:p>
        </p:txBody>
      </p:sp>
      <p:sp>
        <p:nvSpPr>
          <p:cNvPr id="25623" name="Text Box 22"/>
          <p:cNvSpPr txBox="1">
            <a:spLocks noChangeArrowheads="1"/>
          </p:cNvSpPr>
          <p:nvPr/>
        </p:nvSpPr>
        <p:spPr bwMode="auto">
          <a:xfrm>
            <a:off x="4500563" y="5572125"/>
            <a:ext cx="966787" cy="430213"/>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b="1">
                <a:solidFill>
                  <a:schemeClr val="tx1"/>
                </a:solidFill>
              </a:rPr>
              <a:t>OMC</a:t>
            </a:r>
            <a:endParaRPr lang="en-AU" b="1">
              <a:solidFill>
                <a:schemeClr val="tx1"/>
              </a:solidFill>
            </a:endParaRPr>
          </a:p>
        </p:txBody>
      </p:sp>
      <p:sp>
        <p:nvSpPr>
          <p:cNvPr id="25624" name="Text Box 21"/>
          <p:cNvSpPr txBox="1">
            <a:spLocks noChangeArrowheads="1"/>
          </p:cNvSpPr>
          <p:nvPr/>
        </p:nvSpPr>
        <p:spPr bwMode="auto">
          <a:xfrm>
            <a:off x="3500430" y="4429132"/>
            <a:ext cx="966787" cy="430212"/>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AU" b="1" dirty="0">
                <a:solidFill>
                  <a:schemeClr val="tx1"/>
                </a:solidFill>
                <a:latin typeface="Times New Roman" pitchFamily="18" charset="0"/>
                <a:sym typeface="Symbol" pitchFamily="18" charset="2"/>
              </a:rPr>
              <a:t></a:t>
            </a:r>
            <a:r>
              <a:rPr lang="en-US" b="1" baseline="-25000" dirty="0">
                <a:solidFill>
                  <a:schemeClr val="tx1"/>
                </a:solidFill>
                <a:latin typeface="Times New Roman" pitchFamily="18" charset="0"/>
                <a:sym typeface="Symbol" pitchFamily="18" charset="2"/>
              </a:rPr>
              <a:t>d max</a:t>
            </a:r>
            <a:endParaRPr lang="en-AU" b="1" baseline="-25000" dirty="0">
              <a:solidFill>
                <a:schemeClr val="tx1"/>
              </a:solidFill>
              <a:latin typeface="Times New Roman" pitchFamily="18" charset="0"/>
            </a:endParaRPr>
          </a:p>
        </p:txBody>
      </p:sp>
      <p:sp>
        <p:nvSpPr>
          <p:cNvPr id="36" name="Text Box 17"/>
          <p:cNvSpPr txBox="1">
            <a:spLocks noChangeArrowheads="1"/>
          </p:cNvSpPr>
          <p:nvPr/>
        </p:nvSpPr>
        <p:spPr bwMode="auto">
          <a:xfrm>
            <a:off x="7072330" y="3786190"/>
            <a:ext cx="35719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p:spPr>
        <p:txBody>
          <a:bodyPr>
            <a:spAutoFit/>
          </a:bodyPr>
          <a:lstStyle/>
          <a:p>
            <a:pPr algn="l" rtl="0" eaLnBrk="0" hangingPunct="0">
              <a:spcBef>
                <a:spcPct val="50000"/>
              </a:spcBef>
              <a:defRPr/>
            </a:pPr>
            <a:r>
              <a:rPr lang="en-US" i="1" dirty="0">
                <a:solidFill>
                  <a:schemeClr val="tx1"/>
                </a:solidFill>
                <a:latin typeface="Times New Roman" pitchFamily="18" charset="0"/>
                <a:cs typeface="+mn-cs"/>
              </a:rPr>
              <a:t>3</a:t>
            </a:r>
            <a:endParaRPr lang="en-AU" i="1" dirty="0">
              <a:solidFill>
                <a:schemeClr val="tx1"/>
              </a:solidFill>
              <a:latin typeface="Times New Roman" pitchFamily="18" charset="0"/>
              <a:cs typeface="+mn-cs"/>
            </a:endParaRPr>
          </a:p>
        </p:txBody>
      </p:sp>
      <p:sp>
        <p:nvSpPr>
          <p:cNvPr id="37" name="Text Box 17"/>
          <p:cNvSpPr txBox="1">
            <a:spLocks noChangeArrowheads="1"/>
          </p:cNvSpPr>
          <p:nvPr/>
        </p:nvSpPr>
        <p:spPr bwMode="auto">
          <a:xfrm>
            <a:off x="7429520" y="4429132"/>
            <a:ext cx="35719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p:spPr>
        <p:txBody>
          <a:bodyPr>
            <a:spAutoFit/>
          </a:bodyPr>
          <a:lstStyle/>
          <a:p>
            <a:pPr algn="l" rtl="0" eaLnBrk="0" hangingPunct="0">
              <a:spcBef>
                <a:spcPct val="50000"/>
              </a:spcBef>
              <a:defRPr/>
            </a:pPr>
            <a:r>
              <a:rPr lang="en-US" i="1" dirty="0">
                <a:solidFill>
                  <a:schemeClr val="tx1"/>
                </a:solidFill>
                <a:latin typeface="Times New Roman" pitchFamily="18" charset="0"/>
                <a:cs typeface="+mn-cs"/>
              </a:rPr>
              <a:t>4</a:t>
            </a:r>
            <a:endParaRPr lang="en-AU" i="1" dirty="0">
              <a:solidFill>
                <a:schemeClr val="tx1"/>
              </a:solidFill>
              <a:latin typeface="Times New Roman" pitchFamily="18" charset="0"/>
              <a:cs typeface="+mn-cs"/>
            </a:endParaRPr>
          </a:p>
        </p:txBody>
      </p:sp>
      <p:sp>
        <p:nvSpPr>
          <p:cNvPr id="38" name="Text Box 17"/>
          <p:cNvSpPr txBox="1">
            <a:spLocks noChangeArrowheads="1"/>
          </p:cNvSpPr>
          <p:nvPr/>
        </p:nvSpPr>
        <p:spPr bwMode="auto">
          <a:xfrm>
            <a:off x="5572132" y="2428868"/>
            <a:ext cx="35719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p:spPr>
        <p:txBody>
          <a:bodyPr>
            <a:spAutoFit/>
          </a:bodyPr>
          <a:lstStyle/>
          <a:p>
            <a:pPr algn="l" rtl="0" eaLnBrk="0" hangingPunct="0">
              <a:spcBef>
                <a:spcPct val="50000"/>
              </a:spcBef>
              <a:defRPr/>
            </a:pPr>
            <a:r>
              <a:rPr lang="en-US" i="1" dirty="0">
                <a:solidFill>
                  <a:schemeClr val="tx1"/>
                </a:solidFill>
                <a:latin typeface="Times New Roman" pitchFamily="18" charset="0"/>
                <a:cs typeface="+mn-cs"/>
              </a:rPr>
              <a:t>1</a:t>
            </a:r>
            <a:endParaRPr lang="en-AU" i="1" dirty="0">
              <a:solidFill>
                <a:schemeClr val="tx1"/>
              </a:solidFill>
              <a:latin typeface="Times New Roman" pitchFamily="18" charset="0"/>
              <a:cs typeface="+mn-cs"/>
            </a:endParaRPr>
          </a:p>
        </p:txBody>
      </p:sp>
      <p:sp>
        <p:nvSpPr>
          <p:cNvPr id="39" name="Text Box 17"/>
          <p:cNvSpPr txBox="1">
            <a:spLocks noChangeArrowheads="1"/>
          </p:cNvSpPr>
          <p:nvPr/>
        </p:nvSpPr>
        <p:spPr bwMode="auto">
          <a:xfrm>
            <a:off x="6286512" y="3286124"/>
            <a:ext cx="35719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p:spPr>
        <p:txBody>
          <a:bodyPr>
            <a:spAutoFit/>
          </a:bodyPr>
          <a:lstStyle/>
          <a:p>
            <a:pPr algn="l" rtl="0" eaLnBrk="0" hangingPunct="0">
              <a:spcBef>
                <a:spcPct val="50000"/>
              </a:spcBef>
              <a:defRPr/>
            </a:pPr>
            <a:r>
              <a:rPr lang="en-US" i="1" dirty="0">
                <a:solidFill>
                  <a:schemeClr val="tx1"/>
                </a:solidFill>
                <a:latin typeface="Times New Roman" pitchFamily="18" charset="0"/>
                <a:cs typeface="+mn-cs"/>
              </a:rPr>
              <a:t>2</a:t>
            </a:r>
            <a:endParaRPr lang="en-AU" i="1" dirty="0">
              <a:solidFill>
                <a:schemeClr val="tx1"/>
              </a:solidFill>
              <a:latin typeface="Times New Roman" pitchFamily="18" charset="0"/>
              <a:cs typeface="+mn-cs"/>
            </a:endParaRPr>
          </a:p>
        </p:txBody>
      </p:sp>
      <p:sp>
        <p:nvSpPr>
          <p:cNvPr id="40" name="Text Box 17"/>
          <p:cNvSpPr txBox="1">
            <a:spLocks noChangeArrowheads="1"/>
          </p:cNvSpPr>
          <p:nvPr/>
        </p:nvSpPr>
        <p:spPr bwMode="auto">
          <a:xfrm>
            <a:off x="0" y="2928934"/>
            <a:ext cx="2928926"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a:outerShdw blurRad="50800" dist="38100" dir="2700000" algn="tl" rotWithShape="0">
              <a:prstClr val="black">
                <a:alpha val="40000"/>
              </a:prstClr>
            </a:outerShdw>
          </a:effectLst>
        </p:spPr>
        <p:txBody>
          <a:bodyPr wrap="square">
            <a:spAutoFit/>
          </a:bodyPr>
          <a:lstStyle/>
          <a:p>
            <a:pPr algn="l" rtl="0" eaLnBrk="0" hangingPunct="0">
              <a:spcBef>
                <a:spcPct val="50000"/>
              </a:spcBef>
              <a:defRPr/>
            </a:pPr>
            <a:r>
              <a:rPr lang="en-US" sz="2000" b="1" i="1" dirty="0" smtClean="0">
                <a:solidFill>
                  <a:schemeClr val="accent2">
                    <a:lumMod val="75000"/>
                  </a:schemeClr>
                </a:solidFill>
                <a:latin typeface="Times New Roman" pitchFamily="18" charset="0"/>
                <a:cs typeface="+mn-cs"/>
              </a:rPr>
              <a:t>1- </a:t>
            </a:r>
            <a:r>
              <a:rPr lang="en-US" sz="2000" b="1" i="1" dirty="0" smtClean="0">
                <a:solidFill>
                  <a:schemeClr val="accent2">
                    <a:lumMod val="75000"/>
                  </a:schemeClr>
                </a:solidFill>
                <a:latin typeface="Times New Roman" pitchFamily="18" charset="0"/>
              </a:rPr>
              <a:t>Well graded sand</a:t>
            </a:r>
            <a:endParaRPr lang="en-AU" sz="2000" b="1" i="1" dirty="0">
              <a:solidFill>
                <a:schemeClr val="accent2">
                  <a:lumMod val="75000"/>
                </a:schemeClr>
              </a:solidFill>
              <a:latin typeface="Times New Roman" pitchFamily="18" charset="0"/>
              <a:cs typeface="+mn-cs"/>
            </a:endParaRPr>
          </a:p>
        </p:txBody>
      </p:sp>
      <p:sp>
        <p:nvSpPr>
          <p:cNvPr id="41" name="Text Box 17"/>
          <p:cNvSpPr txBox="1">
            <a:spLocks noChangeArrowheads="1"/>
          </p:cNvSpPr>
          <p:nvPr/>
        </p:nvSpPr>
        <p:spPr bwMode="auto">
          <a:xfrm>
            <a:off x="0" y="3500438"/>
            <a:ext cx="2928926"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a:outerShdw blurRad="50800" dist="38100" dir="2700000" algn="tl" rotWithShape="0">
              <a:prstClr val="black">
                <a:alpha val="40000"/>
              </a:prstClr>
            </a:outerShdw>
          </a:effectLst>
        </p:spPr>
        <p:txBody>
          <a:bodyPr wrap="square">
            <a:spAutoFit/>
          </a:bodyPr>
          <a:lstStyle/>
          <a:p>
            <a:pPr algn="l" rtl="0" eaLnBrk="0" hangingPunct="0">
              <a:spcBef>
                <a:spcPct val="50000"/>
              </a:spcBef>
              <a:defRPr/>
            </a:pPr>
            <a:r>
              <a:rPr lang="en-US" sz="2000" b="1" i="1" dirty="0" smtClean="0">
                <a:solidFill>
                  <a:schemeClr val="accent2">
                    <a:lumMod val="75000"/>
                  </a:schemeClr>
                </a:solidFill>
                <a:latin typeface="Times New Roman" pitchFamily="18" charset="0"/>
                <a:cs typeface="+mn-cs"/>
              </a:rPr>
              <a:t>2- </a:t>
            </a:r>
            <a:r>
              <a:rPr lang="en-US" sz="2000" b="1" i="1" dirty="0" smtClean="0">
                <a:solidFill>
                  <a:schemeClr val="accent2">
                    <a:lumMod val="75000"/>
                  </a:schemeClr>
                </a:solidFill>
                <a:latin typeface="Times New Roman" pitchFamily="18" charset="0"/>
              </a:rPr>
              <a:t>Sandy clay</a:t>
            </a:r>
            <a:r>
              <a:rPr lang="en-US" sz="2000" b="1" i="1" dirty="0" smtClean="0">
                <a:solidFill>
                  <a:schemeClr val="accent2">
                    <a:lumMod val="75000"/>
                  </a:schemeClr>
                </a:solidFill>
                <a:latin typeface="Times New Roman" pitchFamily="18" charset="0"/>
                <a:cs typeface="+mn-cs"/>
              </a:rPr>
              <a:t> </a:t>
            </a:r>
            <a:endParaRPr lang="en-AU" sz="2000" b="1" i="1" dirty="0">
              <a:solidFill>
                <a:schemeClr val="accent2">
                  <a:lumMod val="75000"/>
                </a:schemeClr>
              </a:solidFill>
              <a:latin typeface="Times New Roman" pitchFamily="18" charset="0"/>
              <a:cs typeface="+mn-cs"/>
            </a:endParaRPr>
          </a:p>
        </p:txBody>
      </p:sp>
      <p:sp>
        <p:nvSpPr>
          <p:cNvPr id="42" name="Text Box 17"/>
          <p:cNvSpPr txBox="1">
            <a:spLocks noChangeArrowheads="1"/>
          </p:cNvSpPr>
          <p:nvPr/>
        </p:nvSpPr>
        <p:spPr bwMode="auto">
          <a:xfrm>
            <a:off x="0" y="4071942"/>
            <a:ext cx="2928926"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a:outerShdw blurRad="50800" dist="38100" dir="2700000" algn="tl" rotWithShape="0">
              <a:prstClr val="black">
                <a:alpha val="40000"/>
              </a:prstClr>
            </a:outerShdw>
          </a:effectLst>
        </p:spPr>
        <p:txBody>
          <a:bodyPr wrap="square">
            <a:spAutoFit/>
          </a:bodyPr>
          <a:lstStyle/>
          <a:p>
            <a:pPr algn="l" rtl="0" eaLnBrk="0" hangingPunct="0">
              <a:spcBef>
                <a:spcPct val="50000"/>
              </a:spcBef>
              <a:defRPr/>
            </a:pPr>
            <a:r>
              <a:rPr lang="en-US" b="1" i="1" dirty="0" smtClean="0">
                <a:solidFill>
                  <a:schemeClr val="accent2">
                    <a:lumMod val="75000"/>
                  </a:schemeClr>
                </a:solidFill>
                <a:latin typeface="Times New Roman" pitchFamily="18" charset="0"/>
                <a:cs typeface="+mn-cs"/>
              </a:rPr>
              <a:t>3- </a:t>
            </a:r>
            <a:r>
              <a:rPr lang="en-US" b="1" i="1" dirty="0" smtClean="0">
                <a:solidFill>
                  <a:schemeClr val="accent2">
                    <a:lumMod val="75000"/>
                  </a:schemeClr>
                </a:solidFill>
                <a:latin typeface="Times New Roman" pitchFamily="18" charset="0"/>
              </a:rPr>
              <a:t>Clay low plasticity</a:t>
            </a:r>
            <a:endParaRPr lang="en-AU" b="1" i="1" dirty="0">
              <a:solidFill>
                <a:schemeClr val="accent2">
                  <a:lumMod val="75000"/>
                </a:schemeClr>
              </a:solidFill>
              <a:latin typeface="Times New Roman" pitchFamily="18" charset="0"/>
              <a:cs typeface="+mn-cs"/>
            </a:endParaRPr>
          </a:p>
        </p:txBody>
      </p:sp>
      <p:sp>
        <p:nvSpPr>
          <p:cNvPr id="43" name="Text Box 17"/>
          <p:cNvSpPr txBox="1">
            <a:spLocks noChangeArrowheads="1"/>
          </p:cNvSpPr>
          <p:nvPr/>
        </p:nvSpPr>
        <p:spPr bwMode="auto">
          <a:xfrm>
            <a:off x="0" y="4572008"/>
            <a:ext cx="2928926"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a:outerShdw blurRad="50800" dist="38100" dir="2700000" algn="tl" rotWithShape="0">
              <a:prstClr val="black">
                <a:alpha val="40000"/>
              </a:prstClr>
            </a:outerShdw>
          </a:effectLst>
        </p:spPr>
        <p:txBody>
          <a:bodyPr wrap="square">
            <a:spAutoFit/>
          </a:bodyPr>
          <a:lstStyle/>
          <a:p>
            <a:pPr algn="l" rtl="0" eaLnBrk="0" hangingPunct="0">
              <a:spcBef>
                <a:spcPct val="50000"/>
              </a:spcBef>
              <a:defRPr/>
            </a:pPr>
            <a:r>
              <a:rPr lang="en-US" b="1" i="1" dirty="0" smtClean="0">
                <a:solidFill>
                  <a:schemeClr val="accent2">
                    <a:lumMod val="75000"/>
                  </a:schemeClr>
                </a:solidFill>
                <a:latin typeface="Times New Roman" pitchFamily="18" charset="0"/>
                <a:cs typeface="+mn-cs"/>
              </a:rPr>
              <a:t>4- </a:t>
            </a:r>
            <a:r>
              <a:rPr lang="en-US" b="1" i="1" dirty="0" smtClean="0">
                <a:solidFill>
                  <a:schemeClr val="accent2">
                    <a:lumMod val="75000"/>
                  </a:schemeClr>
                </a:solidFill>
                <a:latin typeface="Times New Roman" pitchFamily="18" charset="0"/>
              </a:rPr>
              <a:t>Clay high  plasticity</a:t>
            </a:r>
            <a:r>
              <a:rPr lang="en-US" b="1" i="1" dirty="0" smtClean="0">
                <a:solidFill>
                  <a:schemeClr val="accent2">
                    <a:lumMod val="75000"/>
                  </a:schemeClr>
                </a:solidFill>
                <a:latin typeface="Times New Roman" pitchFamily="18" charset="0"/>
                <a:cs typeface="+mn-cs"/>
              </a:rPr>
              <a:t> </a:t>
            </a:r>
            <a:endParaRPr lang="en-AU" b="1" i="1" dirty="0">
              <a:solidFill>
                <a:schemeClr val="accent2">
                  <a:lumMod val="75000"/>
                </a:schemeClr>
              </a:solidFill>
              <a:latin typeface="Times New Roman" pitchFamily="18" charset="0"/>
              <a:cs typeface="+mn-cs"/>
            </a:endParaRPr>
          </a:p>
        </p:txBody>
      </p:sp>
      <p:sp>
        <p:nvSpPr>
          <p:cNvPr id="44" name="Text Box 17"/>
          <p:cNvSpPr txBox="1">
            <a:spLocks noChangeArrowheads="1"/>
          </p:cNvSpPr>
          <p:nvPr/>
        </p:nvSpPr>
        <p:spPr bwMode="auto">
          <a:xfrm>
            <a:off x="0" y="5072074"/>
            <a:ext cx="2928926"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2700" cap="sq">
            <a:noFill/>
            <a:miter lim="800000"/>
            <a:headEnd type="none" w="sm" len="sm"/>
            <a:tailEnd type="none" w="sm" len="sm"/>
          </a:ln>
          <a:effectLst>
            <a:outerShdw blurRad="50800" dist="38100" dir="2700000" algn="tl" rotWithShape="0">
              <a:prstClr val="black">
                <a:alpha val="40000"/>
              </a:prstClr>
            </a:outerShdw>
          </a:effectLst>
        </p:spPr>
        <p:txBody>
          <a:bodyPr wrap="square">
            <a:spAutoFit/>
          </a:bodyPr>
          <a:lstStyle/>
          <a:p>
            <a:pPr algn="l" rtl="0" eaLnBrk="0" hangingPunct="0">
              <a:spcBef>
                <a:spcPct val="50000"/>
              </a:spcBef>
              <a:defRPr/>
            </a:pPr>
            <a:r>
              <a:rPr lang="en-US" sz="2000" b="1" i="1" dirty="0" smtClean="0">
                <a:solidFill>
                  <a:schemeClr val="accent2">
                    <a:lumMod val="75000"/>
                  </a:schemeClr>
                </a:solidFill>
                <a:latin typeface="Times New Roman" pitchFamily="18" charset="0"/>
                <a:cs typeface="+mn-cs"/>
              </a:rPr>
              <a:t>5- </a:t>
            </a:r>
            <a:r>
              <a:rPr lang="en-US" sz="2000" b="1" i="1" dirty="0" smtClean="0">
                <a:solidFill>
                  <a:schemeClr val="accent2">
                    <a:lumMod val="75000"/>
                  </a:schemeClr>
                </a:solidFill>
                <a:latin typeface="Times New Roman" pitchFamily="18" charset="0"/>
              </a:rPr>
              <a:t>Uniform sand </a:t>
            </a:r>
            <a:endParaRPr lang="en-AU" sz="2000" b="1" i="1" dirty="0">
              <a:solidFill>
                <a:schemeClr val="accent2">
                  <a:lumMod val="75000"/>
                </a:schemeClr>
              </a:solidFill>
              <a:latin typeface="Times New Roman" pitchFamily="18" charset="0"/>
              <a:cs typeface="+mn-cs"/>
            </a:endParaRPr>
          </a:p>
        </p:txBody>
      </p:sp>
      <p:sp>
        <p:nvSpPr>
          <p:cNvPr id="48" name="Rectangle 15"/>
          <p:cNvSpPr txBox="1">
            <a:spLocks noChangeArrowheads="1"/>
          </p:cNvSpPr>
          <p:nvPr/>
        </p:nvSpPr>
        <p:spPr>
          <a:xfrm>
            <a:off x="428627" y="1357298"/>
            <a:ext cx="2500299" cy="500077"/>
          </a:xfrm>
          <a:prstGeom prst="rect">
            <a:avLst/>
          </a:prstGeom>
        </p:spPr>
        <p:txBody>
          <a:bodyPr lIns="0" rIns="0" bIns="0" anchor="b">
            <a:normAutofit fontScale="97500" lnSpcReduction="1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rtl="0" fontAlgn="auto">
              <a:spcAft>
                <a:spcPts val="0"/>
              </a:spcAft>
              <a:defRPr/>
            </a:pPr>
            <a:r>
              <a:rPr lang="en-US" sz="32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a typeface="+mj-ea"/>
                <a:cs typeface="Times New Roman" pitchFamily="18" charset="0"/>
              </a:rPr>
              <a:t>SOIL </a:t>
            </a:r>
            <a:r>
              <a:rPr lang="en-US" sz="32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a typeface="+mj-ea"/>
                <a:cs typeface="Times New Roman" pitchFamily="18" charset="0"/>
              </a:rPr>
              <a:t>TYPE </a:t>
            </a:r>
            <a:endParaRPr lang="en-AU" sz="32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a typeface="+mj-ea"/>
              <a:cs typeface="Times New Roman" pitchFamily="18" charset="0"/>
            </a:endParaRPr>
          </a:p>
        </p:txBody>
      </p:sp>
      <p:sp>
        <p:nvSpPr>
          <p:cNvPr id="46"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49"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30"/>
                                        </p:tgtEl>
                                        <p:attrNameLst>
                                          <p:attrName>style.visibility</p:attrName>
                                        </p:attrNameLst>
                                      </p:cBhvr>
                                      <p:to>
                                        <p:strVal val="visible"/>
                                      </p:to>
                                    </p:set>
                                    <p:animEffect transition="in" filter="wipe(down)">
                                      <p:cBhvr>
                                        <p:cTn id="7" dur="500"/>
                                        <p:tgtEl>
                                          <p:spTgt spid="5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33"/>
                                        </p:tgtEl>
                                        <p:attrNameLst>
                                          <p:attrName>style.visibility</p:attrName>
                                        </p:attrNameLst>
                                      </p:cBhvr>
                                      <p:to>
                                        <p:strVal val="visible"/>
                                      </p:to>
                                    </p:set>
                                    <p:animEffect transition="in" filter="wipe(down)">
                                      <p:cBhvr>
                                        <p:cTn id="17" dur="500"/>
                                        <p:tgtEl>
                                          <p:spTgt spid="5133"/>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1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down)">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animBg="1"/>
      <p:bldP spid="5133" grpId="0" animBg="1"/>
      <p:bldP spid="5144" grpId="0" animBg="1"/>
      <p:bldP spid="2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9"/>
            <a:ext cx="6400816" cy="661788"/>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rtl="0"/>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STRUCTURE OF COMPACTED SOIL</a:t>
            </a:r>
            <a:endParaRPr lang="ar-IQ"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صورة 3" descr="J:\moh\Moh-Work\Dr MohShaker lectures\BSc-lectures\soil mechanics\2012-09-07\2012-09-08 10-20-45_0014.jpg"/>
          <p:cNvPicPr/>
          <p:nvPr/>
        </p:nvPicPr>
        <p:blipFill>
          <a:blip r:embed="rId2"/>
          <a:srcRect l="43484" t="3096" r="17899" b="69740"/>
          <a:stretch>
            <a:fillRect/>
          </a:stretch>
        </p:blipFill>
        <p:spPr bwMode="auto">
          <a:xfrm>
            <a:off x="2428860" y="2071678"/>
            <a:ext cx="5643602" cy="4572032"/>
          </a:xfrm>
          <a:prstGeom prst="rect">
            <a:avLst/>
          </a:prstGeom>
          <a:noFill/>
          <a:ln w="9525">
            <a:noFill/>
            <a:miter lim="800000"/>
            <a:headEnd/>
            <a:tailEnd/>
          </a:ln>
        </p:spPr>
      </p:pic>
      <p:sp>
        <p:nvSpPr>
          <p:cNvPr id="6" name="عنصر نائب لرقم الشريحة 5"/>
          <p:cNvSpPr>
            <a:spLocks noGrp="1"/>
          </p:cNvSpPr>
          <p:nvPr>
            <p:ph type="sldNum" sz="quarter" idx="12"/>
          </p:nvPr>
        </p:nvSpPr>
        <p:spPr/>
        <p:txBody>
          <a:bodyPr/>
          <a:lstStyle/>
          <a:p>
            <a:fld id="{F10DC7AE-D3C3-4D67-BE93-7D676E21DF42}" type="slidenum">
              <a:rPr lang="ar-IQ" smtClean="0"/>
              <a:pPr/>
              <a:t>14</a:t>
            </a:fld>
            <a:endParaRPr lang="ar-IQ"/>
          </a:p>
        </p:txBody>
      </p:sp>
      <p:sp>
        <p:nvSpPr>
          <p:cNvPr id="7"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9"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9"/>
            <a:ext cx="8229600" cy="59035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rtl="0"/>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SHAPES OF COMPACTION CURVE</a:t>
            </a:r>
            <a:endParaRPr lang="ar-IQ"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صورة 3" descr="J:\moh\Moh-Work\Dr MohShaker lectures\BSc-lectures\soil mechanics\2012-09-07\2012-09-07 11-28-59_0002.jpg"/>
          <p:cNvPicPr/>
          <p:nvPr/>
        </p:nvPicPr>
        <p:blipFill>
          <a:blip r:embed="rId2" cstate="print">
            <a:duotone>
              <a:prstClr val="black"/>
              <a:schemeClr val="bg2">
                <a:tint val="45000"/>
                <a:satMod val="400000"/>
              </a:schemeClr>
            </a:duotone>
          </a:blip>
          <a:srcRect l="42256" t="6958" b="39565"/>
          <a:stretch>
            <a:fillRect/>
          </a:stretch>
        </p:blipFill>
        <p:spPr bwMode="auto">
          <a:xfrm>
            <a:off x="2643174" y="2214554"/>
            <a:ext cx="5348727" cy="4324123"/>
          </a:xfrm>
          <a:prstGeom prst="rect">
            <a:avLst/>
          </a:prstGeom>
          <a:noFill/>
          <a:ln w="9525">
            <a:noFill/>
            <a:miter lim="800000"/>
            <a:headEnd/>
            <a:tailEnd/>
          </a:ln>
        </p:spPr>
      </p:pic>
      <p:sp>
        <p:nvSpPr>
          <p:cNvPr id="5" name="عنصر نائب لرقم الشريحة 4"/>
          <p:cNvSpPr>
            <a:spLocks noGrp="1"/>
          </p:cNvSpPr>
          <p:nvPr>
            <p:ph type="sldNum" sz="quarter" idx="12"/>
          </p:nvPr>
        </p:nvSpPr>
        <p:spPr/>
        <p:txBody>
          <a:bodyPr/>
          <a:lstStyle/>
          <a:p>
            <a:fld id="{F10DC7AE-D3C3-4D67-BE93-7D676E21DF42}" type="slidenum">
              <a:rPr lang="ar-IQ" smtClean="0"/>
              <a:pPr/>
              <a:t>15</a:t>
            </a:fld>
            <a:endParaRPr lang="ar-IQ"/>
          </a:p>
        </p:txBody>
      </p:sp>
      <p:sp>
        <p:nvSpPr>
          <p:cNvPr id="6"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9"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42910" y="1357298"/>
            <a:ext cx="7858180" cy="877888"/>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EXPRESSIONS AND CALCULATIONS</a:t>
            </a:r>
            <a:endParaRPr lang="en-AU"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عنصر نائب لرقم الشريحة 4"/>
          <p:cNvSpPr>
            <a:spLocks noGrp="1"/>
          </p:cNvSpPr>
          <p:nvPr>
            <p:ph type="sldNum" sz="quarter" idx="12"/>
          </p:nvPr>
        </p:nvSpPr>
        <p:spPr/>
        <p:txBody>
          <a:bodyPr/>
          <a:lstStyle/>
          <a:p>
            <a:pPr>
              <a:defRPr/>
            </a:pPr>
            <a:fld id="{16897121-9E25-4482-B070-05F590265B9A}" type="slidenum">
              <a:rPr lang="en-US"/>
              <a:pPr>
                <a:defRPr/>
              </a:pPr>
              <a:t>16</a:t>
            </a:fld>
            <a:endParaRPr lang="en-US" dirty="0"/>
          </a:p>
        </p:txBody>
      </p:sp>
      <p:sp>
        <p:nvSpPr>
          <p:cNvPr id="7" name="Rectangle 3"/>
          <p:cNvSpPr txBox="1">
            <a:spLocks noChangeArrowheads="1"/>
          </p:cNvSpPr>
          <p:nvPr/>
        </p:nvSpPr>
        <p:spPr>
          <a:xfrm>
            <a:off x="5643570" y="4643446"/>
            <a:ext cx="3143248" cy="1643074"/>
          </a:xfrm>
          <a:prstGeom prst="rect">
            <a:avLst/>
          </a:prstGeom>
        </p:spPr>
        <p:txBody>
          <a:bodyPr>
            <a:normAutofit fontScale="92500"/>
          </a:bodyPr>
          <a:lstStyle/>
          <a:p>
            <a:pPr marL="274320" indent="-274320" algn="l" rtl="0" fontAlgn="auto">
              <a:spcBef>
                <a:spcPct val="20000"/>
              </a:spcBef>
              <a:spcAft>
                <a:spcPts val="0"/>
              </a:spcAft>
              <a:buClr>
                <a:schemeClr val="accent3"/>
              </a:buClr>
              <a:buSzPct val="95000"/>
              <a:defRPr/>
            </a:pPr>
            <a:r>
              <a:rPr lang="en-AU" sz="2800" dirty="0" err="1">
                <a:solidFill>
                  <a:schemeClr val="tx1"/>
                </a:solidFill>
                <a:latin typeface="+mn-lt"/>
                <a:ea typeface="+mn-ea"/>
                <a:cs typeface="+mn-cs"/>
              </a:rPr>
              <a:t>ρ</a:t>
            </a:r>
            <a:r>
              <a:rPr lang="en-AU" sz="1600" dirty="0" err="1">
                <a:solidFill>
                  <a:schemeClr val="tx1"/>
                </a:solidFill>
                <a:latin typeface="+mn-lt"/>
                <a:ea typeface="+mn-ea"/>
                <a:cs typeface="+mn-cs"/>
              </a:rPr>
              <a:t>d</a:t>
            </a:r>
            <a:r>
              <a:rPr lang="en-AU" sz="1600" dirty="0">
                <a:solidFill>
                  <a:schemeClr val="tx1"/>
                </a:solidFill>
                <a:latin typeface="+mn-lt"/>
                <a:ea typeface="+mn-ea"/>
                <a:cs typeface="+mn-cs"/>
              </a:rPr>
              <a:t> =  </a:t>
            </a:r>
            <a:r>
              <a:rPr lang="en-AU" sz="2800" dirty="0">
                <a:solidFill>
                  <a:schemeClr val="tx1"/>
                </a:solidFill>
                <a:latin typeface="+mn-lt"/>
                <a:ea typeface="+mn-ea"/>
                <a:cs typeface="+mn-cs"/>
              </a:rPr>
              <a:t>dry density</a:t>
            </a:r>
          </a:p>
          <a:p>
            <a:pPr marL="274320" indent="-274320" algn="l" rtl="0" fontAlgn="auto">
              <a:spcBef>
                <a:spcPct val="20000"/>
              </a:spcBef>
              <a:spcAft>
                <a:spcPts val="0"/>
              </a:spcAft>
              <a:buClr>
                <a:schemeClr val="accent3"/>
              </a:buClr>
              <a:buSzPct val="95000"/>
              <a:defRPr/>
            </a:pPr>
            <a:r>
              <a:rPr lang="en-AU" sz="2800" dirty="0">
                <a:solidFill>
                  <a:schemeClr val="tx1"/>
                </a:solidFill>
                <a:latin typeface="+mn-lt"/>
                <a:ea typeface="+mn-ea"/>
                <a:cs typeface="+mn-cs"/>
              </a:rPr>
              <a:t>ρ = wet density</a:t>
            </a:r>
          </a:p>
          <a:p>
            <a:pPr marL="274320" indent="-274320" algn="l" rtl="0" fontAlgn="auto">
              <a:spcBef>
                <a:spcPct val="20000"/>
              </a:spcBef>
              <a:spcAft>
                <a:spcPts val="0"/>
              </a:spcAft>
              <a:buClr>
                <a:schemeClr val="accent3"/>
              </a:buClr>
              <a:buSzPct val="95000"/>
              <a:defRPr/>
            </a:pPr>
            <a:r>
              <a:rPr lang="en-AU" sz="2800" dirty="0">
                <a:solidFill>
                  <a:schemeClr val="tx1"/>
                </a:solidFill>
                <a:latin typeface="+mn-lt"/>
                <a:ea typeface="+mn-ea"/>
                <a:cs typeface="+mn-cs"/>
              </a:rPr>
              <a:t>W = water content </a:t>
            </a:r>
          </a:p>
        </p:txBody>
      </p:sp>
      <p:sp>
        <p:nvSpPr>
          <p:cNvPr id="8" name="مستطيل 7"/>
          <p:cNvSpPr/>
          <p:nvPr/>
        </p:nvSpPr>
        <p:spPr>
          <a:xfrm>
            <a:off x="785786" y="2285992"/>
            <a:ext cx="4572000" cy="1754326"/>
          </a:xfrm>
          <a:prstGeom prst="rect">
            <a:avLst/>
          </a:prstGeom>
        </p:spPr>
        <p:txBody>
          <a:bodyPr wrap="square">
            <a:spAutoFit/>
          </a:bodyPr>
          <a:lstStyle/>
          <a:p>
            <a:pPr algn="l" rtl="0"/>
            <a:r>
              <a:rPr lang="en-US" dirty="0"/>
              <a:t>A compacted sample is weighed to determine its mass: </a:t>
            </a:r>
            <a:r>
              <a:rPr lang="en-US" b="1" dirty="0"/>
              <a:t>M </a:t>
            </a:r>
            <a:r>
              <a:rPr lang="en-US" dirty="0"/>
              <a:t>(grams) </a:t>
            </a:r>
            <a:br>
              <a:rPr lang="en-US" dirty="0"/>
            </a:br>
            <a:r>
              <a:rPr lang="en-US" dirty="0"/>
              <a:t>The volume of the mould is: </a:t>
            </a:r>
            <a:r>
              <a:rPr lang="en-US" b="1" dirty="0"/>
              <a:t>V </a:t>
            </a:r>
            <a:r>
              <a:rPr lang="en-US" dirty="0"/>
              <a:t>(ml) </a:t>
            </a:r>
            <a:br>
              <a:rPr lang="en-US" dirty="0"/>
            </a:br>
            <a:r>
              <a:rPr lang="en-US" dirty="0"/>
              <a:t>Sub-samples are taken to determine the water content: </a:t>
            </a:r>
            <a:r>
              <a:rPr lang="en-US" b="1" dirty="0"/>
              <a:t>w </a:t>
            </a:r>
            <a:br>
              <a:rPr lang="en-US" b="1" dirty="0"/>
            </a:br>
            <a:endParaRPr lang="ar-IQ" dirty="0"/>
          </a:p>
        </p:txBody>
      </p:sp>
      <p:pic>
        <p:nvPicPr>
          <p:cNvPr id="10" name="صورة 9" descr="Mould2"/>
          <p:cNvPicPr/>
          <p:nvPr/>
        </p:nvPicPr>
        <p:blipFill>
          <a:blip r:embed="rId2"/>
          <a:srcRect/>
          <a:stretch>
            <a:fillRect/>
          </a:stretch>
        </p:blipFill>
        <p:spPr bwMode="auto">
          <a:xfrm>
            <a:off x="5857884" y="2428868"/>
            <a:ext cx="1920740" cy="2143140"/>
          </a:xfrm>
          <a:prstGeom prst="rect">
            <a:avLst/>
          </a:prstGeom>
          <a:noFill/>
          <a:ln w="9525">
            <a:noFill/>
            <a:miter lim="800000"/>
            <a:headEnd/>
            <a:tailEnd/>
          </a:ln>
        </p:spPr>
      </p:pic>
      <p:pic>
        <p:nvPicPr>
          <p:cNvPr id="12" name="صورة 11" descr="qpactden"/>
          <p:cNvPicPr/>
          <p:nvPr/>
        </p:nvPicPr>
        <p:blipFill>
          <a:blip r:embed="rId3"/>
          <a:srcRect/>
          <a:stretch>
            <a:fillRect/>
          </a:stretch>
        </p:blipFill>
        <p:spPr bwMode="auto">
          <a:xfrm>
            <a:off x="642910" y="4286256"/>
            <a:ext cx="4929222" cy="1571636"/>
          </a:xfrm>
          <a:prstGeom prst="rect">
            <a:avLst/>
          </a:prstGeom>
          <a:noFill/>
          <a:ln w="9525">
            <a:noFill/>
            <a:miter lim="800000"/>
            <a:headEnd/>
            <a:tailEnd/>
          </a:ln>
        </p:spPr>
      </p:pic>
      <p:sp>
        <p:nvSpPr>
          <p:cNvPr id="11"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3" name="عنوان 1"/>
          <p:cNvSpPr txBox="1">
            <a:spLocks/>
          </p:cNvSpPr>
          <p:nvPr/>
        </p:nvSpPr>
        <p:spPr>
          <a:xfrm>
            <a:off x="457200" y="274638"/>
            <a:ext cx="8229600" cy="1143000"/>
          </a:xfrm>
          <a:prstGeom prst="rect">
            <a:avLst/>
          </a:prstGeom>
        </p:spPr>
        <p:txBody>
          <a:bodyPr vert="horz" rtlCol="0" anchor="ct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MECHANICS-</a:t>
            </a:r>
            <a:r>
              <a:rPr kumimoji="0" lang="en-US" sz="2000" b="1" i="0" u="none" strike="noStrike" kern="1200" cap="all"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KCE3241 </a:t>
            </a: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
            </a:r>
            <a:b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b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COMPACTION</a:t>
            </a:r>
            <a:endParaRPr kumimoji="0" lang="ar-IQ" sz="28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9"/>
            <a:ext cx="8229600" cy="2376300"/>
          </a:xfrm>
        </p:spPr>
        <p:txBody>
          <a:bodyPr>
            <a:normAutofit/>
          </a:bodyPr>
          <a:lstStyle/>
          <a:p>
            <a:pPr algn="l" rtl="0"/>
            <a:r>
              <a:rPr lang="en-US" b="1" dirty="0" smtClean="0"/>
              <a:t>Ex/ </a:t>
            </a:r>
            <a:r>
              <a:rPr lang="en-US" dirty="0" smtClean="0"/>
              <a:t>In a typical compaction test the following data might have been collected:</a:t>
            </a:r>
          </a:p>
          <a:p>
            <a:pPr lvl="1" algn="l" rtl="0">
              <a:buFont typeface="Wingdings" pitchFamily="2" charset="2"/>
              <a:buChar char="v"/>
            </a:pPr>
            <a:r>
              <a:rPr lang="en-US" dirty="0" smtClean="0"/>
              <a:t>Mass of mould, M</a:t>
            </a:r>
            <a:r>
              <a:rPr lang="en-US" baseline="-25000" dirty="0" smtClean="0"/>
              <a:t>o</a:t>
            </a:r>
            <a:r>
              <a:rPr lang="en-US" dirty="0" smtClean="0"/>
              <a:t> = 1082 g</a:t>
            </a:r>
          </a:p>
          <a:p>
            <a:pPr lvl="1" algn="l" rtl="0">
              <a:buFont typeface="Wingdings" pitchFamily="2" charset="2"/>
              <a:buChar char="v"/>
            </a:pPr>
            <a:r>
              <a:rPr lang="en-US" dirty="0" smtClean="0"/>
              <a:t>Volume of mould, V = 950 ml</a:t>
            </a:r>
          </a:p>
          <a:p>
            <a:pPr lvl="1" algn="l" rtl="0">
              <a:buFont typeface="Wingdings" pitchFamily="2" charset="2"/>
              <a:buChar char="v"/>
            </a:pPr>
            <a:r>
              <a:rPr lang="en-US" dirty="0" smtClean="0"/>
              <a:t>Specific gravity of soil grains, G</a:t>
            </a:r>
            <a:r>
              <a:rPr lang="en-US" baseline="-25000" dirty="0" smtClean="0"/>
              <a:t>s</a:t>
            </a:r>
            <a:r>
              <a:rPr lang="en-US" dirty="0" smtClean="0"/>
              <a:t> = 2.70 </a:t>
            </a:r>
          </a:p>
          <a:p>
            <a:pPr algn="l" rtl="0"/>
            <a:endParaRPr lang="ar-IQ" dirty="0"/>
          </a:p>
        </p:txBody>
      </p:sp>
      <p:graphicFrame>
        <p:nvGraphicFramePr>
          <p:cNvPr id="4" name="جدول 3"/>
          <p:cNvGraphicFramePr>
            <a:graphicFrameLocks noGrp="1"/>
          </p:cNvGraphicFramePr>
          <p:nvPr/>
        </p:nvGraphicFramePr>
        <p:xfrm>
          <a:off x="785784" y="3929066"/>
          <a:ext cx="7643867" cy="1900241"/>
        </p:xfrm>
        <a:graphic>
          <a:graphicData uri="http://schemas.openxmlformats.org/drawingml/2006/table">
            <a:tbl>
              <a:tblPr/>
              <a:tblGrid>
                <a:gridCol w="1571638"/>
                <a:gridCol w="1071570"/>
                <a:gridCol w="928694"/>
                <a:gridCol w="1000132"/>
                <a:gridCol w="1071570"/>
                <a:gridCol w="1071570"/>
                <a:gridCol w="928693"/>
              </a:tblGrid>
              <a:tr h="890591">
                <a:tc>
                  <a:txBody>
                    <a:bodyPr/>
                    <a:lstStyle/>
                    <a:p>
                      <a:pPr algn="ctr">
                        <a:spcAft>
                          <a:spcPts val="0"/>
                        </a:spcAft>
                      </a:pPr>
                      <a:r>
                        <a:rPr lang="en-US" sz="2000" b="1" dirty="0">
                          <a:solidFill>
                            <a:srgbClr val="800000"/>
                          </a:solidFill>
                          <a:latin typeface="Times New Roman"/>
                          <a:ea typeface="SimSun"/>
                        </a:rPr>
                        <a:t>Mass of mould + soil (g)</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en-US" sz="2000" b="1">
                          <a:solidFill>
                            <a:srgbClr val="000080"/>
                          </a:solidFill>
                          <a:latin typeface="Times New Roman"/>
                          <a:ea typeface="SimSun"/>
                        </a:rPr>
                        <a:t>2833</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a:solidFill>
                            <a:srgbClr val="000080"/>
                          </a:solidFill>
                          <a:latin typeface="Times New Roman"/>
                          <a:ea typeface="SimSun"/>
                        </a:rPr>
                        <a:t>2979</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a:solidFill>
                            <a:srgbClr val="000080"/>
                          </a:solidFill>
                          <a:latin typeface="Times New Roman"/>
                          <a:ea typeface="SimSun"/>
                        </a:rPr>
                        <a:t>3080</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a:solidFill>
                            <a:srgbClr val="000080"/>
                          </a:solidFill>
                          <a:latin typeface="Times New Roman"/>
                          <a:ea typeface="SimSun"/>
                        </a:rPr>
                        <a:t>3092</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a:solidFill>
                            <a:srgbClr val="000080"/>
                          </a:solidFill>
                          <a:latin typeface="Times New Roman"/>
                          <a:ea typeface="SimSun"/>
                        </a:rPr>
                        <a:t>3064</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a:solidFill>
                            <a:srgbClr val="000080"/>
                          </a:solidFill>
                          <a:latin typeface="Times New Roman"/>
                          <a:ea typeface="SimSun"/>
                        </a:rPr>
                        <a:t>3027</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890591">
                <a:tc>
                  <a:txBody>
                    <a:bodyPr/>
                    <a:lstStyle/>
                    <a:p>
                      <a:pPr algn="ctr">
                        <a:spcAft>
                          <a:spcPts val="0"/>
                        </a:spcAft>
                      </a:pPr>
                      <a:r>
                        <a:rPr lang="en-US" sz="2000" b="1">
                          <a:solidFill>
                            <a:srgbClr val="800000"/>
                          </a:solidFill>
                          <a:latin typeface="Times New Roman"/>
                          <a:ea typeface="SimSun"/>
                        </a:rPr>
                        <a:t>Water content (%)</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en-US" sz="2000" b="1">
                          <a:solidFill>
                            <a:srgbClr val="000080"/>
                          </a:solidFill>
                          <a:latin typeface="Times New Roman"/>
                          <a:ea typeface="SimSun"/>
                        </a:rPr>
                        <a:t>8.41</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a:solidFill>
                            <a:srgbClr val="000080"/>
                          </a:solidFill>
                          <a:latin typeface="Times New Roman"/>
                          <a:ea typeface="SimSun"/>
                        </a:rPr>
                        <a:t>10.62</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a:solidFill>
                            <a:srgbClr val="000080"/>
                          </a:solidFill>
                          <a:latin typeface="Times New Roman"/>
                          <a:ea typeface="SimSun"/>
                        </a:rPr>
                        <a:t>12.88</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a:solidFill>
                            <a:srgbClr val="000080"/>
                          </a:solidFill>
                          <a:latin typeface="Times New Roman"/>
                          <a:ea typeface="SimSun"/>
                        </a:rPr>
                        <a:t>14.41</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a:solidFill>
                            <a:srgbClr val="000080"/>
                          </a:solidFill>
                          <a:latin typeface="Times New Roman"/>
                          <a:ea typeface="SimSun"/>
                        </a:rPr>
                        <a:t>16.59</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2000" b="1" dirty="0">
                          <a:solidFill>
                            <a:srgbClr val="000080"/>
                          </a:solidFill>
                          <a:latin typeface="Times New Roman"/>
                          <a:ea typeface="SimSun"/>
                        </a:rPr>
                        <a:t>18.62</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sp>
        <p:nvSpPr>
          <p:cNvPr id="6" name="عنصر نائب لرقم الشريحة 5"/>
          <p:cNvSpPr>
            <a:spLocks noGrp="1"/>
          </p:cNvSpPr>
          <p:nvPr>
            <p:ph type="sldNum" sz="quarter" idx="12"/>
          </p:nvPr>
        </p:nvSpPr>
        <p:spPr/>
        <p:txBody>
          <a:bodyPr/>
          <a:lstStyle/>
          <a:p>
            <a:fld id="{F10DC7AE-D3C3-4D67-BE93-7D676E21DF42}" type="slidenum">
              <a:rPr lang="ar-IQ" smtClean="0"/>
              <a:pPr/>
              <a:t>17</a:t>
            </a:fld>
            <a:endParaRPr lang="ar-IQ"/>
          </a:p>
        </p:txBody>
      </p:sp>
      <p:sp>
        <p:nvSpPr>
          <p:cNvPr id="7"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0"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9"/>
            <a:ext cx="8229600" cy="1090416"/>
          </a:xfrm>
        </p:spPr>
        <p:txBody>
          <a:bodyPr/>
          <a:lstStyle/>
          <a:p>
            <a:pPr algn="l" rtl="0"/>
            <a:r>
              <a:rPr lang="en-US" b="1" dirty="0" smtClean="0"/>
              <a:t>Calculated Densities and Density Curve</a:t>
            </a:r>
            <a:endParaRPr lang="en-US" dirty="0" smtClean="0"/>
          </a:p>
          <a:p>
            <a:pPr algn="l" rtl="0"/>
            <a:r>
              <a:rPr lang="en-US" dirty="0" smtClean="0"/>
              <a:t>The expressions used are: </a:t>
            </a:r>
          </a:p>
          <a:p>
            <a:pPr algn="l" rtl="0"/>
            <a:endParaRPr lang="ar-IQ" dirty="0"/>
          </a:p>
        </p:txBody>
      </p:sp>
      <p:graphicFrame>
        <p:nvGraphicFramePr>
          <p:cNvPr id="4" name="جدول 3"/>
          <p:cNvGraphicFramePr>
            <a:graphicFrameLocks noGrp="1"/>
          </p:cNvGraphicFramePr>
          <p:nvPr/>
        </p:nvGraphicFramePr>
        <p:xfrm>
          <a:off x="714344" y="3929066"/>
          <a:ext cx="7929621" cy="2428892"/>
        </p:xfrm>
        <a:graphic>
          <a:graphicData uri="http://schemas.openxmlformats.org/drawingml/2006/table">
            <a:tbl>
              <a:tblPr/>
              <a:tblGrid>
                <a:gridCol w="1357326"/>
                <a:gridCol w="908280"/>
                <a:gridCol w="1132803"/>
                <a:gridCol w="1132803"/>
                <a:gridCol w="1132803"/>
                <a:gridCol w="1132803"/>
                <a:gridCol w="1132803"/>
              </a:tblGrid>
              <a:tr h="785818">
                <a:tc>
                  <a:txBody>
                    <a:bodyPr/>
                    <a:lstStyle/>
                    <a:p>
                      <a:pPr algn="ctr" rtl="0">
                        <a:spcAft>
                          <a:spcPts val="0"/>
                        </a:spcAft>
                      </a:pPr>
                      <a:r>
                        <a:rPr lang="en-US" sz="1600" b="1" dirty="0">
                          <a:solidFill>
                            <a:srgbClr val="800000"/>
                          </a:solidFill>
                          <a:latin typeface="Times New Roman"/>
                          <a:ea typeface="SimSun"/>
                        </a:rPr>
                        <a:t>Bulk density, </a:t>
                      </a:r>
                      <a:r>
                        <a:rPr lang="en-US" sz="1600" b="1" dirty="0">
                          <a:solidFill>
                            <a:srgbClr val="800000"/>
                          </a:solidFill>
                          <a:latin typeface="Symbol"/>
                          <a:ea typeface="SimSun"/>
                        </a:rPr>
                        <a:t>r</a:t>
                      </a:r>
                      <a:r>
                        <a:rPr lang="en-US" sz="1600" b="1" dirty="0">
                          <a:solidFill>
                            <a:srgbClr val="800000"/>
                          </a:solidFill>
                          <a:latin typeface="Times New Roman"/>
                          <a:ea typeface="SimSun"/>
                        </a:rPr>
                        <a:t> (Mg/m³)</a:t>
                      </a:r>
                      <a:endParaRPr lang="en-US" sz="16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CFFFF"/>
                    </a:solidFill>
                  </a:tcPr>
                </a:tc>
                <a:tc>
                  <a:txBody>
                    <a:bodyPr/>
                    <a:lstStyle/>
                    <a:p>
                      <a:pPr algn="ctr" rtl="0">
                        <a:spcAft>
                          <a:spcPts val="0"/>
                        </a:spcAft>
                      </a:pPr>
                      <a:r>
                        <a:rPr lang="en-US" sz="1800" b="1" dirty="0">
                          <a:solidFill>
                            <a:srgbClr val="000080"/>
                          </a:solidFill>
                          <a:latin typeface="Times New Roman"/>
                          <a:ea typeface="SimSun"/>
                        </a:rPr>
                        <a:t>1.84</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dirty="0">
                          <a:solidFill>
                            <a:srgbClr val="000080"/>
                          </a:solidFill>
                          <a:latin typeface="Times New Roman"/>
                          <a:ea typeface="SimSun"/>
                        </a:rPr>
                        <a:t>2.00</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dirty="0">
                          <a:solidFill>
                            <a:srgbClr val="000080"/>
                          </a:solidFill>
                          <a:latin typeface="Times New Roman"/>
                          <a:ea typeface="SimSun"/>
                        </a:rPr>
                        <a:t>2.10</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a:solidFill>
                            <a:srgbClr val="000080"/>
                          </a:solidFill>
                          <a:latin typeface="Times New Roman"/>
                          <a:ea typeface="SimSun"/>
                        </a:rPr>
                        <a:t>2.12</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dirty="0">
                          <a:solidFill>
                            <a:srgbClr val="000080"/>
                          </a:solidFill>
                          <a:latin typeface="Times New Roman"/>
                          <a:ea typeface="SimSun"/>
                        </a:rPr>
                        <a:t>2.09</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a:solidFill>
                            <a:srgbClr val="000080"/>
                          </a:solidFill>
                          <a:latin typeface="Times New Roman"/>
                          <a:ea typeface="SimSun"/>
                        </a:rPr>
                        <a:t>2.05</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785818">
                <a:tc>
                  <a:txBody>
                    <a:bodyPr/>
                    <a:lstStyle/>
                    <a:p>
                      <a:pPr algn="ctr" rtl="0">
                        <a:spcAft>
                          <a:spcPts val="0"/>
                        </a:spcAft>
                      </a:pPr>
                      <a:r>
                        <a:rPr lang="en-US" sz="1600" b="1">
                          <a:solidFill>
                            <a:srgbClr val="800000"/>
                          </a:solidFill>
                          <a:latin typeface="Times New Roman"/>
                          <a:ea typeface="SimSun"/>
                        </a:rPr>
                        <a:t>Water content, w</a:t>
                      </a:r>
                      <a:endParaRPr lang="en-US" sz="16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CFFFF"/>
                    </a:solidFill>
                  </a:tcPr>
                </a:tc>
                <a:tc>
                  <a:txBody>
                    <a:bodyPr/>
                    <a:lstStyle/>
                    <a:p>
                      <a:pPr algn="ctr" rtl="0">
                        <a:spcAft>
                          <a:spcPts val="0"/>
                        </a:spcAft>
                      </a:pPr>
                      <a:r>
                        <a:rPr lang="en-US" sz="1800" b="1">
                          <a:solidFill>
                            <a:srgbClr val="000080"/>
                          </a:solidFill>
                          <a:latin typeface="Times New Roman"/>
                          <a:ea typeface="SimSun"/>
                        </a:rPr>
                        <a:t>0.084</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a:solidFill>
                            <a:srgbClr val="000080"/>
                          </a:solidFill>
                          <a:latin typeface="Times New Roman"/>
                          <a:ea typeface="SimSun"/>
                        </a:rPr>
                        <a:t>0.106</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dirty="0">
                          <a:solidFill>
                            <a:srgbClr val="000080"/>
                          </a:solidFill>
                          <a:latin typeface="Times New Roman"/>
                          <a:ea typeface="SimSun"/>
                        </a:rPr>
                        <a:t>0.129</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dirty="0">
                          <a:solidFill>
                            <a:srgbClr val="000080"/>
                          </a:solidFill>
                          <a:latin typeface="Times New Roman"/>
                          <a:ea typeface="SimSun"/>
                        </a:rPr>
                        <a:t>0.144</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dirty="0">
                          <a:solidFill>
                            <a:srgbClr val="000080"/>
                          </a:solidFill>
                          <a:latin typeface="Times New Roman"/>
                          <a:ea typeface="SimSun"/>
                        </a:rPr>
                        <a:t>0.166</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a:solidFill>
                            <a:srgbClr val="000080"/>
                          </a:solidFill>
                          <a:latin typeface="Times New Roman"/>
                          <a:ea typeface="SimSun"/>
                        </a:rPr>
                        <a:t>0.186</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857256">
                <a:tc>
                  <a:txBody>
                    <a:bodyPr/>
                    <a:lstStyle/>
                    <a:p>
                      <a:pPr algn="ctr" rtl="0">
                        <a:spcAft>
                          <a:spcPts val="0"/>
                        </a:spcAft>
                      </a:pPr>
                      <a:r>
                        <a:rPr lang="en-US" sz="1600" b="1">
                          <a:solidFill>
                            <a:srgbClr val="800000"/>
                          </a:solidFill>
                          <a:latin typeface="Times New Roman"/>
                          <a:ea typeface="SimSun"/>
                        </a:rPr>
                        <a:t>Dry density, </a:t>
                      </a:r>
                      <a:r>
                        <a:rPr lang="en-US" sz="1600" b="1">
                          <a:solidFill>
                            <a:srgbClr val="800000"/>
                          </a:solidFill>
                          <a:latin typeface="Symbol"/>
                          <a:ea typeface="SimSun"/>
                        </a:rPr>
                        <a:t>r</a:t>
                      </a:r>
                      <a:r>
                        <a:rPr lang="en-US" sz="1600" b="1" baseline="-25000">
                          <a:solidFill>
                            <a:srgbClr val="800000"/>
                          </a:solidFill>
                          <a:latin typeface="Times New Roman"/>
                          <a:ea typeface="SimSun"/>
                        </a:rPr>
                        <a:t>d</a:t>
                      </a:r>
                      <a:r>
                        <a:rPr lang="en-US" sz="1600" b="1">
                          <a:solidFill>
                            <a:srgbClr val="800000"/>
                          </a:solidFill>
                          <a:latin typeface="Times New Roman"/>
                          <a:ea typeface="SimSun"/>
                        </a:rPr>
                        <a:t> (Mg/m³)</a:t>
                      </a:r>
                      <a:endParaRPr lang="en-US" sz="16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CFFFF"/>
                    </a:solidFill>
                  </a:tcPr>
                </a:tc>
                <a:tc>
                  <a:txBody>
                    <a:bodyPr/>
                    <a:lstStyle/>
                    <a:p>
                      <a:pPr algn="ctr" rtl="0">
                        <a:spcAft>
                          <a:spcPts val="0"/>
                        </a:spcAft>
                      </a:pPr>
                      <a:r>
                        <a:rPr lang="en-US" sz="1800" b="1">
                          <a:solidFill>
                            <a:srgbClr val="000080"/>
                          </a:solidFill>
                          <a:latin typeface="Times New Roman"/>
                          <a:ea typeface="SimSun"/>
                        </a:rPr>
                        <a:t>1.70</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a:solidFill>
                            <a:srgbClr val="000080"/>
                          </a:solidFill>
                          <a:latin typeface="Times New Roman"/>
                          <a:ea typeface="SimSun"/>
                        </a:rPr>
                        <a:t>1.81</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a:solidFill>
                            <a:srgbClr val="000080"/>
                          </a:solidFill>
                          <a:latin typeface="Times New Roman"/>
                          <a:ea typeface="SimSun"/>
                        </a:rPr>
                        <a:t>1.86</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a:solidFill>
                            <a:srgbClr val="000080"/>
                          </a:solidFill>
                          <a:latin typeface="Times New Roman"/>
                          <a:ea typeface="SimSun"/>
                        </a:rPr>
                        <a:t>1.851</a:t>
                      </a:r>
                      <a:endParaRPr lang="en-US" sz="1800" b="1">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dirty="0">
                          <a:solidFill>
                            <a:srgbClr val="000080"/>
                          </a:solidFill>
                          <a:latin typeface="Times New Roman"/>
                          <a:ea typeface="SimSun"/>
                        </a:rPr>
                        <a:t>1.79</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rtl="0">
                        <a:spcAft>
                          <a:spcPts val="0"/>
                        </a:spcAft>
                      </a:pPr>
                      <a:r>
                        <a:rPr lang="en-US" sz="1800" b="1" dirty="0">
                          <a:solidFill>
                            <a:srgbClr val="000080"/>
                          </a:solidFill>
                          <a:latin typeface="Times New Roman"/>
                          <a:ea typeface="SimSun"/>
                        </a:rPr>
                        <a:t>1.73</a:t>
                      </a:r>
                      <a:endParaRPr lang="en-US" sz="1800" b="1" dirty="0">
                        <a:latin typeface="Times New Roman"/>
                        <a:ea typeface="SimSun"/>
                      </a:endParaRPr>
                    </a:p>
                  </a:txBody>
                  <a:tcPr marL="47625" marR="47625" marT="47625" marB="47625"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pic>
        <p:nvPicPr>
          <p:cNvPr id="5" name="صورة 4" descr="http://fbe.uwe.ac.uk/public/geocal/SoilMech/compaction/pics/qpactin1.gif"/>
          <p:cNvPicPr/>
          <p:nvPr/>
        </p:nvPicPr>
        <p:blipFill>
          <a:blip r:embed="rId2" r:link="rId3"/>
          <a:srcRect/>
          <a:stretch>
            <a:fillRect/>
          </a:stretch>
        </p:blipFill>
        <p:spPr bwMode="auto">
          <a:xfrm>
            <a:off x="2071670" y="2714620"/>
            <a:ext cx="4500594" cy="959490"/>
          </a:xfrm>
          <a:prstGeom prst="rect">
            <a:avLst/>
          </a:prstGeom>
          <a:noFill/>
          <a:ln w="9525">
            <a:noFill/>
            <a:miter lim="800000"/>
            <a:headEnd/>
            <a:tailEnd/>
          </a:ln>
        </p:spPr>
      </p:pic>
      <p:sp>
        <p:nvSpPr>
          <p:cNvPr id="7" name="عنصر نائب لرقم الشريحة 6"/>
          <p:cNvSpPr>
            <a:spLocks noGrp="1"/>
          </p:cNvSpPr>
          <p:nvPr>
            <p:ph type="sldNum" sz="quarter" idx="12"/>
          </p:nvPr>
        </p:nvSpPr>
        <p:spPr/>
        <p:txBody>
          <a:bodyPr/>
          <a:lstStyle/>
          <a:p>
            <a:fld id="{F10DC7AE-D3C3-4D67-BE93-7D676E21DF42}" type="slidenum">
              <a:rPr lang="ar-IQ" smtClean="0"/>
              <a:pPr/>
              <a:t>18</a:t>
            </a:fld>
            <a:endParaRPr lang="ar-IQ"/>
          </a:p>
        </p:txBody>
      </p:sp>
      <p:sp>
        <p:nvSpPr>
          <p:cNvPr id="8"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0"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descr="http://fbe.uwe.ac.uk/public/geocal/SoilMech/compaction/pics/sm10-11.gif"/>
          <p:cNvPicPr>
            <a:picLocks noGrp="1"/>
          </p:cNvPicPr>
          <p:nvPr>
            <p:ph idx="1"/>
          </p:nvPr>
        </p:nvPicPr>
        <p:blipFill>
          <a:blip r:embed="rId2" r:link="rId3">
            <a:lum contrast="100000"/>
          </a:blip>
          <a:srcRect/>
          <a:stretch>
            <a:fillRect/>
          </a:stretch>
        </p:blipFill>
        <p:spPr bwMode="auto">
          <a:xfrm>
            <a:off x="2428860" y="2000240"/>
            <a:ext cx="6143668" cy="4643470"/>
          </a:xfrm>
          <a:prstGeom prst="rect">
            <a:avLst/>
          </a:prstGeom>
          <a:noFill/>
          <a:ln w="9525">
            <a:noFill/>
            <a:miter lim="800000"/>
            <a:headEnd/>
            <a:tailEnd/>
          </a:ln>
        </p:spPr>
      </p:pic>
      <p:sp>
        <p:nvSpPr>
          <p:cNvPr id="5" name="مستطيل 4"/>
          <p:cNvSpPr/>
          <p:nvPr/>
        </p:nvSpPr>
        <p:spPr>
          <a:xfrm>
            <a:off x="487783" y="1714488"/>
            <a:ext cx="5012911" cy="461665"/>
          </a:xfrm>
          <a:prstGeom prst="rect">
            <a:avLst/>
          </a:prstGeom>
        </p:spPr>
        <p:txBody>
          <a:bodyPr wrap="none">
            <a:spAutoFit/>
          </a:bodyPr>
          <a:lstStyle/>
          <a:p>
            <a:r>
              <a:rPr lang="en-US" sz="2400" b="1" dirty="0" smtClean="0"/>
              <a:t>Ex/ </a:t>
            </a:r>
            <a:r>
              <a:rPr lang="en-US" sz="2400" dirty="0" smtClean="0"/>
              <a:t>In a typical compaction test </a:t>
            </a:r>
            <a:endParaRPr lang="ar-IQ" sz="2400" dirty="0"/>
          </a:p>
        </p:txBody>
      </p:sp>
      <p:sp>
        <p:nvSpPr>
          <p:cNvPr id="7" name="عنصر نائب لرقم الشريحة 6"/>
          <p:cNvSpPr>
            <a:spLocks noGrp="1"/>
          </p:cNvSpPr>
          <p:nvPr>
            <p:ph type="sldNum" sz="quarter" idx="12"/>
          </p:nvPr>
        </p:nvSpPr>
        <p:spPr/>
        <p:txBody>
          <a:bodyPr/>
          <a:lstStyle/>
          <a:p>
            <a:fld id="{F10DC7AE-D3C3-4D67-BE93-7D676E21DF42}" type="slidenum">
              <a:rPr lang="ar-IQ" smtClean="0"/>
              <a:pPr/>
              <a:t>19</a:t>
            </a:fld>
            <a:endParaRPr lang="ar-IQ"/>
          </a:p>
        </p:txBody>
      </p:sp>
      <p:sp>
        <p:nvSpPr>
          <p:cNvPr id="8"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0"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71438" y="1285860"/>
            <a:ext cx="8929718" cy="642942"/>
          </a:xfrm>
        </p:spPr>
        <p:txBody>
          <a:bodyPr>
            <a:noAutofit/>
          </a:bodyPr>
          <a:lstStyle/>
          <a:p>
            <a:pPr algn="ctr" rtl="0"/>
            <a:r>
              <a:rPr lang="en-US" b="1" dirty="0" smtClean="0"/>
              <a:t>SOIL MECHANICS LECTURES – 3</a:t>
            </a:r>
            <a:r>
              <a:rPr lang="en-US" b="1" baseline="30000" dirty="0" smtClean="0"/>
              <a:t>RD</a:t>
            </a:r>
            <a:r>
              <a:rPr lang="en-US" b="1" dirty="0" smtClean="0"/>
              <a:t> CLASS – CIVIL ENG. DEPT.</a:t>
            </a:r>
            <a:endParaRPr lang="ar-IQ" b="1" dirty="0"/>
          </a:p>
        </p:txBody>
      </p:sp>
      <p:sp>
        <p:nvSpPr>
          <p:cNvPr id="5" name="عنصر نائب لرقم الشريحة 4"/>
          <p:cNvSpPr>
            <a:spLocks noGrp="1"/>
          </p:cNvSpPr>
          <p:nvPr>
            <p:ph type="sldNum" sz="quarter" idx="12"/>
          </p:nvPr>
        </p:nvSpPr>
        <p:spPr/>
        <p:txBody>
          <a:bodyPr/>
          <a:lstStyle/>
          <a:p>
            <a:fld id="{8EC43460-1647-4EF1-9586-01318728CB60}" type="slidenum">
              <a:rPr lang="ar-IQ" smtClean="0"/>
              <a:pPr/>
              <a:t>2</a:t>
            </a:fld>
            <a:endParaRPr lang="ar-IQ"/>
          </a:p>
        </p:txBody>
      </p:sp>
      <p:sp>
        <p:nvSpPr>
          <p:cNvPr id="4" name="مستطيل 3"/>
          <p:cNvSpPr/>
          <p:nvPr/>
        </p:nvSpPr>
        <p:spPr>
          <a:xfrm>
            <a:off x="357158" y="3643314"/>
            <a:ext cx="8501122" cy="107721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LECTURE FOUR</a:t>
            </a:r>
          </a:p>
          <a:p>
            <a:pPr algn="ct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COMPACTION</a:t>
            </a:r>
            <a:endParaRPr lang="en-US" sz="3200" dirty="0"/>
          </a:p>
        </p:txBody>
      </p:sp>
      <p:sp>
        <p:nvSpPr>
          <p:cNvPr id="6"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9"/>
            <a:ext cx="8229600" cy="1018978"/>
          </a:xfrm>
        </p:spPr>
        <p:txBody>
          <a:bodyPr/>
          <a:lstStyle/>
          <a:p>
            <a:pPr algn="l" rtl="0"/>
            <a:r>
              <a:rPr lang="en-US" b="1" dirty="0" smtClean="0"/>
              <a:t>Air-voids curves</a:t>
            </a:r>
            <a:endParaRPr lang="en-US" dirty="0" smtClean="0"/>
          </a:p>
          <a:p>
            <a:pPr lvl="1" algn="l" rtl="0"/>
            <a:r>
              <a:rPr lang="en-US" dirty="0" smtClean="0"/>
              <a:t>The expression used is: -</a:t>
            </a:r>
          </a:p>
          <a:p>
            <a:pPr algn="l" rtl="0"/>
            <a:endParaRPr lang="ar-IQ" dirty="0"/>
          </a:p>
        </p:txBody>
      </p:sp>
      <p:graphicFrame>
        <p:nvGraphicFramePr>
          <p:cNvPr id="5" name="جدول 4"/>
          <p:cNvGraphicFramePr>
            <a:graphicFrameLocks noGrp="1"/>
          </p:cNvGraphicFramePr>
          <p:nvPr/>
        </p:nvGraphicFramePr>
        <p:xfrm>
          <a:off x="500034" y="3357563"/>
          <a:ext cx="8215373" cy="2714643"/>
        </p:xfrm>
        <a:graphic>
          <a:graphicData uri="http://schemas.openxmlformats.org/drawingml/2006/table">
            <a:tbl>
              <a:tblPr/>
              <a:tblGrid>
                <a:gridCol w="1714516"/>
                <a:gridCol w="928694"/>
                <a:gridCol w="1071570"/>
                <a:gridCol w="1214446"/>
                <a:gridCol w="1214446"/>
                <a:gridCol w="1143008"/>
                <a:gridCol w="928693"/>
              </a:tblGrid>
              <a:tr h="739985">
                <a:tc>
                  <a:txBody>
                    <a:bodyPr/>
                    <a:lstStyle/>
                    <a:p>
                      <a:pPr algn="ctr">
                        <a:spcAft>
                          <a:spcPts val="0"/>
                        </a:spcAft>
                      </a:pPr>
                      <a:r>
                        <a:rPr lang="en-US" sz="1800">
                          <a:solidFill>
                            <a:srgbClr val="800000"/>
                          </a:solidFill>
                          <a:latin typeface="Times New Roman"/>
                          <a:ea typeface="SimSun"/>
                          <a:cs typeface="Arial"/>
                        </a:rPr>
                        <a:t>Water content (%)</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en-US" sz="1800">
                          <a:solidFill>
                            <a:srgbClr val="000080"/>
                          </a:solidFill>
                          <a:latin typeface="Times New Roman"/>
                          <a:ea typeface="SimSun"/>
                          <a:cs typeface="Arial"/>
                        </a:rPr>
                        <a:t>10</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12</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14</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16</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18</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20</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641866">
                <a:tc>
                  <a:txBody>
                    <a:bodyPr/>
                    <a:lstStyle/>
                    <a:p>
                      <a:pPr algn="ctr">
                        <a:spcAft>
                          <a:spcPts val="0"/>
                        </a:spcAft>
                      </a:pPr>
                      <a:r>
                        <a:rPr lang="en-US" sz="1800">
                          <a:solidFill>
                            <a:srgbClr val="800000"/>
                          </a:solidFill>
                          <a:latin typeface="Symbol"/>
                          <a:ea typeface="SimSun"/>
                          <a:cs typeface="Arial"/>
                        </a:rPr>
                        <a:t>r</a:t>
                      </a:r>
                      <a:r>
                        <a:rPr lang="en-US" sz="1800" baseline="-25000">
                          <a:solidFill>
                            <a:srgbClr val="800000"/>
                          </a:solidFill>
                          <a:latin typeface="Times New Roman"/>
                          <a:ea typeface="SimSun"/>
                          <a:cs typeface="Arial"/>
                        </a:rPr>
                        <a:t>d</a:t>
                      </a:r>
                      <a:r>
                        <a:rPr lang="en-US" sz="1800">
                          <a:solidFill>
                            <a:srgbClr val="800000"/>
                          </a:solidFill>
                          <a:latin typeface="Times New Roman"/>
                          <a:ea typeface="SimSun"/>
                          <a:cs typeface="Arial"/>
                        </a:rPr>
                        <a:t> when A</a:t>
                      </a:r>
                      <a:r>
                        <a:rPr lang="en-US" sz="1800" baseline="-25000">
                          <a:solidFill>
                            <a:srgbClr val="800000"/>
                          </a:solidFill>
                          <a:latin typeface="Times New Roman"/>
                          <a:ea typeface="SimSun"/>
                          <a:cs typeface="Arial"/>
                        </a:rPr>
                        <a:t>v</a:t>
                      </a:r>
                      <a:r>
                        <a:rPr lang="en-US" sz="1800">
                          <a:solidFill>
                            <a:srgbClr val="800000"/>
                          </a:solidFill>
                          <a:latin typeface="Times New Roman"/>
                          <a:ea typeface="SimSun"/>
                          <a:cs typeface="Arial"/>
                        </a:rPr>
                        <a:t> = 0%</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en-US" sz="1800">
                          <a:solidFill>
                            <a:srgbClr val="000080"/>
                          </a:solidFill>
                          <a:latin typeface="Times New Roman"/>
                          <a:ea typeface="SimSun"/>
                          <a:cs typeface="Arial"/>
                        </a:rPr>
                        <a:t>2.13</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2.04</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1.96</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1.89</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1.82</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1.75</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641866">
                <a:tc>
                  <a:txBody>
                    <a:bodyPr/>
                    <a:lstStyle/>
                    <a:p>
                      <a:pPr algn="ctr">
                        <a:spcAft>
                          <a:spcPts val="0"/>
                        </a:spcAft>
                      </a:pPr>
                      <a:r>
                        <a:rPr lang="en-US" sz="1800">
                          <a:solidFill>
                            <a:srgbClr val="800000"/>
                          </a:solidFill>
                          <a:latin typeface="Symbol"/>
                          <a:ea typeface="SimSun"/>
                          <a:cs typeface="Arial"/>
                        </a:rPr>
                        <a:t>r</a:t>
                      </a:r>
                      <a:r>
                        <a:rPr lang="en-US" sz="1800" baseline="-25000">
                          <a:solidFill>
                            <a:srgbClr val="800000"/>
                          </a:solidFill>
                          <a:latin typeface="Times New Roman"/>
                          <a:ea typeface="SimSun"/>
                          <a:cs typeface="Arial"/>
                        </a:rPr>
                        <a:t>d</a:t>
                      </a:r>
                      <a:r>
                        <a:rPr lang="en-US" sz="1800">
                          <a:solidFill>
                            <a:srgbClr val="800000"/>
                          </a:solidFill>
                          <a:latin typeface="Times New Roman"/>
                          <a:ea typeface="SimSun"/>
                          <a:cs typeface="Arial"/>
                        </a:rPr>
                        <a:t> when A</a:t>
                      </a:r>
                      <a:r>
                        <a:rPr lang="en-US" sz="1800" baseline="-25000">
                          <a:solidFill>
                            <a:srgbClr val="800000"/>
                          </a:solidFill>
                          <a:latin typeface="Times New Roman"/>
                          <a:ea typeface="SimSun"/>
                          <a:cs typeface="Arial"/>
                        </a:rPr>
                        <a:t>v</a:t>
                      </a:r>
                      <a:r>
                        <a:rPr lang="en-US" sz="1800">
                          <a:solidFill>
                            <a:srgbClr val="800000"/>
                          </a:solidFill>
                          <a:latin typeface="Times New Roman"/>
                          <a:ea typeface="SimSun"/>
                          <a:cs typeface="Arial"/>
                        </a:rPr>
                        <a:t> = 5%</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en-US" sz="1800">
                          <a:solidFill>
                            <a:srgbClr val="000080"/>
                          </a:solidFill>
                          <a:latin typeface="Times New Roman"/>
                          <a:ea typeface="SimSun"/>
                          <a:cs typeface="Arial"/>
                        </a:rPr>
                        <a:t>2.02</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1.94</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1.86</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1.79</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1.73</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1.67</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690926">
                <a:tc>
                  <a:txBody>
                    <a:bodyPr/>
                    <a:lstStyle/>
                    <a:p>
                      <a:pPr algn="ctr">
                        <a:spcAft>
                          <a:spcPts val="0"/>
                        </a:spcAft>
                      </a:pPr>
                      <a:r>
                        <a:rPr lang="en-US" sz="1800">
                          <a:solidFill>
                            <a:srgbClr val="800000"/>
                          </a:solidFill>
                          <a:latin typeface="Symbol"/>
                          <a:ea typeface="SimSun"/>
                          <a:cs typeface="Arial"/>
                        </a:rPr>
                        <a:t>r</a:t>
                      </a:r>
                      <a:r>
                        <a:rPr lang="en-US" sz="1800" baseline="-25000">
                          <a:solidFill>
                            <a:srgbClr val="800000"/>
                          </a:solidFill>
                          <a:latin typeface="Times New Roman"/>
                          <a:ea typeface="SimSun"/>
                          <a:cs typeface="Arial"/>
                        </a:rPr>
                        <a:t>d</a:t>
                      </a:r>
                      <a:r>
                        <a:rPr lang="en-US" sz="1800">
                          <a:solidFill>
                            <a:srgbClr val="800000"/>
                          </a:solidFill>
                          <a:latin typeface="Times New Roman"/>
                          <a:ea typeface="SimSun"/>
                          <a:cs typeface="Arial"/>
                        </a:rPr>
                        <a:t> when A</a:t>
                      </a:r>
                      <a:r>
                        <a:rPr lang="en-US" sz="1800" baseline="-25000">
                          <a:solidFill>
                            <a:srgbClr val="800000"/>
                          </a:solidFill>
                          <a:latin typeface="Times New Roman"/>
                          <a:ea typeface="SimSun"/>
                          <a:cs typeface="Arial"/>
                        </a:rPr>
                        <a:t>v</a:t>
                      </a:r>
                      <a:r>
                        <a:rPr lang="en-US" sz="1800">
                          <a:solidFill>
                            <a:srgbClr val="800000"/>
                          </a:solidFill>
                          <a:latin typeface="Times New Roman"/>
                          <a:ea typeface="SimSun"/>
                          <a:cs typeface="Arial"/>
                        </a:rPr>
                        <a:t> = 10%</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en-US" sz="1800">
                          <a:solidFill>
                            <a:srgbClr val="000080"/>
                          </a:solidFill>
                          <a:latin typeface="Times New Roman"/>
                          <a:ea typeface="SimSun"/>
                          <a:cs typeface="Arial"/>
                        </a:rPr>
                        <a:t>1.91</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1.84</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1.76</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1.70</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a:solidFill>
                            <a:srgbClr val="000080"/>
                          </a:solidFill>
                          <a:latin typeface="Times New Roman"/>
                          <a:ea typeface="SimSun"/>
                          <a:cs typeface="Arial"/>
                        </a:rPr>
                        <a:t>1.64</a:t>
                      </a:r>
                      <a:endParaRPr lang="en-US" sz="180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dirty="0">
                          <a:solidFill>
                            <a:srgbClr val="000080"/>
                          </a:solidFill>
                          <a:latin typeface="Times New Roman"/>
                          <a:ea typeface="SimSun"/>
                          <a:cs typeface="Arial"/>
                        </a:rPr>
                        <a:t>1.58</a:t>
                      </a:r>
                      <a:endParaRPr lang="en-US" sz="1800" dirty="0">
                        <a:latin typeface="Times New Roman"/>
                        <a:ea typeface="SimSun"/>
                        <a:cs typeface="Arial"/>
                      </a:endParaRPr>
                    </a:p>
                  </a:txBody>
                  <a:tcPr marL="3060" marR="3060" marT="3060" marB="306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pic>
        <p:nvPicPr>
          <p:cNvPr id="6" name="صورة 5" descr="http://fbe.uwe.ac.uk/public/geocal/SoilMech/compaction/pics/qpactin2.gif"/>
          <p:cNvPicPr/>
          <p:nvPr/>
        </p:nvPicPr>
        <p:blipFill>
          <a:blip r:embed="rId2" r:link="rId3"/>
          <a:srcRect/>
          <a:stretch>
            <a:fillRect/>
          </a:stretch>
        </p:blipFill>
        <p:spPr bwMode="auto">
          <a:xfrm>
            <a:off x="2500298" y="2428868"/>
            <a:ext cx="3500462" cy="785818"/>
          </a:xfrm>
          <a:prstGeom prst="rect">
            <a:avLst/>
          </a:prstGeom>
          <a:noFill/>
          <a:ln w="9525">
            <a:noFill/>
            <a:miter lim="800000"/>
            <a:headEnd/>
            <a:tailEnd/>
          </a:ln>
        </p:spPr>
      </p:pic>
      <p:sp>
        <p:nvSpPr>
          <p:cNvPr id="8" name="عنصر نائب لرقم الشريحة 7"/>
          <p:cNvSpPr>
            <a:spLocks noGrp="1"/>
          </p:cNvSpPr>
          <p:nvPr>
            <p:ph type="sldNum" sz="quarter" idx="12"/>
          </p:nvPr>
        </p:nvSpPr>
        <p:spPr/>
        <p:txBody>
          <a:bodyPr/>
          <a:lstStyle/>
          <a:p>
            <a:fld id="{F10DC7AE-D3C3-4D67-BE93-7D676E21DF42}" type="slidenum">
              <a:rPr lang="ar-IQ" smtClean="0"/>
              <a:pPr/>
              <a:t>20</a:t>
            </a:fld>
            <a:endParaRPr lang="ar-IQ"/>
          </a:p>
        </p:txBody>
      </p:sp>
      <p:sp>
        <p:nvSpPr>
          <p:cNvPr id="9"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1"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descr="http://fbe.uwe.ac.uk/public/geocal/SoilMech/compaction/pics/sm10-12.gif"/>
          <p:cNvPicPr>
            <a:picLocks noGrp="1"/>
          </p:cNvPicPr>
          <p:nvPr>
            <p:ph idx="1"/>
          </p:nvPr>
        </p:nvPicPr>
        <p:blipFill>
          <a:blip r:embed="rId2" r:link="rId3">
            <a:lum contrast="100000"/>
          </a:blip>
          <a:srcRect/>
          <a:stretch>
            <a:fillRect/>
          </a:stretch>
        </p:blipFill>
        <p:spPr bwMode="auto">
          <a:xfrm>
            <a:off x="4000496" y="2214554"/>
            <a:ext cx="5143504" cy="3786214"/>
          </a:xfrm>
          <a:prstGeom prst="rect">
            <a:avLst/>
          </a:prstGeom>
          <a:noFill/>
          <a:ln w="9525">
            <a:noFill/>
            <a:miter lim="800000"/>
            <a:headEnd/>
            <a:tailEnd/>
          </a:ln>
        </p:spPr>
      </p:pic>
      <p:sp>
        <p:nvSpPr>
          <p:cNvPr id="56321" name="Rectangle 1"/>
          <p:cNvSpPr>
            <a:spLocks noChangeArrowheads="1"/>
          </p:cNvSpPr>
          <p:nvPr/>
        </p:nvSpPr>
        <p:spPr bwMode="auto">
          <a:xfrm>
            <a:off x="428596" y="2214554"/>
            <a:ext cx="35719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tab pos="685800" algn="l"/>
              </a:tabLst>
            </a:pPr>
            <a:r>
              <a:rPr kumimoji="0" lang="en-US" altLang="zh-CN" sz="2000" b="1" i="0" u="none" strike="noStrike" cap="none" normalizeH="0" baseline="0" dirty="0" smtClean="0">
                <a:ln>
                  <a:noFill/>
                </a:ln>
                <a:solidFill>
                  <a:srgbClr val="800000"/>
                </a:solidFill>
                <a:effectLst/>
                <a:latin typeface="Times New Roman" pitchFamily="18" charset="0"/>
                <a:ea typeface="SimSun" pitchFamily="2" charset="-122"/>
                <a:cs typeface="Times New Roman" pitchFamily="18" charset="0"/>
              </a:rPr>
              <a:t>Notes: -</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arenR"/>
              <a:tabLst>
                <a:tab pos="685800" algn="l"/>
              </a:tabLst>
            </a:pP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In above figure, it will be  seen that  the maximum  dry  density  occurs at about (5 %) air void ratio (or about 85 % - 90 % saturation).</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arenR"/>
              <a:tabLst>
                <a:tab pos="685800" algn="l"/>
              </a:tabLst>
            </a:pP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At the same point, much of the air remaining in the soil is in the form of small occluded bubbles, entirely surrounded by water, and held in position by surface tension.</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مستطيل 5"/>
          <p:cNvSpPr/>
          <p:nvPr/>
        </p:nvSpPr>
        <p:spPr>
          <a:xfrm>
            <a:off x="714348" y="1643050"/>
            <a:ext cx="2741456" cy="461665"/>
          </a:xfrm>
          <a:prstGeom prst="rect">
            <a:avLst/>
          </a:prstGeom>
        </p:spPr>
        <p:txBody>
          <a:bodyPr wrap="none">
            <a:spAutoFit/>
          </a:bodyPr>
          <a:lstStyle/>
          <a:p>
            <a:pPr algn="l" rtl="0"/>
            <a:r>
              <a:rPr lang="en-US" sz="2400" b="1" dirty="0" smtClean="0"/>
              <a:t>Air-voids curves</a:t>
            </a:r>
            <a:endParaRPr lang="en-US" sz="2400" dirty="0" smtClean="0"/>
          </a:p>
        </p:txBody>
      </p:sp>
      <p:sp>
        <p:nvSpPr>
          <p:cNvPr id="8" name="عنصر نائب لرقم الشريحة 7"/>
          <p:cNvSpPr>
            <a:spLocks noGrp="1"/>
          </p:cNvSpPr>
          <p:nvPr>
            <p:ph type="sldNum" sz="quarter" idx="12"/>
          </p:nvPr>
        </p:nvSpPr>
        <p:spPr/>
        <p:txBody>
          <a:bodyPr/>
          <a:lstStyle/>
          <a:p>
            <a:fld id="{F10DC7AE-D3C3-4D67-BE93-7D676E21DF42}" type="slidenum">
              <a:rPr lang="ar-IQ" smtClean="0"/>
              <a:pPr/>
              <a:t>21</a:t>
            </a:fld>
            <a:endParaRPr lang="ar-IQ"/>
          </a:p>
        </p:txBody>
      </p:sp>
      <p:sp>
        <p:nvSpPr>
          <p:cNvPr id="9"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1"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9"/>
            <a:ext cx="8229600" cy="1447606"/>
          </a:xfrm>
        </p:spPr>
        <p:txBody>
          <a:bodyPr>
            <a:normAutofit/>
          </a:bodyPr>
          <a:lstStyle/>
          <a:p>
            <a:pPr algn="l" rtl="0"/>
            <a:r>
              <a:rPr lang="en-US" sz="2000" b="1" dirty="0" smtClean="0"/>
              <a:t>FIELD COMPCATION</a:t>
            </a:r>
            <a:endParaRPr lang="en-US" sz="2000" dirty="0" smtClean="0"/>
          </a:p>
          <a:p>
            <a:pPr algn="l" rtl="0"/>
            <a:r>
              <a:rPr lang="en-US" sz="2000" b="1" dirty="0" smtClean="0"/>
              <a:t>	</a:t>
            </a:r>
            <a:r>
              <a:rPr lang="en-US" sz="2000" dirty="0" smtClean="0"/>
              <a:t>There are three categories of compaction equipments, namely, rollers, rammers, and vibration.</a:t>
            </a:r>
          </a:p>
          <a:p>
            <a:pPr algn="l" rtl="0"/>
            <a:endParaRPr lang="ar-IQ" sz="2000" dirty="0"/>
          </a:p>
        </p:txBody>
      </p:sp>
      <p:sp>
        <p:nvSpPr>
          <p:cNvPr id="57345" name="Rectangle 1"/>
          <p:cNvSpPr>
            <a:spLocks noChangeArrowheads="1"/>
          </p:cNvSpPr>
          <p:nvPr/>
        </p:nvSpPr>
        <p:spPr bwMode="auto">
          <a:xfrm>
            <a:off x="428596" y="2552541"/>
            <a:ext cx="821537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1"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000080"/>
                </a:solidFill>
                <a:effectLst/>
                <a:latin typeface="Times New Roman" pitchFamily="18" charset="0"/>
                <a:ea typeface="SimSun" pitchFamily="2" charset="-122"/>
                <a:cs typeface="Times New Roman" pitchFamily="18" charset="0"/>
              </a:rPr>
              <a:t>ROLLERS</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000080"/>
                </a:solidFill>
                <a:effectLst/>
                <a:latin typeface="Times New Roman" pitchFamily="18" charset="0"/>
                <a:ea typeface="SimSun" pitchFamily="2" charset="-122"/>
                <a:cs typeface="Times New Roman" pitchFamily="18" charset="0"/>
              </a:rPr>
              <a:t>A. Smooth-wheeled roller</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711200" lvl="1" indent="-271463"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Self-propelled or towed steel rollers ranging from </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711200" lvl="1" indent="-271463"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2 - 20 tones </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711200" lvl="1" indent="-271463"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Suitable for: well-graded sands and gravels</a:t>
            </a:r>
            <a:b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b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silts and clays of low plasticity </a:t>
            </a:r>
          </a:p>
          <a:p>
            <a:pPr marL="711200" lvl="1" indent="-271463"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Unsuitable for: uniform sands; </a:t>
            </a:r>
            <a:r>
              <a:rPr kumimoji="0" lang="en-US" altLang="zh-CN"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silty</a:t>
            </a: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sands; soft clays </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lvl="1" indent="228600" algn="l" rtl="0" eaLnBrk="0" fontAlgn="base" hangingPunct="0">
              <a:spcBef>
                <a:spcPct val="0"/>
              </a:spcBef>
              <a:spcAft>
                <a:spcPct val="0"/>
              </a:spcAft>
            </a:pPr>
            <a:r>
              <a:rPr kumimoji="0" lang="en-US" altLang="zh-CN" b="0" i="0" u="none" strike="noStrike" cap="none" normalizeH="0" baseline="0" dirty="0" smtClean="0">
                <a:ln>
                  <a:noFill/>
                </a:ln>
                <a:solidFill>
                  <a:srgbClr val="000080"/>
                </a:solidFill>
                <a:effectLst/>
                <a:latin typeface="Arial"/>
                <a:ea typeface="SimSun"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000080"/>
                </a:solidFill>
                <a:effectLst/>
                <a:latin typeface="Times New Roman" pitchFamily="18" charset="0"/>
                <a:ea typeface="SimSun" pitchFamily="2" charset="-122"/>
                <a:cs typeface="Times New Roman" pitchFamily="18" charset="0"/>
              </a:rPr>
              <a:t>B. Grid roller</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lvl="1" indent="228600"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Towed units with rolls of 30-50 mm bars, with spaces between of 90-100 mm </a:t>
            </a:r>
          </a:p>
          <a:p>
            <a:pPr lvl="1" indent="228600"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Masses range from 5-12 tones </a:t>
            </a:r>
          </a:p>
          <a:p>
            <a:pPr lvl="1" indent="228600"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Suitable for: well-graded sands; soft rocks; stony</a:t>
            </a:r>
            <a:r>
              <a:rPr kumimoji="0" lang="en-US" altLang="zh-CN" b="0" i="0" u="none" strike="noStrike" cap="none" normalizeH="0" baseline="0" dirty="0" smtClean="0">
                <a:ln>
                  <a:noFill/>
                </a:ln>
                <a:solidFill>
                  <a:schemeClr val="tx1"/>
                </a:solidFill>
                <a:effectLst/>
                <a:latin typeface="Arial"/>
                <a:ea typeface="SimSun"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soils with fine fractions </a:t>
            </a:r>
          </a:p>
          <a:p>
            <a:pPr lvl="1" indent="228600"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Unsuitable for: uniform sands; </a:t>
            </a:r>
            <a:r>
              <a:rPr kumimoji="0" lang="en-US" altLang="zh-CN"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silty</a:t>
            </a: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sands; very soft clays </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1033"/>
          <p:cNvPicPr>
            <a:picLocks noChangeAspect="1" noChangeArrowheads="1"/>
          </p:cNvPicPr>
          <p:nvPr/>
        </p:nvPicPr>
        <p:blipFill>
          <a:blip r:embed="rId2"/>
          <a:srcRect/>
          <a:stretch>
            <a:fillRect/>
          </a:stretch>
        </p:blipFill>
        <p:spPr bwMode="auto">
          <a:xfrm>
            <a:off x="6072199" y="2571744"/>
            <a:ext cx="2857519" cy="2350410"/>
          </a:xfrm>
          <a:prstGeom prst="rect">
            <a:avLst/>
          </a:prstGeom>
          <a:noFill/>
          <a:ln w="12700" cap="sq">
            <a:noFill/>
            <a:miter lim="800000"/>
            <a:headEnd type="none" w="sm" len="sm"/>
            <a:tailEnd type="none" w="sm" len="sm"/>
          </a:ln>
        </p:spPr>
      </p:pic>
      <p:sp>
        <p:nvSpPr>
          <p:cNvPr id="7" name="عنصر نائب لرقم الشريحة 6"/>
          <p:cNvSpPr>
            <a:spLocks noGrp="1"/>
          </p:cNvSpPr>
          <p:nvPr>
            <p:ph type="sldNum" sz="quarter" idx="12"/>
          </p:nvPr>
        </p:nvSpPr>
        <p:spPr/>
        <p:txBody>
          <a:bodyPr/>
          <a:lstStyle/>
          <a:p>
            <a:fld id="{F10DC7AE-D3C3-4D67-BE93-7D676E21DF42}" type="slidenum">
              <a:rPr lang="ar-IQ" smtClean="0"/>
              <a:pPr/>
              <a:t>22</a:t>
            </a:fld>
            <a:endParaRPr lang="ar-IQ"/>
          </a:p>
        </p:txBody>
      </p:sp>
      <p:sp>
        <p:nvSpPr>
          <p:cNvPr id="8"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0"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500034" y="2000241"/>
            <a:ext cx="5572164"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000080"/>
                </a:solidFill>
                <a:effectLst/>
                <a:latin typeface="Times New Roman" pitchFamily="18" charset="0"/>
                <a:ea typeface="SimSun" pitchFamily="2" charset="-122"/>
                <a:cs typeface="Times New Roman" pitchFamily="18" charset="0"/>
              </a:rPr>
              <a:t>C. </a:t>
            </a:r>
            <a:r>
              <a:rPr kumimoji="0" lang="en-US" altLang="zh-CN" b="1" i="0" u="none" strike="noStrike" cap="none" normalizeH="0" baseline="0" dirty="0" err="1" smtClean="0">
                <a:ln>
                  <a:noFill/>
                </a:ln>
                <a:solidFill>
                  <a:srgbClr val="000080"/>
                </a:solidFill>
                <a:effectLst/>
                <a:latin typeface="Times New Roman" pitchFamily="18" charset="0"/>
                <a:ea typeface="SimSun" pitchFamily="2" charset="-122"/>
                <a:cs typeface="Times New Roman" pitchFamily="18" charset="0"/>
              </a:rPr>
              <a:t>Sheepsfeet</a:t>
            </a:r>
            <a:r>
              <a:rPr kumimoji="0" lang="en-US" altLang="zh-CN" b="1" i="0" u="none" strike="noStrike" cap="none" normalizeH="0" baseline="0" dirty="0" smtClean="0">
                <a:ln>
                  <a:noFill/>
                </a:ln>
                <a:solidFill>
                  <a:srgbClr val="000080"/>
                </a:solidFill>
                <a:effectLst/>
                <a:latin typeface="Times New Roman" pitchFamily="18" charset="0"/>
                <a:ea typeface="SimSun" pitchFamily="2" charset="-122"/>
                <a:cs typeface="Times New Roman" pitchFamily="18" charset="0"/>
              </a:rPr>
              <a:t> roller</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627063" lvl="1" indent="-271463"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Also known as a 'tamping roller' </a:t>
            </a:r>
          </a:p>
          <a:p>
            <a:pPr marL="627063" lvl="1" indent="-271463"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Self propelled or towed units, with hollow drum fitted with projecting club-shaped 'feet' </a:t>
            </a:r>
          </a:p>
          <a:p>
            <a:pPr marL="627063" lvl="1" indent="-271463"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Mass range from 5-8 </a:t>
            </a:r>
            <a:r>
              <a:rPr kumimoji="0" lang="en-US" altLang="zh-CN"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tonnes</a:t>
            </a: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p>
          <a:p>
            <a:pPr marL="627063" lvl="1" indent="-271463"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Suitable for: fine grained soils; sands and gravels, with &gt;20% fines </a:t>
            </a:r>
          </a:p>
          <a:p>
            <a:pPr marL="627063" lvl="1" indent="-271463"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Unsuitable for: very coarse soils; uniform gravels </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5939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IQ"/>
          </a:p>
        </p:txBody>
      </p:sp>
      <p:pic>
        <p:nvPicPr>
          <p:cNvPr id="59394" name="صورة 227" descr="pneumatic_roller"/>
          <p:cNvPicPr>
            <a:picLocks noChangeAspect="1" noChangeArrowheads="1"/>
          </p:cNvPicPr>
          <p:nvPr/>
        </p:nvPicPr>
        <p:blipFill>
          <a:blip r:embed="rId2">
            <a:lum contrast="-6000"/>
          </a:blip>
          <a:srcRect/>
          <a:stretch>
            <a:fillRect/>
          </a:stretch>
        </p:blipFill>
        <p:spPr bwMode="auto">
          <a:xfrm>
            <a:off x="6299300" y="4429132"/>
            <a:ext cx="2260520" cy="1857388"/>
          </a:xfrm>
          <a:prstGeom prst="rect">
            <a:avLst/>
          </a:prstGeom>
          <a:noFill/>
        </p:spPr>
      </p:pic>
      <p:sp>
        <p:nvSpPr>
          <p:cNvPr id="59396" name="Rectangle 4"/>
          <p:cNvSpPr>
            <a:spLocks noChangeArrowheads="1"/>
          </p:cNvSpPr>
          <p:nvPr/>
        </p:nvSpPr>
        <p:spPr bwMode="auto">
          <a:xfrm>
            <a:off x="357158" y="4306867"/>
            <a:ext cx="6483057" cy="20313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000080"/>
                </a:solidFill>
                <a:effectLst/>
                <a:latin typeface="Times New Roman" pitchFamily="18" charset="0"/>
                <a:ea typeface="SimSun" pitchFamily="2" charset="-122"/>
                <a:cs typeface="Times New Roman" pitchFamily="18" charset="0"/>
              </a:rPr>
              <a:t>D. Pneumatic-</a:t>
            </a:r>
            <a:r>
              <a:rPr kumimoji="0" lang="en-US" altLang="zh-CN" b="1" i="0" u="none" strike="noStrike" cap="none" normalizeH="0" baseline="0" dirty="0" err="1" smtClean="0">
                <a:ln>
                  <a:noFill/>
                </a:ln>
                <a:solidFill>
                  <a:srgbClr val="000080"/>
                </a:solidFill>
                <a:effectLst/>
                <a:latin typeface="Times New Roman" pitchFamily="18" charset="0"/>
                <a:ea typeface="SimSun" pitchFamily="2" charset="-122"/>
                <a:cs typeface="Times New Roman" pitchFamily="18" charset="0"/>
              </a:rPr>
              <a:t>tyred</a:t>
            </a:r>
            <a:r>
              <a:rPr kumimoji="0" lang="en-US" altLang="zh-CN" b="1" i="0" u="none" strike="noStrike" cap="none" normalizeH="0" baseline="0" dirty="0" smtClean="0">
                <a:ln>
                  <a:noFill/>
                </a:ln>
                <a:solidFill>
                  <a:srgbClr val="000080"/>
                </a:solidFill>
                <a:effectLst/>
                <a:latin typeface="Times New Roman" pitchFamily="18" charset="0"/>
                <a:ea typeface="SimSun" pitchFamily="2" charset="-122"/>
                <a:cs typeface="Times New Roman" pitchFamily="18" charset="0"/>
              </a:rPr>
              <a:t> roller</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lvl="1"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Usually a container on two axles, with rubber-</a:t>
            </a:r>
            <a:r>
              <a:rPr kumimoji="0" lang="en-US" altLang="zh-CN"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tyred</a:t>
            </a: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wheels. </a:t>
            </a:r>
          </a:p>
          <a:p>
            <a:pPr lvl="1"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Wheels aligned to give a full-width rolled track. </a:t>
            </a:r>
          </a:p>
          <a:p>
            <a:pPr lvl="1"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Dead loads are added to give masses of 12-40 </a:t>
            </a:r>
            <a:r>
              <a:rPr kumimoji="0" lang="en-US" altLang="zh-CN"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tonnes</a:t>
            </a: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p>
          <a:p>
            <a:pPr lvl="1"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Suitable for: most coarse and fine soils. </a:t>
            </a:r>
          </a:p>
          <a:p>
            <a:pPr lvl="1" algn="l" rtl="0" eaLnBrk="0" fontAlgn="base" hangingPunct="0">
              <a:spcBef>
                <a:spcPct val="0"/>
              </a:spcBef>
              <a:spcAft>
                <a:spcPct val="0"/>
              </a:spcAft>
              <a:buFont typeface="Wingdings" pitchFamily="2" charset="2"/>
              <a:buChar char="v"/>
            </a:pPr>
            <a:r>
              <a:rPr kumimoji="0" lang="en-US" altLang="zh-CN"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Unsuitable for: very soft clay; highly variable soils. </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مستطيل 8"/>
          <p:cNvSpPr/>
          <p:nvPr/>
        </p:nvSpPr>
        <p:spPr>
          <a:xfrm>
            <a:off x="500034" y="1528692"/>
            <a:ext cx="2664512" cy="400110"/>
          </a:xfrm>
          <a:prstGeom prst="rect">
            <a:avLst/>
          </a:prstGeom>
        </p:spPr>
        <p:txBody>
          <a:bodyPr wrap="none">
            <a:spAutoFit/>
          </a:bodyPr>
          <a:lstStyle/>
          <a:p>
            <a:pPr algn="l" rtl="0"/>
            <a:r>
              <a:rPr lang="en-US" sz="2000" b="1" dirty="0" smtClean="0"/>
              <a:t>FIELD COMPCATION</a:t>
            </a:r>
            <a:endParaRPr lang="en-US" sz="2000" dirty="0" smtClean="0"/>
          </a:p>
        </p:txBody>
      </p:sp>
      <p:sp>
        <p:nvSpPr>
          <p:cNvPr id="10" name="مستطيل 9"/>
          <p:cNvSpPr/>
          <p:nvPr/>
        </p:nvSpPr>
        <p:spPr>
          <a:xfrm>
            <a:off x="3286116" y="1500174"/>
            <a:ext cx="1518364" cy="369332"/>
          </a:xfrm>
          <a:prstGeom prst="rect">
            <a:avLst/>
          </a:prstGeom>
        </p:spPr>
        <p:txBody>
          <a:bodyPr wrap="none">
            <a:spAutoFit/>
          </a:bodyPr>
          <a:lstStyle/>
          <a:p>
            <a:pPr lvl="0" indent="228600" algn="l" fontAlgn="base">
              <a:spcBef>
                <a:spcPct val="0"/>
              </a:spcBef>
              <a:spcAft>
                <a:spcPct val="0"/>
              </a:spcAft>
            </a:pPr>
            <a:r>
              <a:rPr lang="en-US" altLang="zh-CN" b="1" dirty="0" smtClean="0">
                <a:solidFill>
                  <a:srgbClr val="000080"/>
                </a:solidFill>
                <a:latin typeface="Times New Roman" pitchFamily="18" charset="0"/>
                <a:ea typeface="SimSun" pitchFamily="2" charset="-122"/>
                <a:cs typeface="Times New Roman" pitchFamily="18" charset="0"/>
              </a:rPr>
              <a:t>ROLLERS</a:t>
            </a:r>
            <a:endParaRPr lang="en-US" altLang="zh-CN" dirty="0" smtClean="0">
              <a:latin typeface="Arial" pitchFamily="34" charset="0"/>
              <a:cs typeface="Arial" pitchFamily="34" charset="0"/>
            </a:endParaRPr>
          </a:p>
        </p:txBody>
      </p:sp>
      <p:pic>
        <p:nvPicPr>
          <p:cNvPr id="12" name="Picture 8"/>
          <p:cNvPicPr>
            <a:picLocks noChangeAspect="1" noChangeArrowheads="1"/>
          </p:cNvPicPr>
          <p:nvPr/>
        </p:nvPicPr>
        <p:blipFill>
          <a:blip r:embed="rId3"/>
          <a:srcRect/>
          <a:stretch>
            <a:fillRect/>
          </a:stretch>
        </p:blipFill>
        <p:spPr bwMode="auto">
          <a:xfrm>
            <a:off x="6048409" y="2339938"/>
            <a:ext cx="2881309" cy="1874880"/>
          </a:xfrm>
          <a:prstGeom prst="rect">
            <a:avLst/>
          </a:prstGeom>
          <a:noFill/>
          <a:ln w="12700" cap="sq">
            <a:noFill/>
            <a:miter lim="800000"/>
            <a:headEnd type="none" w="sm" len="sm"/>
            <a:tailEnd type="none" w="sm" len="sm"/>
          </a:ln>
        </p:spPr>
      </p:pic>
      <p:sp>
        <p:nvSpPr>
          <p:cNvPr id="13" name="عنصر نائب لرقم الشريحة 12"/>
          <p:cNvSpPr>
            <a:spLocks noGrp="1"/>
          </p:cNvSpPr>
          <p:nvPr>
            <p:ph type="sldNum" sz="quarter" idx="12"/>
          </p:nvPr>
        </p:nvSpPr>
        <p:spPr/>
        <p:txBody>
          <a:bodyPr/>
          <a:lstStyle/>
          <a:p>
            <a:fld id="{F10DC7AE-D3C3-4D67-BE93-7D676E21DF42}" type="slidenum">
              <a:rPr lang="ar-IQ" smtClean="0"/>
              <a:pPr/>
              <a:t>23</a:t>
            </a:fld>
            <a:endParaRPr lang="ar-IQ"/>
          </a:p>
        </p:txBody>
      </p:sp>
      <p:sp>
        <p:nvSpPr>
          <p:cNvPr id="14"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6"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2124270"/>
            <a:ext cx="6257940" cy="2161986"/>
          </a:xfrm>
        </p:spPr>
        <p:txBody>
          <a:bodyPr>
            <a:normAutofit/>
          </a:bodyPr>
          <a:lstStyle/>
          <a:p>
            <a:pPr algn="l" rtl="0"/>
            <a:r>
              <a:rPr lang="en-US" sz="2000" b="1" dirty="0" smtClean="0"/>
              <a:t>Power rammer</a:t>
            </a:r>
            <a:endParaRPr lang="en-US" sz="2000" dirty="0" smtClean="0"/>
          </a:p>
          <a:p>
            <a:pPr lvl="1" algn="l" rtl="0">
              <a:buFont typeface="Wingdings" pitchFamily="2" charset="2"/>
              <a:buChar char="v"/>
            </a:pPr>
            <a:r>
              <a:rPr lang="en-US" sz="2000" dirty="0" smtClean="0"/>
              <a:t>Also called a 'trench tamper' </a:t>
            </a:r>
          </a:p>
          <a:p>
            <a:pPr lvl="1" algn="l" rtl="0">
              <a:buFont typeface="Wingdings" pitchFamily="2" charset="2"/>
              <a:buChar char="v"/>
            </a:pPr>
            <a:r>
              <a:rPr lang="en-US" sz="2000" dirty="0" smtClean="0"/>
              <a:t>Hand-guided pneumatic tamper </a:t>
            </a:r>
          </a:p>
          <a:p>
            <a:pPr lvl="1" algn="l" rtl="0">
              <a:buFont typeface="Wingdings" pitchFamily="2" charset="2"/>
              <a:buChar char="v"/>
            </a:pPr>
            <a:r>
              <a:rPr lang="en-US" sz="2000" dirty="0" smtClean="0"/>
              <a:t>Suitable for: trench back-fill; work in confined areas </a:t>
            </a:r>
          </a:p>
          <a:p>
            <a:pPr lvl="1" algn="l" rtl="0">
              <a:buFont typeface="Wingdings" pitchFamily="2" charset="2"/>
              <a:buChar char="v"/>
            </a:pPr>
            <a:r>
              <a:rPr lang="en-US" sz="2000" dirty="0" smtClean="0"/>
              <a:t>Unsuitable for: large volume work </a:t>
            </a:r>
          </a:p>
          <a:p>
            <a:pPr algn="l" rtl="0"/>
            <a:endParaRPr lang="ar-IQ" sz="2000" dirty="0"/>
          </a:p>
        </p:txBody>
      </p:sp>
      <p:pic>
        <p:nvPicPr>
          <p:cNvPr id="4" name="صورة 3" descr="rammer"/>
          <p:cNvPicPr/>
          <p:nvPr/>
        </p:nvPicPr>
        <p:blipFill>
          <a:blip r:embed="rId2">
            <a:lum contrast="-12000"/>
          </a:blip>
          <a:srcRect/>
          <a:stretch>
            <a:fillRect/>
          </a:stretch>
        </p:blipFill>
        <p:spPr bwMode="auto">
          <a:xfrm>
            <a:off x="6858016" y="1857364"/>
            <a:ext cx="1807851" cy="2071702"/>
          </a:xfrm>
          <a:prstGeom prst="rect">
            <a:avLst/>
          </a:prstGeom>
          <a:noFill/>
          <a:ln w="9525">
            <a:noFill/>
            <a:miter lim="800000"/>
            <a:headEnd/>
            <a:tailEnd/>
          </a:ln>
        </p:spPr>
      </p:pic>
      <p:sp>
        <p:nvSpPr>
          <p:cNvPr id="60417" name="Rectangle 1"/>
          <p:cNvSpPr>
            <a:spLocks noChangeArrowheads="1"/>
          </p:cNvSpPr>
          <p:nvPr/>
        </p:nvSpPr>
        <p:spPr bwMode="auto">
          <a:xfrm>
            <a:off x="500035" y="4418966"/>
            <a:ext cx="635798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80"/>
                </a:solidFill>
                <a:effectLst/>
                <a:latin typeface="Times New Roman" pitchFamily="18" charset="0"/>
                <a:ea typeface="SimSun" pitchFamily="2" charset="-122"/>
                <a:cs typeface="Times New Roman" pitchFamily="18" charset="0"/>
              </a:rPr>
              <a:t>Vibrating plate</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a:p>
            <a:pPr marL="627063" lvl="1" indent="-271463" algn="l" rtl="0" eaLnBrk="0" fontAlgn="base" hangingPunct="0">
              <a:spcBef>
                <a:spcPct val="0"/>
              </a:spcBef>
              <a:spcAft>
                <a:spcPct val="0"/>
              </a:spcAft>
              <a:buFont typeface="Wingdings" pitchFamily="2" charset="2"/>
              <a:buChar char="v"/>
            </a:pP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Range from hand-guided machines to larger roller combinations </a:t>
            </a:r>
          </a:p>
          <a:p>
            <a:pPr marL="627063" lvl="1" indent="-271463" algn="l" rtl="0" eaLnBrk="0" fontAlgn="base" hangingPunct="0">
              <a:spcBef>
                <a:spcPct val="0"/>
              </a:spcBef>
              <a:spcAft>
                <a:spcPct val="0"/>
              </a:spcAft>
              <a:buFont typeface="Wingdings" pitchFamily="2" charset="2"/>
              <a:buChar char="v"/>
            </a:pP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Suitable for: most soils with low to moderate fines content </a:t>
            </a:r>
          </a:p>
          <a:p>
            <a:pPr marL="627063" lvl="1" indent="-271463" algn="l" rtl="0" eaLnBrk="0" fontAlgn="base" hangingPunct="0">
              <a:spcBef>
                <a:spcPct val="0"/>
              </a:spcBef>
              <a:spcAft>
                <a:spcPct val="0"/>
              </a:spcAft>
              <a:buFont typeface="Wingdings" pitchFamily="2" charset="2"/>
              <a:buChar char="v"/>
            </a:pP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Unsuitable for: large volume work; wet clayey soils </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صورة 5" descr="plate"/>
          <p:cNvPicPr/>
          <p:nvPr/>
        </p:nvPicPr>
        <p:blipFill>
          <a:blip r:embed="rId3">
            <a:lum contrast="-30000"/>
          </a:blip>
          <a:srcRect/>
          <a:stretch>
            <a:fillRect/>
          </a:stretch>
        </p:blipFill>
        <p:spPr bwMode="auto">
          <a:xfrm>
            <a:off x="6858016" y="4286256"/>
            <a:ext cx="1771654" cy="1857388"/>
          </a:xfrm>
          <a:prstGeom prst="rect">
            <a:avLst/>
          </a:prstGeom>
          <a:noFill/>
          <a:ln w="9525">
            <a:noFill/>
            <a:miter lim="800000"/>
            <a:headEnd/>
            <a:tailEnd/>
          </a:ln>
        </p:spPr>
      </p:pic>
      <p:sp>
        <p:nvSpPr>
          <p:cNvPr id="7" name="مستطيل 6"/>
          <p:cNvSpPr/>
          <p:nvPr/>
        </p:nvSpPr>
        <p:spPr>
          <a:xfrm>
            <a:off x="500034" y="1528692"/>
            <a:ext cx="2664512" cy="400110"/>
          </a:xfrm>
          <a:prstGeom prst="rect">
            <a:avLst/>
          </a:prstGeom>
        </p:spPr>
        <p:txBody>
          <a:bodyPr wrap="none">
            <a:spAutoFit/>
          </a:bodyPr>
          <a:lstStyle/>
          <a:p>
            <a:pPr algn="l" rtl="0"/>
            <a:r>
              <a:rPr lang="en-US" sz="2000" b="1" dirty="0" smtClean="0"/>
              <a:t>FIELD COMPCATION</a:t>
            </a:r>
            <a:endParaRPr lang="en-US" sz="2000" dirty="0" smtClean="0"/>
          </a:p>
        </p:txBody>
      </p:sp>
      <p:sp>
        <p:nvSpPr>
          <p:cNvPr id="9" name="عنصر نائب لرقم الشريحة 8"/>
          <p:cNvSpPr>
            <a:spLocks noGrp="1"/>
          </p:cNvSpPr>
          <p:nvPr>
            <p:ph type="sldNum" sz="quarter" idx="12"/>
          </p:nvPr>
        </p:nvSpPr>
        <p:spPr/>
        <p:txBody>
          <a:bodyPr/>
          <a:lstStyle/>
          <a:p>
            <a:fld id="{F10DC7AE-D3C3-4D67-BE93-7D676E21DF42}" type="slidenum">
              <a:rPr lang="ar-IQ" smtClean="0"/>
              <a:pPr/>
              <a:t>24</a:t>
            </a:fld>
            <a:endParaRPr lang="ar-IQ"/>
          </a:p>
        </p:txBody>
      </p:sp>
      <p:sp>
        <p:nvSpPr>
          <p:cNvPr id="10"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2"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8"/>
            <a:ext cx="8229600" cy="4805191"/>
          </a:xfrm>
        </p:spPr>
        <p:txBody>
          <a:bodyPr>
            <a:noAutofit/>
          </a:bodyPr>
          <a:lstStyle/>
          <a:p>
            <a:pPr algn="l" rtl="0"/>
            <a:r>
              <a:rPr lang="en-US" sz="3200" b="1" dirty="0" smtClean="0">
                <a:solidFill>
                  <a:srgbClr val="00B0F0"/>
                </a:solidFill>
                <a:effectLst>
                  <a:outerShdw blurRad="38100" dist="38100" dir="2700000" algn="tl">
                    <a:srgbClr val="000000">
                      <a:alpha val="43137"/>
                    </a:srgbClr>
                  </a:outerShdw>
                </a:effectLst>
              </a:rPr>
              <a:t>FIELD DENSITY TESTS: -</a:t>
            </a:r>
            <a:endParaRPr lang="en-US" sz="3200" dirty="0" smtClean="0">
              <a:solidFill>
                <a:srgbClr val="00B0F0"/>
              </a:solidFill>
              <a:effectLst>
                <a:outerShdw blurRad="38100" dist="38100" dir="2700000" algn="tl">
                  <a:srgbClr val="000000">
                    <a:alpha val="43137"/>
                  </a:srgbClr>
                </a:outerShdw>
              </a:effectLst>
            </a:endParaRPr>
          </a:p>
          <a:p>
            <a:pPr marL="850392" lvl="1" indent="-457200" algn="l" rtl="0">
              <a:buFont typeface="+mj-lt"/>
              <a:buAutoNum type="arabicParenR"/>
            </a:pPr>
            <a:r>
              <a:rPr lang="en-US" sz="2800" b="1" dirty="0" smtClean="0"/>
              <a:t>Sand – Cone Method:</a:t>
            </a:r>
            <a:endParaRPr lang="en-US" sz="2800" dirty="0" smtClean="0"/>
          </a:p>
          <a:p>
            <a:pPr marL="1088136" lvl="2" indent="-457200" algn="l" rtl="0">
              <a:buFont typeface="Wingdings" pitchFamily="2" charset="2"/>
              <a:buChar char="v"/>
            </a:pPr>
            <a:r>
              <a:rPr lang="en-US" sz="2600" dirty="0" smtClean="0"/>
              <a:t>Using Ottawa sand passing sieve No. 20 and retained on sieve No. 30.</a:t>
            </a:r>
          </a:p>
          <a:p>
            <a:pPr marL="850392" lvl="1" indent="-457200" algn="l" rtl="0">
              <a:buFont typeface="+mj-lt"/>
              <a:buAutoNum type="arabicParenR"/>
            </a:pPr>
            <a:r>
              <a:rPr lang="en-US" sz="2800" b="1" dirty="0" smtClean="0"/>
              <a:t>Core – Cutter method:</a:t>
            </a:r>
            <a:endParaRPr lang="en-US" sz="2800" dirty="0" smtClean="0"/>
          </a:p>
          <a:p>
            <a:pPr marL="1088136" lvl="2" indent="-457200" algn="l" rtl="0">
              <a:buFont typeface="Wingdings" pitchFamily="2" charset="2"/>
              <a:buChar char="v"/>
            </a:pPr>
            <a:r>
              <a:rPr lang="en-US" sz="2600" dirty="0" smtClean="0"/>
              <a:t>Insert a standard cylinder in soil then get it out with soil sample to calculate the density.</a:t>
            </a:r>
          </a:p>
          <a:p>
            <a:pPr marL="850392" lvl="1" indent="-457200" algn="l" rtl="0">
              <a:buFont typeface="+mj-lt"/>
              <a:buAutoNum type="arabicParenR"/>
            </a:pPr>
            <a:r>
              <a:rPr lang="en-US" sz="2800" b="1" dirty="0" smtClean="0"/>
              <a:t>Standard Penetration Test (SPT)</a:t>
            </a:r>
            <a:endParaRPr lang="en-US" sz="2800" dirty="0" smtClean="0"/>
          </a:p>
          <a:p>
            <a:pPr marL="850392" lvl="1" indent="-457200" algn="l" rtl="0">
              <a:buFont typeface="+mj-lt"/>
              <a:buAutoNum type="arabicParenR"/>
            </a:pPr>
            <a:r>
              <a:rPr lang="en-US" sz="2800" b="1" dirty="0" smtClean="0"/>
              <a:t>Balloon – Density Method</a:t>
            </a:r>
            <a:endParaRPr lang="en-US" sz="2800" dirty="0" smtClean="0"/>
          </a:p>
        </p:txBody>
      </p:sp>
      <p:sp>
        <p:nvSpPr>
          <p:cNvPr id="5" name="عنصر نائب لرقم الشريحة 4"/>
          <p:cNvSpPr>
            <a:spLocks noGrp="1"/>
          </p:cNvSpPr>
          <p:nvPr>
            <p:ph type="sldNum" sz="quarter" idx="12"/>
          </p:nvPr>
        </p:nvSpPr>
        <p:spPr/>
        <p:txBody>
          <a:bodyPr/>
          <a:lstStyle/>
          <a:p>
            <a:fld id="{F10DC7AE-D3C3-4D67-BE93-7D676E21DF42}" type="slidenum">
              <a:rPr lang="ar-IQ" smtClean="0"/>
              <a:pPr/>
              <a:t>25</a:t>
            </a:fld>
            <a:endParaRPr lang="ar-IQ"/>
          </a:p>
        </p:txBody>
      </p:sp>
      <p:sp>
        <p:nvSpPr>
          <p:cNvPr id="6"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8"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1000"/>
                                        <p:tgtEl>
                                          <p:spTgt spid="2">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1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1000"/>
                                        <p:tgtEl>
                                          <p:spTgt spid="2">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10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dissolve">
                                      <p:cBhvr>
                                        <p:cTn id="28" dur="10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1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23"/>
          <p:cNvGrpSpPr/>
          <p:nvPr/>
        </p:nvGrpSpPr>
        <p:grpSpPr>
          <a:xfrm>
            <a:off x="1071538" y="2071678"/>
            <a:ext cx="3124200" cy="2590800"/>
            <a:chOff x="1592263" y="622300"/>
            <a:chExt cx="3124200" cy="2590800"/>
          </a:xfrm>
        </p:grpSpPr>
        <p:sp>
          <p:nvSpPr>
            <p:cNvPr id="31746" name="Rectangle 2"/>
            <p:cNvSpPr>
              <a:spLocks noChangeArrowheads="1"/>
            </p:cNvSpPr>
            <p:nvPr/>
          </p:nvSpPr>
          <p:spPr bwMode="auto">
            <a:xfrm>
              <a:off x="1592263" y="1155700"/>
              <a:ext cx="2819400" cy="2057400"/>
            </a:xfrm>
            <a:prstGeom prst="rect">
              <a:avLst/>
            </a:prstGeom>
            <a:solidFill>
              <a:srgbClr val="008000"/>
            </a:solidFill>
            <a:ln w="12700"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1747" name="Rectangle 4"/>
            <p:cNvSpPr>
              <a:spLocks noChangeArrowheads="1"/>
            </p:cNvSpPr>
            <p:nvPr/>
          </p:nvSpPr>
          <p:spPr bwMode="auto">
            <a:xfrm>
              <a:off x="2201863" y="1612900"/>
              <a:ext cx="1600200" cy="1066800"/>
            </a:xfrm>
            <a:prstGeom prst="rect">
              <a:avLst/>
            </a:prstGeom>
            <a:solidFill>
              <a:srgbClr val="FFFF00"/>
            </a:solidFill>
            <a:ln w="76200" cap="sq" cmpd="tri">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1748" name="Oval 6"/>
            <p:cNvSpPr>
              <a:spLocks noChangeArrowheads="1"/>
            </p:cNvSpPr>
            <p:nvPr/>
          </p:nvSpPr>
          <p:spPr bwMode="auto">
            <a:xfrm>
              <a:off x="2582863" y="1765300"/>
              <a:ext cx="762000" cy="762000"/>
            </a:xfrm>
            <a:prstGeom prst="ellipse">
              <a:avLst/>
            </a:prstGeom>
            <a:solidFill>
              <a:srgbClr val="993300"/>
            </a:solidFill>
            <a:ln w="12700" cap="sq">
              <a:solidFill>
                <a:schemeClr val="tx1"/>
              </a:solidFill>
              <a:round/>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1749" name="Text Box 7"/>
            <p:cNvSpPr txBox="1">
              <a:spLocks noChangeArrowheads="1"/>
            </p:cNvSpPr>
            <p:nvPr/>
          </p:nvSpPr>
          <p:spPr bwMode="auto">
            <a:xfrm>
              <a:off x="1592263" y="622300"/>
              <a:ext cx="3124200" cy="457200"/>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i="1">
                  <a:solidFill>
                    <a:schemeClr val="tx1"/>
                  </a:solidFill>
                  <a:latin typeface="Times New Roman" pitchFamily="18" charset="0"/>
                </a:rPr>
                <a:t>Hole prepared </a:t>
              </a:r>
              <a:r>
                <a:rPr lang="en-US">
                  <a:solidFill>
                    <a:schemeClr val="tx1"/>
                  </a:solidFill>
                  <a:latin typeface="Times New Roman" pitchFamily="18" charset="0"/>
                </a:rPr>
                <a:t>- plan</a:t>
              </a:r>
              <a:endParaRPr lang="en-AU">
                <a:solidFill>
                  <a:schemeClr val="tx1"/>
                </a:solidFill>
                <a:latin typeface="Times New Roman" pitchFamily="18" charset="0"/>
              </a:endParaRPr>
            </a:p>
          </p:txBody>
        </p:sp>
      </p:grpSp>
      <p:sp>
        <p:nvSpPr>
          <p:cNvPr id="31763" name="Text Box 24"/>
          <p:cNvSpPr txBox="1">
            <a:spLocks noChangeArrowheads="1"/>
          </p:cNvSpPr>
          <p:nvPr/>
        </p:nvSpPr>
        <p:spPr bwMode="auto">
          <a:xfrm>
            <a:off x="2000232" y="5143512"/>
            <a:ext cx="3124200" cy="822325"/>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i="1" dirty="0">
                <a:solidFill>
                  <a:schemeClr val="tx1"/>
                </a:solidFill>
                <a:latin typeface="Times New Roman" pitchFamily="18" charset="0"/>
              </a:rPr>
              <a:t>Testing with clean dry sand </a:t>
            </a:r>
            <a:r>
              <a:rPr lang="en-US" dirty="0">
                <a:solidFill>
                  <a:schemeClr val="tx1"/>
                </a:solidFill>
                <a:latin typeface="Times New Roman" pitchFamily="18" charset="0"/>
              </a:rPr>
              <a:t>- elevation</a:t>
            </a:r>
            <a:endParaRPr lang="en-AU" dirty="0">
              <a:solidFill>
                <a:schemeClr val="tx1"/>
              </a:solidFill>
              <a:latin typeface="Times New Roman" pitchFamily="18" charset="0"/>
            </a:endParaRPr>
          </a:p>
        </p:txBody>
      </p:sp>
      <p:grpSp>
        <p:nvGrpSpPr>
          <p:cNvPr id="3" name="مجموعة 24"/>
          <p:cNvGrpSpPr/>
          <p:nvPr/>
        </p:nvGrpSpPr>
        <p:grpSpPr>
          <a:xfrm>
            <a:off x="5214942" y="1643050"/>
            <a:ext cx="3395658" cy="4681550"/>
            <a:chOff x="4495800" y="533400"/>
            <a:chExt cx="4114800" cy="5791200"/>
          </a:xfrm>
        </p:grpSpPr>
        <p:sp>
          <p:nvSpPr>
            <p:cNvPr id="31750" name="AutoShape 8" descr="Stationery"/>
            <p:cNvSpPr>
              <a:spLocks noChangeArrowheads="1"/>
            </p:cNvSpPr>
            <p:nvPr/>
          </p:nvSpPr>
          <p:spPr bwMode="auto">
            <a:xfrm>
              <a:off x="5943600" y="2895600"/>
              <a:ext cx="1219200" cy="838200"/>
            </a:xfrm>
            <a:custGeom>
              <a:avLst/>
              <a:gdLst>
                <a:gd name="T0" fmla="*/ 973893 w 21600"/>
                <a:gd name="T1" fmla="*/ 419100 h 21600"/>
                <a:gd name="T2" fmla="*/ 609600 w 21600"/>
                <a:gd name="T3" fmla="*/ 838200 h 21600"/>
                <a:gd name="T4" fmla="*/ 245308 w 21600"/>
                <a:gd name="T5" fmla="*/ 419100 h 21600"/>
                <a:gd name="T6" fmla="*/ 609600 w 21600"/>
                <a:gd name="T7" fmla="*/ 0 h 21600"/>
                <a:gd name="T8" fmla="*/ 0 60000 65536"/>
                <a:gd name="T9" fmla="*/ 0 60000 65536"/>
                <a:gd name="T10" fmla="*/ 0 60000 65536"/>
                <a:gd name="T11" fmla="*/ 0 60000 65536"/>
                <a:gd name="T12" fmla="*/ 6146 w 21600"/>
                <a:gd name="T13" fmla="*/ 6146 h 21600"/>
                <a:gd name="T14" fmla="*/ 15454 w 21600"/>
                <a:gd name="T15" fmla="*/ 15454 h 21600"/>
              </a:gdLst>
              <a:ahLst/>
              <a:cxnLst>
                <a:cxn ang="T8">
                  <a:pos x="T0" y="T1"/>
                </a:cxn>
                <a:cxn ang="T9">
                  <a:pos x="T2" y="T3"/>
                </a:cxn>
                <a:cxn ang="T10">
                  <a:pos x="T4" y="T5"/>
                </a:cxn>
                <a:cxn ang="T11">
                  <a:pos x="T6" y="T7"/>
                </a:cxn>
              </a:cxnLst>
              <a:rect l="T12" t="T13" r="T14" b="T15"/>
              <a:pathLst>
                <a:path w="21600" h="21600">
                  <a:moveTo>
                    <a:pt x="0" y="0"/>
                  </a:moveTo>
                  <a:lnTo>
                    <a:pt x="8691" y="21600"/>
                  </a:lnTo>
                  <a:lnTo>
                    <a:pt x="12909" y="21600"/>
                  </a:lnTo>
                  <a:lnTo>
                    <a:pt x="21600" y="0"/>
                  </a:lnTo>
                  <a:close/>
                </a:path>
              </a:pathLst>
            </a:custGeom>
            <a:blipFill dpi="0" rotWithShape="0">
              <a:blip r:embed="rId2"/>
              <a:srcRect/>
              <a:tile tx="0" ty="0" sx="100000" sy="100000" flip="none" algn="tl"/>
            </a:blipFill>
            <a:ln w="25400"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1751" name="AutoShape 11"/>
            <p:cNvSpPr>
              <a:spLocks noChangeArrowheads="1"/>
            </p:cNvSpPr>
            <p:nvPr/>
          </p:nvSpPr>
          <p:spPr bwMode="auto">
            <a:xfrm flipV="1">
              <a:off x="5943600" y="3733800"/>
              <a:ext cx="1219200" cy="838200"/>
            </a:xfrm>
            <a:custGeom>
              <a:avLst/>
              <a:gdLst>
                <a:gd name="T0" fmla="*/ 973893 w 21600"/>
                <a:gd name="T1" fmla="*/ 419100 h 21600"/>
                <a:gd name="T2" fmla="*/ 609600 w 21600"/>
                <a:gd name="T3" fmla="*/ 838200 h 21600"/>
                <a:gd name="T4" fmla="*/ 245308 w 21600"/>
                <a:gd name="T5" fmla="*/ 419100 h 21600"/>
                <a:gd name="T6" fmla="*/ 609600 w 21600"/>
                <a:gd name="T7" fmla="*/ 0 h 21600"/>
                <a:gd name="T8" fmla="*/ 0 60000 65536"/>
                <a:gd name="T9" fmla="*/ 0 60000 65536"/>
                <a:gd name="T10" fmla="*/ 0 60000 65536"/>
                <a:gd name="T11" fmla="*/ 0 60000 65536"/>
                <a:gd name="T12" fmla="*/ 6146 w 21600"/>
                <a:gd name="T13" fmla="*/ 6146 h 21600"/>
                <a:gd name="T14" fmla="*/ 15454 w 21600"/>
                <a:gd name="T15" fmla="*/ 15454 h 21600"/>
              </a:gdLst>
              <a:ahLst/>
              <a:cxnLst>
                <a:cxn ang="T8">
                  <a:pos x="T0" y="T1"/>
                </a:cxn>
                <a:cxn ang="T9">
                  <a:pos x="T2" y="T3"/>
                </a:cxn>
                <a:cxn ang="T10">
                  <a:pos x="T4" y="T5"/>
                </a:cxn>
                <a:cxn ang="T11">
                  <a:pos x="T6" y="T7"/>
                </a:cxn>
              </a:cxnLst>
              <a:rect l="T12" t="T13" r="T14" b="T15"/>
              <a:pathLst>
                <a:path w="21600" h="21600">
                  <a:moveTo>
                    <a:pt x="0" y="0"/>
                  </a:moveTo>
                  <a:lnTo>
                    <a:pt x="8691" y="21600"/>
                  </a:lnTo>
                  <a:lnTo>
                    <a:pt x="12909" y="21600"/>
                  </a:lnTo>
                  <a:lnTo>
                    <a:pt x="21600" y="0"/>
                  </a:lnTo>
                  <a:close/>
                </a:path>
              </a:pathLst>
            </a:custGeom>
            <a:solidFill>
              <a:schemeClr val="bg1"/>
            </a:solidFill>
            <a:ln w="25400"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1752" name="Rectangle 12" descr="Stationery"/>
            <p:cNvSpPr>
              <a:spLocks noChangeArrowheads="1"/>
            </p:cNvSpPr>
            <p:nvPr/>
          </p:nvSpPr>
          <p:spPr bwMode="auto">
            <a:xfrm>
              <a:off x="5943600" y="533400"/>
              <a:ext cx="1219200" cy="2362200"/>
            </a:xfrm>
            <a:prstGeom prst="rect">
              <a:avLst/>
            </a:prstGeom>
            <a:blipFill dpi="0" rotWithShape="0">
              <a:blip r:embed="rId2"/>
              <a:srcRect/>
              <a:tile tx="0" ty="0" sx="100000" sy="100000" flip="none" algn="tl"/>
            </a:blipFill>
            <a:ln w="31750"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1753" name="Line 14"/>
            <p:cNvSpPr>
              <a:spLocks noChangeShapeType="1"/>
            </p:cNvSpPr>
            <p:nvPr/>
          </p:nvSpPr>
          <p:spPr bwMode="auto">
            <a:xfrm>
              <a:off x="5486400" y="4572000"/>
              <a:ext cx="2209800" cy="0"/>
            </a:xfrm>
            <a:prstGeom prst="line">
              <a:avLst/>
            </a:prstGeom>
            <a:noFill/>
            <a:ln w="76200" cap="sq" cmpd="tri">
              <a:solidFill>
                <a:schemeClr val="tx1"/>
              </a:solidFill>
              <a:round/>
              <a:headEnd type="none" w="sm" len="sm"/>
              <a:tailEnd type="none" w="sm" len="sm"/>
            </a:ln>
          </p:spPr>
          <p:txBody>
            <a:bodyPr wrap="none"/>
            <a:lstStyle/>
            <a:p>
              <a:endParaRPr lang="ar-IQ"/>
            </a:p>
          </p:txBody>
        </p:sp>
        <p:sp>
          <p:nvSpPr>
            <p:cNvPr id="31754" name="Line 15"/>
            <p:cNvSpPr>
              <a:spLocks noChangeShapeType="1"/>
            </p:cNvSpPr>
            <p:nvPr/>
          </p:nvSpPr>
          <p:spPr bwMode="auto">
            <a:xfrm>
              <a:off x="4495800" y="4648200"/>
              <a:ext cx="4070350" cy="0"/>
            </a:xfrm>
            <a:prstGeom prst="line">
              <a:avLst/>
            </a:prstGeom>
            <a:noFill/>
            <a:ln w="76200" cap="sq">
              <a:solidFill>
                <a:srgbClr val="008000"/>
              </a:solidFill>
              <a:round/>
              <a:headEnd type="none" w="sm" len="sm"/>
              <a:tailEnd type="none" w="sm" len="sm"/>
            </a:ln>
          </p:spPr>
          <p:txBody>
            <a:bodyPr wrap="none"/>
            <a:lstStyle/>
            <a:p>
              <a:endParaRPr lang="ar-IQ"/>
            </a:p>
          </p:txBody>
        </p:sp>
        <p:sp>
          <p:nvSpPr>
            <p:cNvPr id="31755" name="Rectangle 16"/>
            <p:cNvSpPr>
              <a:spLocks noChangeArrowheads="1"/>
            </p:cNvSpPr>
            <p:nvPr/>
          </p:nvSpPr>
          <p:spPr bwMode="auto">
            <a:xfrm>
              <a:off x="5943600" y="4678363"/>
              <a:ext cx="1219200" cy="1341437"/>
            </a:xfrm>
            <a:prstGeom prst="rect">
              <a:avLst/>
            </a:prstGeom>
            <a:solidFill>
              <a:schemeClr val="bg1"/>
            </a:solidFill>
            <a:ln w="12700"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1756" name="Rectangle 17"/>
            <p:cNvSpPr>
              <a:spLocks noChangeArrowheads="1"/>
            </p:cNvSpPr>
            <p:nvPr/>
          </p:nvSpPr>
          <p:spPr bwMode="auto">
            <a:xfrm>
              <a:off x="4495800" y="4673600"/>
              <a:ext cx="1447800" cy="1385888"/>
            </a:xfrm>
            <a:prstGeom prst="rect">
              <a:avLst/>
            </a:prstGeom>
            <a:solidFill>
              <a:srgbClr val="993300"/>
            </a:solidFill>
            <a:ln w="12700" cap="sq">
              <a:no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1757" name="Rectangle 18"/>
            <p:cNvSpPr>
              <a:spLocks noChangeArrowheads="1"/>
            </p:cNvSpPr>
            <p:nvPr/>
          </p:nvSpPr>
          <p:spPr bwMode="auto">
            <a:xfrm>
              <a:off x="7162800" y="4673600"/>
              <a:ext cx="1447800" cy="1385888"/>
            </a:xfrm>
            <a:prstGeom prst="rect">
              <a:avLst/>
            </a:prstGeom>
            <a:solidFill>
              <a:srgbClr val="993300"/>
            </a:solidFill>
            <a:ln w="12700" cap="sq">
              <a:no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1758" name="Rectangle 19"/>
            <p:cNvSpPr>
              <a:spLocks noChangeArrowheads="1"/>
            </p:cNvSpPr>
            <p:nvPr/>
          </p:nvSpPr>
          <p:spPr bwMode="auto">
            <a:xfrm>
              <a:off x="4495800" y="6019800"/>
              <a:ext cx="4114800" cy="304800"/>
            </a:xfrm>
            <a:prstGeom prst="rect">
              <a:avLst/>
            </a:prstGeom>
            <a:solidFill>
              <a:srgbClr val="993300"/>
            </a:solidFill>
            <a:ln w="12700" cap="sq">
              <a:no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7908" name="Rectangle 20" descr="Stationery"/>
            <p:cNvSpPr>
              <a:spLocks noChangeArrowheads="1"/>
            </p:cNvSpPr>
            <p:nvPr/>
          </p:nvSpPr>
          <p:spPr bwMode="auto">
            <a:xfrm>
              <a:off x="5943600" y="4678363"/>
              <a:ext cx="1219200" cy="1341437"/>
            </a:xfrm>
            <a:prstGeom prst="rect">
              <a:avLst/>
            </a:prstGeom>
            <a:blipFill dpi="0" rotWithShape="0">
              <a:blip r:embed="rId2"/>
              <a:srcRect/>
              <a:tile tx="0" ty="0" sx="100000" sy="100000" flip="none" algn="tl"/>
            </a:blipFill>
            <a:ln w="12700"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7909" name="Rectangle 21"/>
            <p:cNvSpPr>
              <a:spLocks noChangeArrowheads="1"/>
            </p:cNvSpPr>
            <p:nvPr/>
          </p:nvSpPr>
          <p:spPr bwMode="auto">
            <a:xfrm>
              <a:off x="5943600" y="533400"/>
              <a:ext cx="1198563" cy="1295400"/>
            </a:xfrm>
            <a:prstGeom prst="rect">
              <a:avLst/>
            </a:prstGeom>
            <a:solidFill>
              <a:schemeClr val="bg1"/>
            </a:solidFill>
            <a:ln w="12700"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7910" name="Line 22"/>
            <p:cNvSpPr>
              <a:spLocks noChangeShapeType="1"/>
            </p:cNvSpPr>
            <p:nvPr/>
          </p:nvSpPr>
          <p:spPr bwMode="auto">
            <a:xfrm>
              <a:off x="6553200" y="838200"/>
              <a:ext cx="0" cy="838200"/>
            </a:xfrm>
            <a:prstGeom prst="line">
              <a:avLst/>
            </a:prstGeom>
            <a:noFill/>
            <a:ln w="76200" cap="sq" cmpd="tri">
              <a:solidFill>
                <a:schemeClr val="tx1"/>
              </a:solidFill>
              <a:round/>
              <a:headEnd type="none" w="sm" len="sm"/>
              <a:tailEnd type="triangle" w="sm" len="sm"/>
            </a:ln>
          </p:spPr>
          <p:txBody>
            <a:bodyPr wrap="none"/>
            <a:lstStyle/>
            <a:p>
              <a:endParaRPr lang="ar-IQ"/>
            </a:p>
          </p:txBody>
        </p:sp>
        <p:sp>
          <p:nvSpPr>
            <p:cNvPr id="37911" name="AutoShape 23" descr="Stationery"/>
            <p:cNvSpPr>
              <a:spLocks noChangeArrowheads="1"/>
            </p:cNvSpPr>
            <p:nvPr/>
          </p:nvSpPr>
          <p:spPr bwMode="auto">
            <a:xfrm flipV="1">
              <a:off x="5943600" y="3716338"/>
              <a:ext cx="1219200" cy="855662"/>
            </a:xfrm>
            <a:custGeom>
              <a:avLst/>
              <a:gdLst>
                <a:gd name="T0" fmla="*/ 973893 w 21600"/>
                <a:gd name="T1" fmla="*/ 427831 h 21600"/>
                <a:gd name="T2" fmla="*/ 609600 w 21600"/>
                <a:gd name="T3" fmla="*/ 855662 h 21600"/>
                <a:gd name="T4" fmla="*/ 245308 w 21600"/>
                <a:gd name="T5" fmla="*/ 427831 h 21600"/>
                <a:gd name="T6" fmla="*/ 609600 w 21600"/>
                <a:gd name="T7" fmla="*/ 0 h 21600"/>
                <a:gd name="T8" fmla="*/ 0 60000 65536"/>
                <a:gd name="T9" fmla="*/ 0 60000 65536"/>
                <a:gd name="T10" fmla="*/ 0 60000 65536"/>
                <a:gd name="T11" fmla="*/ 0 60000 65536"/>
                <a:gd name="T12" fmla="*/ 6146 w 21600"/>
                <a:gd name="T13" fmla="*/ 6146 h 21600"/>
                <a:gd name="T14" fmla="*/ 15454 w 21600"/>
                <a:gd name="T15" fmla="*/ 15454 h 21600"/>
              </a:gdLst>
              <a:ahLst/>
              <a:cxnLst>
                <a:cxn ang="T8">
                  <a:pos x="T0" y="T1"/>
                </a:cxn>
                <a:cxn ang="T9">
                  <a:pos x="T2" y="T3"/>
                </a:cxn>
                <a:cxn ang="T10">
                  <a:pos x="T4" y="T5"/>
                </a:cxn>
                <a:cxn ang="T11">
                  <a:pos x="T6" y="T7"/>
                </a:cxn>
              </a:cxnLst>
              <a:rect l="T12" t="T13" r="T14" b="T15"/>
              <a:pathLst>
                <a:path w="21600" h="21600">
                  <a:moveTo>
                    <a:pt x="0" y="0"/>
                  </a:moveTo>
                  <a:lnTo>
                    <a:pt x="8691" y="21600"/>
                  </a:lnTo>
                  <a:lnTo>
                    <a:pt x="12909" y="21600"/>
                  </a:lnTo>
                  <a:lnTo>
                    <a:pt x="21600" y="0"/>
                  </a:lnTo>
                  <a:close/>
                </a:path>
              </a:pathLst>
            </a:custGeom>
            <a:blipFill dpi="0" rotWithShape="0">
              <a:blip r:embed="rId2"/>
              <a:srcRect/>
              <a:tile tx="0" ty="0" sx="100000" sy="100000" flip="none" algn="tl"/>
            </a:blipFill>
            <a:ln w="25400"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37914" name="Oval 26"/>
            <p:cNvSpPr>
              <a:spLocks noChangeArrowheads="1"/>
            </p:cNvSpPr>
            <p:nvPr/>
          </p:nvSpPr>
          <p:spPr bwMode="auto">
            <a:xfrm>
              <a:off x="5795963" y="3500438"/>
              <a:ext cx="1512887" cy="1441450"/>
            </a:xfrm>
            <a:prstGeom prst="ellipse">
              <a:avLst/>
            </a:prstGeom>
            <a:noFill/>
            <a:ln w="28575" algn="ctr">
              <a:solidFill>
                <a:srgbClr val="FF00FF"/>
              </a:solidFill>
              <a:round/>
              <a:headEnd/>
              <a:tailEnd/>
            </a:ln>
          </p:spPr>
          <p:txBody>
            <a:bodyPr anchor="ctr">
              <a:spAutoFit/>
            </a:bodyPr>
            <a:lstStyle/>
            <a:p>
              <a:pPr algn="ctr" rtl="0">
                <a:lnSpc>
                  <a:spcPct val="80000"/>
                </a:lnSpc>
                <a:spcBef>
                  <a:spcPct val="10000"/>
                </a:spcBef>
                <a:spcAft>
                  <a:spcPct val="15000"/>
                </a:spcAft>
              </a:pPr>
              <a:endParaRPr lang="en-US"/>
            </a:p>
          </p:txBody>
        </p:sp>
      </p:grpSp>
      <p:sp>
        <p:nvSpPr>
          <p:cNvPr id="21" name="عنصر نائب لرقم الشريحة 20"/>
          <p:cNvSpPr>
            <a:spLocks noGrp="1"/>
          </p:cNvSpPr>
          <p:nvPr>
            <p:ph type="sldNum" sz="quarter" idx="12"/>
          </p:nvPr>
        </p:nvSpPr>
        <p:spPr/>
        <p:txBody>
          <a:bodyPr/>
          <a:lstStyle/>
          <a:p>
            <a:pPr>
              <a:defRPr/>
            </a:pPr>
            <a:fld id="{F10055E7-3E4D-44CE-9B22-81D214582C81}" type="slidenum">
              <a:rPr lang="en-US"/>
              <a:pPr>
                <a:defRPr/>
              </a:pPr>
              <a:t>26</a:t>
            </a:fld>
            <a:endParaRPr lang="en-US"/>
          </a:p>
        </p:txBody>
      </p:sp>
      <p:sp>
        <p:nvSpPr>
          <p:cNvPr id="25"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26" name="عنوان 1"/>
          <p:cNvSpPr txBox="1">
            <a:spLocks/>
          </p:cNvSpPr>
          <p:nvPr/>
        </p:nvSpPr>
        <p:spPr>
          <a:xfrm>
            <a:off x="457200" y="274638"/>
            <a:ext cx="8229600" cy="1143000"/>
          </a:xfrm>
          <a:prstGeom prst="rect">
            <a:avLst/>
          </a:prstGeo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MECHANICS-</a:t>
            </a:r>
            <a:r>
              <a:rPr kumimoji="0" lang="en-US" sz="2000" b="1" i="0" u="none" strike="noStrike" kern="1200" cap="all"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KCE3241 </a:t>
            </a: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
            </a:r>
            <a:b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b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COMPACTION</a:t>
            </a:r>
            <a:endParaRPr kumimoji="0" lang="ar-IQ" sz="28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28596" y="1785926"/>
            <a:ext cx="8286809" cy="36625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1"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B0F0"/>
                </a:solidFill>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CONTROL OF COMPACTION </a:t>
            </a:r>
            <a:r>
              <a:rPr kumimoji="0" lang="en-US" altLang="zh-CN" sz="2400" b="1" i="0" u="none" strike="noStrike" cap="none" normalizeH="0" baseline="0" dirty="0" smtClean="0">
                <a:ln>
                  <a:noFill/>
                </a:ln>
                <a:solidFill>
                  <a:srgbClr val="800000"/>
                </a:solidFill>
                <a:effectLst/>
                <a:latin typeface="Times New Roman" pitchFamily="18" charset="0"/>
                <a:ea typeface="SimSun" pitchFamily="2" charset="-122"/>
                <a:cs typeface="Times New Roman" pitchFamily="18" charset="0"/>
              </a:rPr>
              <a:t>(Compaction Quality): -</a:t>
            </a: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The degree of compaction achievable on site depends mainly on:</a:t>
            </a:r>
            <a:endParaRPr kumimoji="0" lang="en-US" altLang="zh-C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a:ea typeface="SimSun"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Compactive effort: type of plant + No of passes </a:t>
            </a:r>
            <a:endParaRPr kumimoji="0" lang="en-US" altLang="zh-C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a:ea typeface="SimSun"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Water content: can be increased if dry, but vice-versa </a:t>
            </a:r>
            <a:endParaRPr kumimoji="0" lang="en-US" altLang="zh-CN" sz="1050" b="0" i="0" u="none" strike="noStrike" cap="none" normalizeH="0" baseline="0" dirty="0" smtClean="0">
              <a:ln>
                <a:noFill/>
              </a:ln>
              <a:solidFill>
                <a:schemeClr val="tx1"/>
              </a:solidFill>
              <a:effectLst/>
              <a:latin typeface="Arial" pitchFamily="34" charset="0"/>
              <a:cs typeface="Arial" pitchFamily="34" charset="0"/>
            </a:endParaRPr>
          </a:p>
          <a:p>
            <a:pPr marL="711200" marR="0" lvl="0" indent="-271463"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a:ea typeface="SimSun"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Type of soil: higher densities with well-graded soils; fine soils have higher water </a:t>
            </a:r>
            <a:endParaRPr kumimoji="0" lang="en-US" altLang="zh-C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To check the field density with respect to standard or modified Proctor</a:t>
            </a:r>
            <a:r>
              <a:rPr kumimoji="0" lang="en-US" altLang="zh-CN"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density</a:t>
            </a:r>
            <a:r>
              <a:rPr kumimoji="0" lang="en-US" altLang="zh-CN"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we calculate</a:t>
            </a:r>
            <a:r>
              <a:rPr kumimoji="0" lang="en-US" altLang="zh-CN"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2000" b="1" i="0" u="none" strike="noStrike" cap="none" normalizeH="0" baseline="0" dirty="0" smtClean="0">
                <a:ln>
                  <a:noFill/>
                </a:ln>
                <a:solidFill>
                  <a:srgbClr val="800000"/>
                </a:solidFill>
                <a:effectLst/>
                <a:latin typeface="Arial"/>
                <a:ea typeface="SimSun" pitchFamily="2" charset="-122"/>
                <a:cs typeface="Times New Roman" pitchFamily="18" charset="0"/>
              </a:rPr>
              <a:t>“</a:t>
            </a:r>
            <a:r>
              <a:rPr kumimoji="0" lang="en-US" altLang="zh-CN" sz="2000" b="1" i="1" u="none" strike="noStrike" cap="none" normalizeH="0" baseline="0" dirty="0" smtClean="0">
                <a:ln>
                  <a:noFill/>
                </a:ln>
                <a:solidFill>
                  <a:srgbClr val="800000"/>
                </a:solidFill>
                <a:effectLst/>
                <a:latin typeface="Times New Roman" pitchFamily="18" charset="0"/>
                <a:ea typeface="SimSun" pitchFamily="2" charset="-122"/>
                <a:cs typeface="Times New Roman" pitchFamily="18" charset="0"/>
              </a:rPr>
              <a:t>Degree of Compaction</a:t>
            </a:r>
            <a:r>
              <a:rPr kumimoji="0" lang="en-US" altLang="zh-CN" sz="2000" b="1" i="0" u="none" strike="noStrike" cap="none" normalizeH="0" baseline="0" dirty="0" smtClean="0">
                <a:ln>
                  <a:noFill/>
                </a:ln>
                <a:solidFill>
                  <a:srgbClr val="800000"/>
                </a:solidFill>
                <a:effectLst/>
                <a:latin typeface="Times New Roman" pitchFamily="18" charset="0"/>
                <a:ea typeface="SimSun" pitchFamily="2" charset="-122"/>
                <a:cs typeface="Times New Roman" pitchFamily="18" charset="0"/>
              </a:rPr>
              <a:t> (</a:t>
            </a:r>
            <a:r>
              <a:rPr kumimoji="0" lang="en-US" altLang="zh-CN" sz="2000" b="1" i="1" u="none" strike="noStrike" cap="none" normalizeH="0" baseline="0" dirty="0" smtClean="0">
                <a:ln>
                  <a:noFill/>
                </a:ln>
                <a:solidFill>
                  <a:srgbClr val="800000"/>
                </a:solidFill>
                <a:effectLst/>
                <a:latin typeface="Times New Roman" pitchFamily="18" charset="0"/>
                <a:ea typeface="SimSun" pitchFamily="2" charset="-122"/>
                <a:cs typeface="Times New Roman" pitchFamily="18" charset="0"/>
              </a:rPr>
              <a:t>D.C.</a:t>
            </a:r>
            <a:r>
              <a:rPr kumimoji="0" lang="en-US" altLang="zh-CN" sz="2000" b="1" i="0" u="none" strike="noStrike" cap="none" normalizeH="0" baseline="0" dirty="0" smtClean="0">
                <a:ln>
                  <a:noFill/>
                </a:ln>
                <a:solidFill>
                  <a:srgbClr val="800000"/>
                </a:solidFill>
                <a:effectLst/>
                <a:latin typeface="Times New Roman" pitchFamily="18" charset="0"/>
                <a:ea typeface="SimSun" pitchFamily="2" charset="-122"/>
                <a:cs typeface="Times New Roman" pitchFamily="18" charset="0"/>
              </a:rPr>
              <a:t>)</a:t>
            </a:r>
            <a:r>
              <a:rPr kumimoji="0" lang="en-US" altLang="zh-CN" sz="2000" b="1" i="0" u="none" strike="noStrike" cap="none" normalizeH="0" baseline="0" dirty="0" smtClean="0">
                <a:ln>
                  <a:noFill/>
                </a:ln>
                <a:solidFill>
                  <a:srgbClr val="800000"/>
                </a:solidFill>
                <a:effectLst/>
                <a:latin typeface="Arial"/>
                <a:ea typeface="SimSun"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or called relative compaction and it is equal to: -</a:t>
            </a:r>
            <a:endParaRPr kumimoji="0" lang="en-US" altLang="zh-CN"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43" name="Rectangle 3"/>
          <p:cNvSpPr>
            <a:spLocks noChangeArrowheads="1"/>
          </p:cNvSpPr>
          <p:nvPr/>
        </p:nvSpPr>
        <p:spPr bwMode="auto">
          <a:xfrm>
            <a:off x="5929322" y="5548986"/>
            <a:ext cx="2571704"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(90 </a:t>
            </a:r>
            <a:r>
              <a:rPr kumimoji="0" lang="en-US" altLang="zh-CN" sz="2800" b="0" i="0" u="none" strike="noStrike" cap="none" normalizeH="0" baseline="0" dirty="0" smtClean="0">
                <a:ln>
                  <a:noFill/>
                </a:ln>
                <a:solidFill>
                  <a:schemeClr val="tx1"/>
                </a:solidFill>
                <a:effectLst/>
                <a:latin typeface="Arial"/>
                <a:ea typeface="SimSun"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95) %</a:t>
            </a:r>
            <a:endParaRPr kumimoji="0" lang="en-US" altLang="zh-CN"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4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IQ"/>
          </a:p>
        </p:txBody>
      </p:sp>
      <p:graphicFrame>
        <p:nvGraphicFramePr>
          <p:cNvPr id="61444" name="Object 4"/>
          <p:cNvGraphicFramePr>
            <a:graphicFrameLocks noChangeAspect="1"/>
          </p:cNvGraphicFramePr>
          <p:nvPr/>
        </p:nvGraphicFramePr>
        <p:xfrm>
          <a:off x="1000100" y="5357826"/>
          <a:ext cx="5241433" cy="1000132"/>
        </p:xfrm>
        <a:graphic>
          <a:graphicData uri="http://schemas.openxmlformats.org/presentationml/2006/ole">
            <p:oleObj spid="_x0000_s61444" name="Equation" r:id="rId3" imgW="2628900" imgH="495300" progId="Equation.3">
              <p:embed/>
            </p:oleObj>
          </a:graphicData>
        </a:graphic>
      </p:graphicFrame>
      <p:sp>
        <p:nvSpPr>
          <p:cNvPr id="7" name="عنصر نائب لرقم الشريحة 6"/>
          <p:cNvSpPr>
            <a:spLocks noGrp="1"/>
          </p:cNvSpPr>
          <p:nvPr>
            <p:ph type="sldNum" sz="quarter" idx="12"/>
          </p:nvPr>
        </p:nvSpPr>
        <p:spPr/>
        <p:txBody>
          <a:bodyPr/>
          <a:lstStyle/>
          <a:p>
            <a:fld id="{F10DC7AE-D3C3-4D67-BE93-7D676E21DF42}" type="slidenum">
              <a:rPr lang="ar-IQ" smtClean="0"/>
              <a:pPr/>
              <a:t>27</a:t>
            </a:fld>
            <a:endParaRPr lang="ar-IQ"/>
          </a:p>
        </p:txBody>
      </p:sp>
      <p:sp>
        <p:nvSpPr>
          <p:cNvPr id="8"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1"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71472" y="1785926"/>
            <a:ext cx="6143668" cy="838200"/>
          </a:xfrm>
          <a:prstGeom prst="rect">
            <a:avLst/>
          </a:prstGeom>
          <a:noFill/>
          <a:ln w="9525">
            <a:noFill/>
            <a:miter lim="800000"/>
            <a:headEnd/>
            <a:tailEnd/>
          </a:ln>
        </p:spPr>
        <p:txBody>
          <a:bodyPr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rtl="0" eaLnBrk="0" hangingPunct="0"/>
            <a:r>
              <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cs typeface="Times New Roman" pitchFamily="18" charset="0"/>
              </a:rPr>
              <a:t>Compaction and permeability</a:t>
            </a:r>
            <a:endParaRPr lang="en-AU"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Verdana" pitchFamily="34" charset="0"/>
            </a:endParaRPr>
          </a:p>
        </p:txBody>
      </p:sp>
      <p:sp>
        <p:nvSpPr>
          <p:cNvPr id="27651" name="Rectangle 3"/>
          <p:cNvSpPr>
            <a:spLocks noChangeArrowheads="1"/>
          </p:cNvSpPr>
          <p:nvPr/>
        </p:nvSpPr>
        <p:spPr bwMode="auto">
          <a:xfrm>
            <a:off x="2314575" y="1662113"/>
            <a:ext cx="9144000" cy="0"/>
          </a:xfrm>
          <a:prstGeom prst="rect">
            <a:avLst/>
          </a:prstGeom>
          <a:noFill/>
          <a:ln w="9525">
            <a:noFill/>
            <a:miter lim="800000"/>
            <a:headEnd/>
            <a:tailEnd/>
          </a:ln>
        </p:spPr>
        <p:txBody>
          <a:bodyPr>
            <a:spAutoFit/>
          </a:bodyPr>
          <a:lstStyle/>
          <a:p>
            <a:pPr algn="ctr" rtl="0">
              <a:lnSpc>
                <a:spcPct val="80000"/>
              </a:lnSpc>
              <a:spcBef>
                <a:spcPct val="10000"/>
              </a:spcBef>
              <a:spcAft>
                <a:spcPct val="15000"/>
              </a:spcAft>
            </a:pPr>
            <a:endParaRPr lang="en-US"/>
          </a:p>
        </p:txBody>
      </p:sp>
      <p:grpSp>
        <p:nvGrpSpPr>
          <p:cNvPr id="17" name="مجموعة 16"/>
          <p:cNvGrpSpPr/>
          <p:nvPr/>
        </p:nvGrpSpPr>
        <p:grpSpPr>
          <a:xfrm>
            <a:off x="2358409" y="2571744"/>
            <a:ext cx="6029940" cy="4000528"/>
            <a:chOff x="1858425" y="1828800"/>
            <a:chExt cx="6529925" cy="4414854"/>
          </a:xfrm>
        </p:grpSpPr>
        <p:sp>
          <p:nvSpPr>
            <p:cNvPr id="27652" name="Rectangle 4"/>
            <p:cNvSpPr>
              <a:spLocks noChangeArrowheads="1"/>
            </p:cNvSpPr>
            <p:nvPr/>
          </p:nvSpPr>
          <p:spPr bwMode="auto">
            <a:xfrm>
              <a:off x="3054350" y="1871663"/>
              <a:ext cx="5334000" cy="3657600"/>
            </a:xfrm>
            <a:prstGeom prst="rect">
              <a:avLst/>
            </a:prstGeom>
            <a:noFill/>
            <a:ln w="34925" cap="sq">
              <a:solidFill>
                <a:schemeClr val="tx1"/>
              </a:solidFill>
              <a:miter lim="800000"/>
              <a:headEnd type="none" w="sm" len="sm"/>
              <a:tailEnd type="none" w="sm" len="sm"/>
            </a:ln>
          </p:spPr>
          <p:txBody>
            <a:bodyPr wrap="none" anchor="ctr"/>
            <a:lstStyle/>
            <a:p>
              <a:pPr algn="ctr" rtl="0">
                <a:lnSpc>
                  <a:spcPct val="80000"/>
                </a:lnSpc>
                <a:spcBef>
                  <a:spcPct val="10000"/>
                </a:spcBef>
                <a:spcAft>
                  <a:spcPct val="15000"/>
                </a:spcAft>
              </a:pPr>
              <a:endParaRPr lang="en-US"/>
            </a:p>
          </p:txBody>
        </p:sp>
        <p:sp>
          <p:nvSpPr>
            <p:cNvPr id="27653" name="Freeform 5"/>
            <p:cNvSpPr>
              <a:spLocks/>
            </p:cNvSpPr>
            <p:nvPr/>
          </p:nvSpPr>
          <p:spPr bwMode="auto">
            <a:xfrm>
              <a:off x="5145088" y="1828800"/>
              <a:ext cx="3228975" cy="2300288"/>
            </a:xfrm>
            <a:custGeom>
              <a:avLst/>
              <a:gdLst>
                <a:gd name="T0" fmla="*/ 0 w 2034"/>
                <a:gd name="T1" fmla="*/ 0 h 1449"/>
                <a:gd name="T2" fmla="*/ 123 w 2034"/>
                <a:gd name="T3" fmla="*/ 219 h 1449"/>
                <a:gd name="T4" fmla="*/ 267 w 2034"/>
                <a:gd name="T5" fmla="*/ 411 h 1449"/>
                <a:gd name="T6" fmla="*/ 441 w 2034"/>
                <a:gd name="T7" fmla="*/ 603 h 1449"/>
                <a:gd name="T8" fmla="*/ 651 w 2034"/>
                <a:gd name="T9" fmla="*/ 795 h 1449"/>
                <a:gd name="T10" fmla="*/ 873 w 2034"/>
                <a:gd name="T11" fmla="*/ 936 h 1449"/>
                <a:gd name="T12" fmla="*/ 1116 w 2034"/>
                <a:gd name="T13" fmla="*/ 1080 h 1449"/>
                <a:gd name="T14" fmla="*/ 1350 w 2034"/>
                <a:gd name="T15" fmla="*/ 1179 h 1449"/>
                <a:gd name="T16" fmla="*/ 1557 w 2034"/>
                <a:gd name="T17" fmla="*/ 1269 h 1449"/>
                <a:gd name="T18" fmla="*/ 1746 w 2034"/>
                <a:gd name="T19" fmla="*/ 1350 h 1449"/>
                <a:gd name="T20" fmla="*/ 1980 w 2034"/>
                <a:gd name="T21" fmla="*/ 1431 h 1449"/>
                <a:gd name="T22" fmla="*/ 2034 w 2034"/>
                <a:gd name="T23" fmla="*/ 1449 h 14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34"/>
                <a:gd name="T37" fmla="*/ 0 h 1449"/>
                <a:gd name="T38" fmla="*/ 2034 w 2034"/>
                <a:gd name="T39" fmla="*/ 1449 h 14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34" h="1449">
                  <a:moveTo>
                    <a:pt x="0" y="0"/>
                  </a:moveTo>
                  <a:cubicBezTo>
                    <a:pt x="22" y="37"/>
                    <a:pt x="78" y="150"/>
                    <a:pt x="123" y="219"/>
                  </a:cubicBezTo>
                  <a:cubicBezTo>
                    <a:pt x="168" y="288"/>
                    <a:pt x="214" y="347"/>
                    <a:pt x="267" y="411"/>
                  </a:cubicBezTo>
                  <a:cubicBezTo>
                    <a:pt x="320" y="475"/>
                    <a:pt x="377" y="539"/>
                    <a:pt x="441" y="603"/>
                  </a:cubicBezTo>
                  <a:cubicBezTo>
                    <a:pt x="505" y="667"/>
                    <a:pt x="579" y="740"/>
                    <a:pt x="651" y="795"/>
                  </a:cubicBezTo>
                  <a:cubicBezTo>
                    <a:pt x="723" y="850"/>
                    <a:pt x="796" y="889"/>
                    <a:pt x="873" y="936"/>
                  </a:cubicBezTo>
                  <a:cubicBezTo>
                    <a:pt x="950" y="983"/>
                    <a:pt x="1037" y="1039"/>
                    <a:pt x="1116" y="1080"/>
                  </a:cubicBezTo>
                  <a:cubicBezTo>
                    <a:pt x="1195" y="1121"/>
                    <a:pt x="1277" y="1148"/>
                    <a:pt x="1350" y="1179"/>
                  </a:cubicBezTo>
                  <a:cubicBezTo>
                    <a:pt x="1423" y="1210"/>
                    <a:pt x="1491" y="1241"/>
                    <a:pt x="1557" y="1269"/>
                  </a:cubicBezTo>
                  <a:cubicBezTo>
                    <a:pt x="1623" y="1297"/>
                    <a:pt x="1676" y="1323"/>
                    <a:pt x="1746" y="1350"/>
                  </a:cubicBezTo>
                  <a:cubicBezTo>
                    <a:pt x="1816" y="1377"/>
                    <a:pt x="1932" y="1415"/>
                    <a:pt x="1980" y="1431"/>
                  </a:cubicBezTo>
                  <a:cubicBezTo>
                    <a:pt x="2028" y="1447"/>
                    <a:pt x="2023" y="1445"/>
                    <a:pt x="2034" y="1449"/>
                  </a:cubicBezTo>
                </a:path>
              </a:pathLst>
            </a:custGeom>
            <a:noFill/>
            <a:ln w="41275">
              <a:solidFill>
                <a:srgbClr val="FF0000"/>
              </a:solidFill>
              <a:prstDash val="sysDot"/>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27654" name="Freeform 6"/>
            <p:cNvSpPr>
              <a:spLocks/>
            </p:cNvSpPr>
            <p:nvPr/>
          </p:nvSpPr>
          <p:spPr bwMode="auto">
            <a:xfrm>
              <a:off x="4044950" y="2743200"/>
              <a:ext cx="2462213" cy="1100138"/>
            </a:xfrm>
            <a:custGeom>
              <a:avLst/>
              <a:gdLst>
                <a:gd name="T0" fmla="*/ 0 w 1551"/>
                <a:gd name="T1" fmla="*/ 693 h 693"/>
                <a:gd name="T2" fmla="*/ 214 w 1551"/>
                <a:gd name="T3" fmla="*/ 378 h 693"/>
                <a:gd name="T4" fmla="*/ 442 w 1551"/>
                <a:gd name="T5" fmla="*/ 144 h 693"/>
                <a:gd name="T6" fmla="*/ 608 w 1551"/>
                <a:gd name="T7" fmla="*/ 45 h 693"/>
                <a:gd name="T8" fmla="*/ 763 w 1551"/>
                <a:gd name="T9" fmla="*/ 4 h 693"/>
                <a:gd name="T10" fmla="*/ 939 w 1551"/>
                <a:gd name="T11" fmla="*/ 70 h 693"/>
                <a:gd name="T12" fmla="*/ 1064 w 1551"/>
                <a:gd name="T13" fmla="*/ 172 h 693"/>
                <a:gd name="T14" fmla="*/ 1173 w 1551"/>
                <a:gd name="T15" fmla="*/ 270 h 693"/>
                <a:gd name="T16" fmla="*/ 1308 w 1551"/>
                <a:gd name="T17" fmla="*/ 387 h 693"/>
                <a:gd name="T18" fmla="*/ 1416 w 1551"/>
                <a:gd name="T19" fmla="*/ 495 h 693"/>
                <a:gd name="T20" fmla="*/ 1551 w 1551"/>
                <a:gd name="T21" fmla="*/ 621 h 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1"/>
                <a:gd name="T34" fmla="*/ 0 h 693"/>
                <a:gd name="T35" fmla="*/ 1551 w 1551"/>
                <a:gd name="T36" fmla="*/ 693 h 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1" h="693">
                  <a:moveTo>
                    <a:pt x="0" y="693"/>
                  </a:moveTo>
                  <a:cubicBezTo>
                    <a:pt x="36" y="641"/>
                    <a:pt x="140" y="470"/>
                    <a:pt x="214" y="378"/>
                  </a:cubicBezTo>
                  <a:cubicBezTo>
                    <a:pt x="288" y="287"/>
                    <a:pt x="376" y="201"/>
                    <a:pt x="442" y="144"/>
                  </a:cubicBezTo>
                  <a:cubicBezTo>
                    <a:pt x="508" y="88"/>
                    <a:pt x="555" y="68"/>
                    <a:pt x="608" y="45"/>
                  </a:cubicBezTo>
                  <a:cubicBezTo>
                    <a:pt x="661" y="22"/>
                    <a:pt x="708" y="0"/>
                    <a:pt x="763" y="4"/>
                  </a:cubicBezTo>
                  <a:cubicBezTo>
                    <a:pt x="819" y="8"/>
                    <a:pt x="889" y="42"/>
                    <a:pt x="939" y="70"/>
                  </a:cubicBezTo>
                  <a:cubicBezTo>
                    <a:pt x="990" y="98"/>
                    <a:pt x="1025" y="139"/>
                    <a:pt x="1064" y="172"/>
                  </a:cubicBezTo>
                  <a:cubicBezTo>
                    <a:pt x="1103" y="205"/>
                    <a:pt x="1132" y="234"/>
                    <a:pt x="1173" y="270"/>
                  </a:cubicBezTo>
                  <a:cubicBezTo>
                    <a:pt x="1214" y="306"/>
                    <a:pt x="1268" y="350"/>
                    <a:pt x="1308" y="387"/>
                  </a:cubicBezTo>
                  <a:cubicBezTo>
                    <a:pt x="1348" y="424"/>
                    <a:pt x="1376" y="456"/>
                    <a:pt x="1416" y="495"/>
                  </a:cubicBezTo>
                  <a:cubicBezTo>
                    <a:pt x="1456" y="534"/>
                    <a:pt x="1523" y="595"/>
                    <a:pt x="1551" y="621"/>
                  </a:cubicBezTo>
                </a:path>
              </a:pathLst>
            </a:custGeom>
            <a:noFill/>
            <a:ln w="41275" cap="sq">
              <a:solidFill>
                <a:schemeClr val="tx1"/>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47113" name="Line 9"/>
            <p:cNvSpPr>
              <a:spLocks noChangeShapeType="1"/>
            </p:cNvSpPr>
            <p:nvPr/>
          </p:nvSpPr>
          <p:spPr bwMode="auto">
            <a:xfrm flipV="1">
              <a:off x="5264150" y="2743200"/>
              <a:ext cx="0" cy="2819400"/>
            </a:xfrm>
            <a:prstGeom prst="line">
              <a:avLst/>
            </a:prstGeom>
            <a:noFill/>
            <a:ln w="12700" cap="sq">
              <a:solidFill>
                <a:schemeClr val="tx1"/>
              </a:solidFill>
              <a:round/>
              <a:headEnd type="none" w="sm" len="sm"/>
              <a:tailEnd type="triangle" w="med" len="lg"/>
            </a:ln>
          </p:spPr>
          <p:txBody>
            <a:bodyPr wrap="none"/>
            <a:lstStyle/>
            <a:p>
              <a:endParaRPr lang="ar-IQ"/>
            </a:p>
          </p:txBody>
        </p:sp>
        <p:sp>
          <p:nvSpPr>
            <p:cNvPr id="27656" name="Text Box 10"/>
            <p:cNvSpPr txBox="1">
              <a:spLocks noChangeArrowheads="1"/>
            </p:cNvSpPr>
            <p:nvPr/>
          </p:nvSpPr>
          <p:spPr bwMode="auto">
            <a:xfrm rot="16200000">
              <a:off x="999278" y="3430890"/>
              <a:ext cx="2568199" cy="849906"/>
            </a:xfrm>
            <a:prstGeom prst="rect">
              <a:avLst/>
            </a:prstGeom>
            <a:solidFill>
              <a:schemeClr val="bg1"/>
            </a:solidFill>
            <a:ln w="12700" cap="sq">
              <a:noFill/>
              <a:miter lim="800000"/>
              <a:headEnd type="none" w="sm" len="sm"/>
              <a:tailEnd type="none" w="sm" len="sm"/>
            </a:ln>
          </p:spPr>
          <p:txBody>
            <a:bodyPr wrap="square">
              <a:spAutoFit/>
            </a:bodyPr>
            <a:lstStyle/>
            <a:p>
              <a:pPr algn="ctr" rtl="0" eaLnBrk="0" hangingPunct="0">
                <a:spcBef>
                  <a:spcPct val="50000"/>
                </a:spcBef>
              </a:pPr>
              <a:r>
                <a:rPr lang="en-US" b="1" dirty="0">
                  <a:solidFill>
                    <a:schemeClr val="tx1"/>
                  </a:solidFill>
                </a:rPr>
                <a:t>Dry Density</a:t>
              </a:r>
            </a:p>
            <a:p>
              <a:pPr algn="ctr" rtl="0" eaLnBrk="0" hangingPunct="0">
                <a:spcBef>
                  <a:spcPct val="50000"/>
                </a:spcBef>
              </a:pPr>
              <a:r>
                <a:rPr lang="en-US" b="1" dirty="0">
                  <a:solidFill>
                    <a:schemeClr val="tx1"/>
                  </a:solidFill>
                </a:rPr>
                <a:t>or </a:t>
              </a:r>
              <a:r>
                <a:rPr lang="en-US" b="1" dirty="0"/>
                <a:t>permeability</a:t>
              </a:r>
              <a:endParaRPr lang="en-AU" b="1" dirty="0"/>
            </a:p>
          </p:txBody>
        </p:sp>
        <p:sp>
          <p:nvSpPr>
            <p:cNvPr id="27657" name="Text Box 11"/>
            <p:cNvSpPr txBox="1">
              <a:spLocks noChangeArrowheads="1"/>
            </p:cNvSpPr>
            <p:nvPr/>
          </p:nvSpPr>
          <p:spPr bwMode="auto">
            <a:xfrm>
              <a:off x="5572132" y="5786454"/>
              <a:ext cx="2667000" cy="457200"/>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b="1" dirty="0">
                  <a:solidFill>
                    <a:schemeClr val="tx1"/>
                  </a:solidFill>
                </a:rPr>
                <a:t>Moisture content</a:t>
              </a:r>
              <a:endParaRPr lang="en-AU" b="1" dirty="0">
                <a:solidFill>
                  <a:schemeClr val="tx1"/>
                </a:solidFill>
              </a:endParaRPr>
            </a:p>
          </p:txBody>
        </p:sp>
        <p:sp>
          <p:nvSpPr>
            <p:cNvPr id="47124" name="Freeform 20"/>
            <p:cNvSpPr>
              <a:spLocks/>
            </p:cNvSpPr>
            <p:nvPr/>
          </p:nvSpPr>
          <p:spPr bwMode="auto">
            <a:xfrm>
              <a:off x="4140200" y="1844675"/>
              <a:ext cx="1800225" cy="3192463"/>
            </a:xfrm>
            <a:custGeom>
              <a:avLst/>
              <a:gdLst>
                <a:gd name="T0" fmla="*/ 0 w 1134"/>
                <a:gd name="T1" fmla="*/ 0 h 2011"/>
                <a:gd name="T2" fmla="*/ 48 w 1134"/>
                <a:gd name="T3" fmla="*/ 320 h 2011"/>
                <a:gd name="T4" fmla="*/ 144 w 1134"/>
                <a:gd name="T5" fmla="*/ 832 h 2011"/>
                <a:gd name="T6" fmla="*/ 240 w 1134"/>
                <a:gd name="T7" fmla="*/ 1216 h 2011"/>
                <a:gd name="T8" fmla="*/ 384 w 1134"/>
                <a:gd name="T9" fmla="*/ 1600 h 2011"/>
                <a:gd name="T10" fmla="*/ 480 w 1134"/>
                <a:gd name="T11" fmla="*/ 1792 h 2011"/>
                <a:gd name="T12" fmla="*/ 594 w 1134"/>
                <a:gd name="T13" fmla="*/ 1962 h 2011"/>
                <a:gd name="T14" fmla="*/ 735 w 1134"/>
                <a:gd name="T15" fmla="*/ 2007 h 2011"/>
                <a:gd name="T16" fmla="*/ 873 w 1134"/>
                <a:gd name="T17" fmla="*/ 1935 h 2011"/>
                <a:gd name="T18" fmla="*/ 960 w 1134"/>
                <a:gd name="T19" fmla="*/ 1792 h 2011"/>
                <a:gd name="T20" fmla="*/ 1008 w 1134"/>
                <a:gd name="T21" fmla="*/ 1664 h 2011"/>
                <a:gd name="T22" fmla="*/ 1071 w 1134"/>
                <a:gd name="T23" fmla="*/ 1431 h 2011"/>
                <a:gd name="T24" fmla="*/ 1107 w 1134"/>
                <a:gd name="T25" fmla="*/ 1224 h 2011"/>
                <a:gd name="T26" fmla="*/ 1134 w 1134"/>
                <a:gd name="T27" fmla="*/ 1026 h 20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34"/>
                <a:gd name="T43" fmla="*/ 0 h 2011"/>
                <a:gd name="T44" fmla="*/ 1134 w 1134"/>
                <a:gd name="T45" fmla="*/ 2011 h 20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34" h="2011">
                  <a:moveTo>
                    <a:pt x="0" y="0"/>
                  </a:moveTo>
                  <a:cubicBezTo>
                    <a:pt x="12" y="91"/>
                    <a:pt x="24" y="181"/>
                    <a:pt x="48" y="320"/>
                  </a:cubicBezTo>
                  <a:cubicBezTo>
                    <a:pt x="72" y="459"/>
                    <a:pt x="112" y="683"/>
                    <a:pt x="144" y="832"/>
                  </a:cubicBezTo>
                  <a:cubicBezTo>
                    <a:pt x="176" y="981"/>
                    <a:pt x="200" y="1088"/>
                    <a:pt x="240" y="1216"/>
                  </a:cubicBezTo>
                  <a:cubicBezTo>
                    <a:pt x="280" y="1344"/>
                    <a:pt x="344" y="1504"/>
                    <a:pt x="384" y="1600"/>
                  </a:cubicBezTo>
                  <a:cubicBezTo>
                    <a:pt x="424" y="1696"/>
                    <a:pt x="445" y="1732"/>
                    <a:pt x="480" y="1792"/>
                  </a:cubicBezTo>
                  <a:cubicBezTo>
                    <a:pt x="515" y="1852"/>
                    <a:pt x="552" y="1926"/>
                    <a:pt x="594" y="1962"/>
                  </a:cubicBezTo>
                  <a:cubicBezTo>
                    <a:pt x="636" y="1998"/>
                    <a:pt x="689" y="2011"/>
                    <a:pt x="735" y="2007"/>
                  </a:cubicBezTo>
                  <a:cubicBezTo>
                    <a:pt x="781" y="2003"/>
                    <a:pt x="836" y="1971"/>
                    <a:pt x="873" y="1935"/>
                  </a:cubicBezTo>
                  <a:cubicBezTo>
                    <a:pt x="910" y="1899"/>
                    <a:pt x="938" y="1837"/>
                    <a:pt x="960" y="1792"/>
                  </a:cubicBezTo>
                  <a:cubicBezTo>
                    <a:pt x="982" y="1747"/>
                    <a:pt x="990" y="1724"/>
                    <a:pt x="1008" y="1664"/>
                  </a:cubicBezTo>
                  <a:cubicBezTo>
                    <a:pt x="1026" y="1604"/>
                    <a:pt x="1055" y="1504"/>
                    <a:pt x="1071" y="1431"/>
                  </a:cubicBezTo>
                  <a:cubicBezTo>
                    <a:pt x="1087" y="1358"/>
                    <a:pt x="1097" y="1291"/>
                    <a:pt x="1107" y="1224"/>
                  </a:cubicBezTo>
                  <a:cubicBezTo>
                    <a:pt x="1117" y="1157"/>
                    <a:pt x="1128" y="1067"/>
                    <a:pt x="1134" y="1026"/>
                  </a:cubicBezTo>
                </a:path>
              </a:pathLst>
            </a:custGeom>
            <a:noFill/>
            <a:ln w="44450" cap="sq">
              <a:solidFill>
                <a:schemeClr val="hlink"/>
              </a:solidFill>
              <a:round/>
              <a:headEnd type="none" w="sm" len="sm"/>
              <a:tailEnd type="none" w="sm" len="sm"/>
            </a:ln>
          </p:spPr>
          <p:txBody>
            <a:bodyPr wrap="none"/>
            <a:lstStyle/>
            <a:p>
              <a:pPr algn="ctr" rtl="0">
                <a:lnSpc>
                  <a:spcPct val="80000"/>
                </a:lnSpc>
                <a:spcBef>
                  <a:spcPct val="10000"/>
                </a:spcBef>
                <a:spcAft>
                  <a:spcPct val="15000"/>
                </a:spcAft>
              </a:pPr>
              <a:endParaRPr lang="en-US"/>
            </a:p>
          </p:txBody>
        </p:sp>
        <p:sp>
          <p:nvSpPr>
            <p:cNvPr id="27659" name="Text Box 21"/>
            <p:cNvSpPr txBox="1">
              <a:spLocks noChangeArrowheads="1"/>
            </p:cNvSpPr>
            <p:nvPr/>
          </p:nvSpPr>
          <p:spPr bwMode="auto">
            <a:xfrm>
              <a:off x="3587750" y="3962400"/>
              <a:ext cx="685800" cy="457200"/>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b="1">
                  <a:solidFill>
                    <a:schemeClr val="tx1"/>
                  </a:solidFill>
                </a:rPr>
                <a:t>A</a:t>
              </a:r>
              <a:endParaRPr lang="en-AU" b="1">
                <a:solidFill>
                  <a:schemeClr val="tx1"/>
                </a:solidFill>
              </a:endParaRPr>
            </a:p>
          </p:txBody>
        </p:sp>
        <p:sp>
          <p:nvSpPr>
            <p:cNvPr id="27660" name="Text Box 22"/>
            <p:cNvSpPr txBox="1">
              <a:spLocks noChangeArrowheads="1"/>
            </p:cNvSpPr>
            <p:nvPr/>
          </p:nvSpPr>
          <p:spPr bwMode="auto">
            <a:xfrm>
              <a:off x="5035550" y="2286000"/>
              <a:ext cx="685800" cy="457200"/>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b="1">
                  <a:solidFill>
                    <a:schemeClr val="tx1"/>
                  </a:solidFill>
                </a:rPr>
                <a:t>B</a:t>
              </a:r>
              <a:endParaRPr lang="en-AU" b="1">
                <a:solidFill>
                  <a:schemeClr val="tx1"/>
                </a:solidFill>
              </a:endParaRPr>
            </a:p>
          </p:txBody>
        </p:sp>
        <p:sp>
          <p:nvSpPr>
            <p:cNvPr id="27661" name="Text Box 23"/>
            <p:cNvSpPr txBox="1">
              <a:spLocks noChangeArrowheads="1"/>
            </p:cNvSpPr>
            <p:nvPr/>
          </p:nvSpPr>
          <p:spPr bwMode="auto">
            <a:xfrm>
              <a:off x="6483350" y="3810000"/>
              <a:ext cx="685800" cy="457200"/>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b="1">
                  <a:solidFill>
                    <a:schemeClr val="tx1"/>
                  </a:solidFill>
                </a:rPr>
                <a:t>C</a:t>
              </a:r>
              <a:endParaRPr lang="en-AU" b="1">
                <a:solidFill>
                  <a:schemeClr val="tx1"/>
                </a:solidFill>
              </a:endParaRPr>
            </a:p>
          </p:txBody>
        </p:sp>
        <p:sp>
          <p:nvSpPr>
            <p:cNvPr id="27662" name="Rectangle 24"/>
            <p:cNvSpPr>
              <a:spLocks noChangeArrowheads="1"/>
            </p:cNvSpPr>
            <p:nvPr/>
          </p:nvSpPr>
          <p:spPr bwMode="auto">
            <a:xfrm>
              <a:off x="5568950" y="4875213"/>
              <a:ext cx="715963" cy="457200"/>
            </a:xfrm>
            <a:prstGeom prst="rect">
              <a:avLst/>
            </a:prstGeom>
            <a:noFill/>
            <a:ln w="12700" cap="sq">
              <a:noFill/>
              <a:miter lim="800000"/>
              <a:headEnd type="none" w="sm" len="sm"/>
              <a:tailEnd type="none" w="sm" len="sm"/>
            </a:ln>
          </p:spPr>
          <p:txBody>
            <a:bodyPr wrap="none">
              <a:spAutoFit/>
            </a:bodyPr>
            <a:lstStyle/>
            <a:p>
              <a:pPr algn="l" rtl="0" eaLnBrk="0" hangingPunct="0"/>
              <a:r>
                <a:rPr lang="en-US" b="1"/>
                <a:t>k</a:t>
              </a:r>
              <a:r>
                <a:rPr lang="en-US" b="1" baseline="-25000"/>
                <a:t>min</a:t>
              </a:r>
              <a:endParaRPr lang="en-AU" b="1" baseline="-25000"/>
            </a:p>
          </p:txBody>
        </p:sp>
      </p:grpSp>
      <p:sp>
        <p:nvSpPr>
          <p:cNvPr id="15" name="عنصر نائب لرقم الشريحة 14"/>
          <p:cNvSpPr>
            <a:spLocks noGrp="1"/>
          </p:cNvSpPr>
          <p:nvPr>
            <p:ph type="sldNum" sz="quarter" idx="12"/>
          </p:nvPr>
        </p:nvSpPr>
        <p:spPr/>
        <p:txBody>
          <a:bodyPr/>
          <a:lstStyle/>
          <a:p>
            <a:pPr>
              <a:defRPr/>
            </a:pPr>
            <a:fld id="{8667AF15-A4AE-414B-908B-D969662E09DC}" type="slidenum">
              <a:rPr lang="en-US"/>
              <a:pPr>
                <a:defRPr/>
              </a:pPr>
              <a:t>28</a:t>
            </a:fld>
            <a:endParaRPr lang="en-US"/>
          </a:p>
        </p:txBody>
      </p:sp>
      <p:sp>
        <p:nvSpPr>
          <p:cNvPr id="19"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20" name="عنوان 1"/>
          <p:cNvSpPr txBox="1">
            <a:spLocks/>
          </p:cNvSpPr>
          <p:nvPr/>
        </p:nvSpPr>
        <p:spPr>
          <a:xfrm>
            <a:off x="457200" y="274638"/>
            <a:ext cx="8229600" cy="1143000"/>
          </a:xfrm>
          <a:prstGeom prst="rect">
            <a:avLst/>
          </a:prstGeo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MECHANICS-</a:t>
            </a:r>
            <a:r>
              <a:rPr kumimoji="0" lang="en-US" sz="2000" b="1" i="0" u="none" strike="noStrike" kern="1200" cap="all"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KCE3241 </a:t>
            </a: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
            </a:r>
            <a:b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b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COMPACTION</a:t>
            </a:r>
            <a:endParaRPr kumimoji="0" lang="ar-IQ" sz="28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47813" y="1166802"/>
            <a:ext cx="7272337" cy="762000"/>
          </a:xfrm>
        </p:spPr>
        <p:txBody>
          <a:bodyPr>
            <a:normAutofit fontScale="90000"/>
          </a:bodyPr>
          <a:lstStyle/>
          <a:p>
            <a:pPr fontAlgn="auto">
              <a:spcAft>
                <a:spcPts val="0"/>
              </a:spcAft>
              <a:defRPr/>
            </a:pPr>
            <a:r>
              <a:rPr lang="en-US" sz="3600" b="1">
                <a:latin typeface="Verdana" pitchFamily="34" charset="0"/>
                <a:cs typeface="+mj-cs"/>
              </a:rPr>
              <a:t>Typical Compaction Equipment</a:t>
            </a:r>
            <a:endParaRPr lang="en-AU" sz="3600" b="1">
              <a:latin typeface="Verdana" pitchFamily="34" charset="0"/>
              <a:cs typeface="+mj-cs"/>
            </a:endParaRPr>
          </a:p>
        </p:txBody>
      </p:sp>
      <p:sp>
        <p:nvSpPr>
          <p:cNvPr id="7" name="عنصر نائب لرقم الشريحة 6"/>
          <p:cNvSpPr>
            <a:spLocks noGrp="1"/>
          </p:cNvSpPr>
          <p:nvPr>
            <p:ph type="sldNum" sz="quarter" idx="12"/>
          </p:nvPr>
        </p:nvSpPr>
        <p:spPr/>
        <p:txBody>
          <a:bodyPr/>
          <a:lstStyle/>
          <a:p>
            <a:pPr>
              <a:defRPr/>
            </a:pPr>
            <a:fld id="{BDE78A70-7E42-4747-82AF-3705EC95BD27}" type="slidenum">
              <a:rPr lang="en-US"/>
              <a:pPr>
                <a:defRPr/>
              </a:pPr>
              <a:t>29</a:t>
            </a:fld>
            <a:endParaRPr lang="en-US" dirty="0"/>
          </a:p>
        </p:txBody>
      </p:sp>
      <p:sp>
        <p:nvSpPr>
          <p:cNvPr id="34821" name="Text Box 7"/>
          <p:cNvSpPr txBox="1">
            <a:spLocks noChangeArrowheads="1"/>
          </p:cNvSpPr>
          <p:nvPr/>
        </p:nvSpPr>
        <p:spPr bwMode="auto">
          <a:xfrm>
            <a:off x="2987675" y="1844675"/>
            <a:ext cx="4191000" cy="579438"/>
          </a:xfrm>
          <a:prstGeom prst="rect">
            <a:avLst/>
          </a:prstGeom>
          <a:noFill/>
          <a:ln w="9525">
            <a:noFill/>
            <a:miter lim="800000"/>
            <a:headEnd/>
            <a:tailEnd/>
          </a:ln>
        </p:spPr>
        <p:txBody>
          <a:bodyPr>
            <a:spAutoFit/>
          </a:bodyPr>
          <a:lstStyle/>
          <a:p>
            <a:pPr algn="l" rtl="0">
              <a:spcBef>
                <a:spcPct val="50000"/>
              </a:spcBef>
            </a:pPr>
            <a:r>
              <a:rPr lang="en-US" sz="3200" b="1" i="1">
                <a:solidFill>
                  <a:schemeClr val="tx1"/>
                </a:solidFill>
                <a:latin typeface="Times New Roman" pitchFamily="18" charset="0"/>
              </a:rPr>
              <a:t>one person operation</a:t>
            </a:r>
            <a:endParaRPr lang="en-AU" sz="3200" b="1" i="1">
              <a:solidFill>
                <a:schemeClr val="tx1"/>
              </a:solidFill>
              <a:latin typeface="Times New Roman" pitchFamily="18" charset="0"/>
            </a:endParaRPr>
          </a:p>
        </p:txBody>
      </p:sp>
      <p:pic>
        <p:nvPicPr>
          <p:cNvPr id="34822" name="Picture 8"/>
          <p:cNvPicPr>
            <a:picLocks noChangeAspect="1" noChangeArrowheads="1"/>
          </p:cNvPicPr>
          <p:nvPr/>
        </p:nvPicPr>
        <p:blipFill>
          <a:blip r:embed="rId2"/>
          <a:srcRect/>
          <a:stretch>
            <a:fillRect/>
          </a:stretch>
        </p:blipFill>
        <p:spPr bwMode="auto">
          <a:xfrm>
            <a:off x="357158" y="2562225"/>
            <a:ext cx="2486025" cy="3314700"/>
          </a:xfrm>
          <a:prstGeom prst="rect">
            <a:avLst/>
          </a:prstGeom>
          <a:noFill/>
          <a:ln w="12700" cap="sq">
            <a:noFill/>
            <a:miter lim="800000"/>
            <a:headEnd type="none" w="sm" len="sm"/>
            <a:tailEnd type="none" w="sm" len="sm"/>
          </a:ln>
        </p:spPr>
      </p:pic>
      <p:pic>
        <p:nvPicPr>
          <p:cNvPr id="34823" name="Picture 9"/>
          <p:cNvPicPr>
            <a:picLocks noChangeAspect="1" noChangeArrowheads="1"/>
          </p:cNvPicPr>
          <p:nvPr/>
        </p:nvPicPr>
        <p:blipFill>
          <a:blip r:embed="rId3"/>
          <a:srcRect/>
          <a:stretch>
            <a:fillRect/>
          </a:stretch>
        </p:blipFill>
        <p:spPr bwMode="auto">
          <a:xfrm>
            <a:off x="3071802" y="2562225"/>
            <a:ext cx="2486025" cy="3314700"/>
          </a:xfrm>
          <a:prstGeom prst="rect">
            <a:avLst/>
          </a:prstGeom>
          <a:noFill/>
          <a:ln w="12700" cap="sq">
            <a:noFill/>
            <a:miter lim="800000"/>
            <a:headEnd type="none" w="sm" len="sm"/>
            <a:tailEnd type="none" w="sm" len="sm"/>
          </a:ln>
        </p:spPr>
      </p:pic>
      <p:pic>
        <p:nvPicPr>
          <p:cNvPr id="11274" name="Picture 10"/>
          <p:cNvPicPr>
            <a:picLocks noChangeAspect="1" noChangeArrowheads="1"/>
          </p:cNvPicPr>
          <p:nvPr/>
        </p:nvPicPr>
        <p:blipFill>
          <a:blip r:embed="rId4"/>
          <a:srcRect/>
          <a:stretch>
            <a:fillRect/>
          </a:stretch>
        </p:blipFill>
        <p:spPr bwMode="auto">
          <a:xfrm>
            <a:off x="5643570" y="2921000"/>
            <a:ext cx="3381375" cy="2486025"/>
          </a:xfrm>
          <a:prstGeom prst="rect">
            <a:avLst/>
          </a:prstGeom>
          <a:noFill/>
          <a:ln w="12700" cap="sq">
            <a:noFill/>
            <a:miter lim="800000"/>
            <a:headEnd type="none" w="sm" len="sm"/>
            <a:tailEnd type="none" w="sm" len="sm"/>
          </a:ln>
        </p:spPr>
      </p:pic>
      <p:sp>
        <p:nvSpPr>
          <p:cNvPr id="10"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11" name="عنوان 1"/>
          <p:cNvSpPr txBox="1">
            <a:spLocks/>
          </p:cNvSpPr>
          <p:nvPr/>
        </p:nvSpPr>
        <p:spPr>
          <a:xfrm>
            <a:off x="457200" y="274638"/>
            <a:ext cx="8229600" cy="1143000"/>
          </a:xfrm>
          <a:prstGeom prst="rect">
            <a:avLst/>
          </a:prstGeom>
        </p:spPr>
        <p:txBody>
          <a:bodyPr vert="horz" rtlCol="0" anchor="ct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MECHANICS-</a:t>
            </a:r>
            <a:r>
              <a:rPr kumimoji="0" lang="en-US" sz="2000" b="1" i="0" u="none" strike="noStrike" kern="1200" cap="all"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KCE3241 </a:t>
            </a: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
            </a:r>
            <a:b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b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COMPACTION</a:t>
            </a:r>
            <a:endParaRPr kumimoji="0" lang="ar-IQ" sz="28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274"/>
                                        </p:tgtEl>
                                        <p:attrNameLst>
                                          <p:attrName>style.visibility</p:attrName>
                                        </p:attrNameLst>
                                      </p:cBhvr>
                                      <p:to>
                                        <p:strVal val="visible"/>
                                      </p:to>
                                    </p:set>
                                    <p:animEffect transition="in" filter="blinds(horizontal)">
                                      <p:cBhvr>
                                        <p:cTn id="7" dur="1000"/>
                                        <p:tgtEl>
                                          <p:spTgt spid="11274"/>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34823"/>
                                        </p:tgtEl>
                                        <p:attrNameLst>
                                          <p:attrName>style.visibility</p:attrName>
                                        </p:attrNameLst>
                                      </p:cBhvr>
                                      <p:to>
                                        <p:strVal val="visible"/>
                                      </p:to>
                                    </p:set>
                                    <p:animEffect transition="in" filter="blinds(horizontal)">
                                      <p:cBhvr>
                                        <p:cTn id="11" dur="1000"/>
                                        <p:tgtEl>
                                          <p:spTgt spid="34823"/>
                                        </p:tgtEl>
                                      </p:cBhvr>
                                    </p:animEffect>
                                  </p:childTnLst>
                                </p:cTn>
                              </p:par>
                            </p:childTnLst>
                          </p:cTn>
                        </p:par>
                        <p:par>
                          <p:cTn id="12" fill="hold">
                            <p:stCondLst>
                              <p:cond delay="2000"/>
                            </p:stCondLst>
                            <p:childTnLst>
                              <p:par>
                                <p:cTn id="13" presetID="8" presetClass="entr" presetSubtype="16" fill="hold" nodeType="afterEffect">
                                  <p:stCondLst>
                                    <p:cond delay="0"/>
                                  </p:stCondLst>
                                  <p:childTnLst>
                                    <p:set>
                                      <p:cBhvr>
                                        <p:cTn id="14" dur="1" fill="hold">
                                          <p:stCondLst>
                                            <p:cond delay="0"/>
                                          </p:stCondLst>
                                        </p:cTn>
                                        <p:tgtEl>
                                          <p:spTgt spid="34822"/>
                                        </p:tgtEl>
                                        <p:attrNameLst>
                                          <p:attrName>style.visibility</p:attrName>
                                        </p:attrNameLst>
                                      </p:cBhvr>
                                      <p:to>
                                        <p:strVal val="visible"/>
                                      </p:to>
                                    </p:set>
                                    <p:animEffect transition="in" filter="diamond(in)">
                                      <p:cBhvr>
                                        <p:cTn id="15" dur="20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عنصر نائب للمحتوى 15"/>
          <p:cNvGraphicFramePr>
            <a:graphicFrameLocks noGrp="1"/>
          </p:cNvGraphicFramePr>
          <p:nvPr>
            <p:ph idx="1"/>
          </p:nvPr>
        </p:nvGraphicFramePr>
        <p:xfrm>
          <a:off x="457200" y="2285992"/>
          <a:ext cx="8186766" cy="4143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عنصر نائب لرقم الشريحة 3"/>
          <p:cNvSpPr>
            <a:spLocks noGrp="1"/>
          </p:cNvSpPr>
          <p:nvPr>
            <p:ph type="sldNum" sz="quarter" idx="12"/>
          </p:nvPr>
        </p:nvSpPr>
        <p:spPr/>
        <p:txBody>
          <a:bodyPr/>
          <a:lstStyle/>
          <a:p>
            <a:fld id="{59C99603-4642-4EA6-A4B7-4BC1D070B0F8}" type="slidenum">
              <a:rPr lang="ar-IQ" smtClean="0"/>
              <a:pPr/>
              <a:t>3</a:t>
            </a:fld>
            <a:endParaRPr lang="ar-IQ"/>
          </a:p>
        </p:txBody>
      </p:sp>
      <p:sp>
        <p:nvSpPr>
          <p:cNvPr id="11"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مستطيل 8"/>
          <p:cNvSpPr/>
          <p:nvPr/>
        </p:nvSpPr>
        <p:spPr>
          <a:xfrm>
            <a:off x="857224" y="1785926"/>
            <a:ext cx="7000924" cy="523220"/>
          </a:xfrm>
          <a:prstGeom prst="rect">
            <a:avLst/>
          </a:prstGeom>
        </p:spPr>
        <p:txBody>
          <a:bodyPr wrap="square">
            <a:spAutoFit/>
          </a:bodyPr>
          <a:lstStyle/>
          <a:p>
            <a:pPr algn="l" rtl="0">
              <a:buNone/>
            </a:pPr>
            <a:r>
              <a:rPr lang="en-US" sz="2800" b="1" dirty="0" smtClean="0"/>
              <a:t>The main items in this lecture are:</a:t>
            </a:r>
          </a:p>
        </p:txBody>
      </p:sp>
      <p:sp>
        <p:nvSpPr>
          <p:cNvPr id="7" name="زر إجراء: الأمام أو التالي 6">
            <a:hlinkClick r:id="" action="ppaction://hlinkshowjump?jump=nextslide" highlightClick="1"/>
          </p:cNvPr>
          <p:cNvSpPr/>
          <p:nvPr/>
        </p:nvSpPr>
        <p:spPr>
          <a:xfrm>
            <a:off x="8001024" y="6143644"/>
            <a:ext cx="428628"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10" name="زر إجراء: الوراء أو السابق 9">
            <a:hlinkClick r:id="" action="ppaction://hlinkshowjump?jump=previousslide" highlightClick="1"/>
          </p:cNvPr>
          <p:cNvSpPr/>
          <p:nvPr/>
        </p:nvSpPr>
        <p:spPr>
          <a:xfrm>
            <a:off x="7500958" y="6143644"/>
            <a:ext cx="428628"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12" name="زر إجراء: الصفحة الرئيسية 11">
            <a:hlinkClick r:id="" action="ppaction://hlinkshowjump?jump=firstslide" highlightClick="1"/>
          </p:cNvPr>
          <p:cNvSpPr/>
          <p:nvPr/>
        </p:nvSpPr>
        <p:spPr>
          <a:xfrm>
            <a:off x="7000892" y="6143644"/>
            <a:ext cx="428628" cy="28575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13"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graphicEl>
                                              <a:dgm id="{E17E2C2E-33AF-46BF-B25A-0B56FA008B75}"/>
                                            </p:graphicEl>
                                          </p:spTgt>
                                        </p:tgtEl>
                                        <p:attrNameLst>
                                          <p:attrName>style.visibility</p:attrName>
                                        </p:attrNameLst>
                                      </p:cBhvr>
                                      <p:to>
                                        <p:strVal val="visible"/>
                                      </p:to>
                                    </p:set>
                                    <p:animEffect transition="in" filter="dissolve">
                                      <p:cBhvr>
                                        <p:cTn id="7" dur="500"/>
                                        <p:tgtEl>
                                          <p:spTgt spid="16">
                                            <p:graphicEl>
                                              <a:dgm id="{E17E2C2E-33AF-46BF-B25A-0B56FA008B75}"/>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graphicEl>
                                              <a:dgm id="{AEBBECEB-FE70-48B6-AF13-17A1DB949E37}"/>
                                            </p:graphicEl>
                                          </p:spTgt>
                                        </p:tgtEl>
                                        <p:attrNameLst>
                                          <p:attrName>style.visibility</p:attrName>
                                        </p:attrNameLst>
                                      </p:cBhvr>
                                      <p:to>
                                        <p:strVal val="visible"/>
                                      </p:to>
                                    </p:set>
                                    <p:animEffect transition="in" filter="dissolve">
                                      <p:cBhvr>
                                        <p:cTn id="10" dur="500"/>
                                        <p:tgtEl>
                                          <p:spTgt spid="16">
                                            <p:graphicEl>
                                              <a:dgm id="{AEBBECEB-FE70-48B6-AF13-17A1DB949E3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graphicEl>
                                              <a:dgm id="{5658583D-67AA-41A3-A389-A87AFDBFD39A}"/>
                                            </p:graphicEl>
                                          </p:spTgt>
                                        </p:tgtEl>
                                        <p:attrNameLst>
                                          <p:attrName>style.visibility</p:attrName>
                                        </p:attrNameLst>
                                      </p:cBhvr>
                                      <p:to>
                                        <p:strVal val="visible"/>
                                      </p:to>
                                    </p:set>
                                    <p:animEffect transition="in" filter="dissolve">
                                      <p:cBhvr>
                                        <p:cTn id="15" dur="500"/>
                                        <p:tgtEl>
                                          <p:spTgt spid="16">
                                            <p:graphicEl>
                                              <a:dgm id="{5658583D-67AA-41A3-A389-A87AFDBFD39A}"/>
                                            </p:graphic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6">
                                            <p:graphicEl>
                                              <a:dgm id="{5BB05EAF-B25D-48D5-9FEA-0B8217288D8E}"/>
                                            </p:graphicEl>
                                          </p:spTgt>
                                        </p:tgtEl>
                                        <p:attrNameLst>
                                          <p:attrName>style.visibility</p:attrName>
                                        </p:attrNameLst>
                                      </p:cBhvr>
                                      <p:to>
                                        <p:strVal val="visible"/>
                                      </p:to>
                                    </p:set>
                                    <p:animEffect transition="in" filter="dissolve">
                                      <p:cBhvr>
                                        <p:cTn id="18" dur="500"/>
                                        <p:tgtEl>
                                          <p:spTgt spid="16">
                                            <p:graphicEl>
                                              <a:dgm id="{5BB05EAF-B25D-48D5-9FEA-0B8217288D8E}"/>
                                            </p:graphic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
                                            <p:graphicEl>
                                              <a:dgm id="{FBBA1307-9D3C-48FC-A935-3CDB2864AD50}"/>
                                            </p:graphicEl>
                                          </p:spTgt>
                                        </p:tgtEl>
                                        <p:attrNameLst>
                                          <p:attrName>style.visibility</p:attrName>
                                        </p:attrNameLst>
                                      </p:cBhvr>
                                      <p:to>
                                        <p:strVal val="visible"/>
                                      </p:to>
                                    </p:set>
                                    <p:animEffect transition="in" filter="dissolve">
                                      <p:cBhvr>
                                        <p:cTn id="21" dur="500"/>
                                        <p:tgtEl>
                                          <p:spTgt spid="16">
                                            <p:graphicEl>
                                              <a:dgm id="{FBBA1307-9D3C-48FC-A935-3CDB2864AD50}"/>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graphicEl>
                                              <a:dgm id="{ADB8F11C-578E-4C84-A74A-3E1A031E08E4}"/>
                                            </p:graphicEl>
                                          </p:spTgt>
                                        </p:tgtEl>
                                        <p:attrNameLst>
                                          <p:attrName>style.visibility</p:attrName>
                                        </p:attrNameLst>
                                      </p:cBhvr>
                                      <p:to>
                                        <p:strVal val="visible"/>
                                      </p:to>
                                    </p:set>
                                    <p:animEffect transition="in" filter="dissolve">
                                      <p:cBhvr>
                                        <p:cTn id="26" dur="500"/>
                                        <p:tgtEl>
                                          <p:spTgt spid="16">
                                            <p:graphicEl>
                                              <a:dgm id="{ADB8F11C-578E-4C84-A74A-3E1A031E08E4}"/>
                                            </p:graphic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6">
                                            <p:graphicEl>
                                              <a:dgm id="{E89E9D15-7D56-45FD-BF58-2EDE0A8C2363}"/>
                                            </p:graphicEl>
                                          </p:spTgt>
                                        </p:tgtEl>
                                        <p:attrNameLst>
                                          <p:attrName>style.visibility</p:attrName>
                                        </p:attrNameLst>
                                      </p:cBhvr>
                                      <p:to>
                                        <p:strVal val="visible"/>
                                      </p:to>
                                    </p:set>
                                    <p:animEffect transition="in" filter="dissolve">
                                      <p:cBhvr>
                                        <p:cTn id="29" dur="500"/>
                                        <p:tgtEl>
                                          <p:spTgt spid="16">
                                            <p:graphicEl>
                                              <a:dgm id="{E89E9D15-7D56-45FD-BF58-2EDE0A8C2363}"/>
                                            </p:graphic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6">
                                            <p:graphicEl>
                                              <a:dgm id="{E33EF5DB-DBE9-4135-80F9-D4C6F9D6A860}"/>
                                            </p:graphicEl>
                                          </p:spTgt>
                                        </p:tgtEl>
                                        <p:attrNameLst>
                                          <p:attrName>style.visibility</p:attrName>
                                        </p:attrNameLst>
                                      </p:cBhvr>
                                      <p:to>
                                        <p:strVal val="visible"/>
                                      </p:to>
                                    </p:set>
                                    <p:animEffect transition="in" filter="dissolve">
                                      <p:cBhvr>
                                        <p:cTn id="32" dur="500"/>
                                        <p:tgtEl>
                                          <p:spTgt spid="16">
                                            <p:graphicEl>
                                              <a:dgm id="{E33EF5DB-DBE9-4135-80F9-D4C6F9D6A86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
                                            <p:graphicEl>
                                              <a:dgm id="{78218EC8-37A6-43DB-B9C5-CE212A601954}"/>
                                            </p:graphicEl>
                                          </p:spTgt>
                                        </p:tgtEl>
                                        <p:attrNameLst>
                                          <p:attrName>style.visibility</p:attrName>
                                        </p:attrNameLst>
                                      </p:cBhvr>
                                      <p:to>
                                        <p:strVal val="visible"/>
                                      </p:to>
                                    </p:set>
                                    <p:animEffect transition="in" filter="dissolve">
                                      <p:cBhvr>
                                        <p:cTn id="37" dur="500"/>
                                        <p:tgtEl>
                                          <p:spTgt spid="16">
                                            <p:graphicEl>
                                              <a:dgm id="{78218EC8-37A6-43DB-B9C5-CE212A601954}"/>
                                            </p:graphic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6">
                                            <p:graphicEl>
                                              <a:dgm id="{19724163-709A-494A-AD97-687D15F13EB3}"/>
                                            </p:graphicEl>
                                          </p:spTgt>
                                        </p:tgtEl>
                                        <p:attrNameLst>
                                          <p:attrName>style.visibility</p:attrName>
                                        </p:attrNameLst>
                                      </p:cBhvr>
                                      <p:to>
                                        <p:strVal val="visible"/>
                                      </p:to>
                                    </p:set>
                                    <p:animEffect transition="in" filter="dissolve">
                                      <p:cBhvr>
                                        <p:cTn id="40" dur="500"/>
                                        <p:tgtEl>
                                          <p:spTgt spid="16">
                                            <p:graphicEl>
                                              <a:dgm id="{19724163-709A-494A-AD97-687D15F13EB3}"/>
                                            </p:graphic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graphicEl>
                                              <a:dgm id="{C39DB699-DA52-4527-A0C6-27E1E65099B2}"/>
                                            </p:graphicEl>
                                          </p:spTgt>
                                        </p:tgtEl>
                                        <p:attrNameLst>
                                          <p:attrName>style.visibility</p:attrName>
                                        </p:attrNameLst>
                                      </p:cBhvr>
                                      <p:to>
                                        <p:strVal val="visible"/>
                                      </p:to>
                                    </p:set>
                                    <p:animEffect transition="in" filter="dissolve">
                                      <p:cBhvr>
                                        <p:cTn id="43" dur="500"/>
                                        <p:tgtEl>
                                          <p:spTgt spid="16">
                                            <p:graphicEl>
                                              <a:dgm id="{C39DB699-DA52-4527-A0C6-27E1E65099B2}"/>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6">
                                            <p:graphicEl>
                                              <a:dgm id="{4CAB7E83-D32E-4663-A33A-C1F560702F76}"/>
                                            </p:graphicEl>
                                          </p:spTgt>
                                        </p:tgtEl>
                                        <p:attrNameLst>
                                          <p:attrName>style.visibility</p:attrName>
                                        </p:attrNameLst>
                                      </p:cBhvr>
                                      <p:to>
                                        <p:strVal val="visible"/>
                                      </p:to>
                                    </p:set>
                                    <p:animEffect transition="in" filter="dissolve">
                                      <p:cBhvr>
                                        <p:cTn id="48" dur="500"/>
                                        <p:tgtEl>
                                          <p:spTgt spid="16">
                                            <p:graphicEl>
                                              <a:dgm id="{4CAB7E83-D32E-4663-A33A-C1F560702F76}"/>
                                            </p:graphic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6">
                                            <p:graphicEl>
                                              <a:dgm id="{AA929CDB-1500-4BAC-9341-7A0C606975D7}"/>
                                            </p:graphicEl>
                                          </p:spTgt>
                                        </p:tgtEl>
                                        <p:attrNameLst>
                                          <p:attrName>style.visibility</p:attrName>
                                        </p:attrNameLst>
                                      </p:cBhvr>
                                      <p:to>
                                        <p:strVal val="visible"/>
                                      </p:to>
                                    </p:set>
                                    <p:animEffect transition="in" filter="dissolve">
                                      <p:cBhvr>
                                        <p:cTn id="51" dur="500"/>
                                        <p:tgtEl>
                                          <p:spTgt spid="16">
                                            <p:graphicEl>
                                              <a:dgm id="{AA929CDB-1500-4BAC-9341-7A0C606975D7}"/>
                                            </p:graphicEl>
                                          </p:spTgt>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6">
                                            <p:graphicEl>
                                              <a:dgm id="{212E3B2C-2D00-4049-AC27-7C36F5FECE1E}"/>
                                            </p:graphicEl>
                                          </p:spTgt>
                                        </p:tgtEl>
                                        <p:attrNameLst>
                                          <p:attrName>style.visibility</p:attrName>
                                        </p:attrNameLst>
                                      </p:cBhvr>
                                      <p:to>
                                        <p:strVal val="visible"/>
                                      </p:to>
                                    </p:set>
                                    <p:animEffect transition="in" filter="dissolve">
                                      <p:cBhvr>
                                        <p:cTn id="54" dur="500"/>
                                        <p:tgtEl>
                                          <p:spTgt spid="16">
                                            <p:graphicEl>
                                              <a:dgm id="{212E3B2C-2D00-4049-AC27-7C36F5FECE1E}"/>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6">
                                            <p:graphicEl>
                                              <a:dgm id="{16C97D53-4162-4F22-8D92-18F61DF45C66}"/>
                                            </p:graphicEl>
                                          </p:spTgt>
                                        </p:tgtEl>
                                        <p:attrNameLst>
                                          <p:attrName>style.visibility</p:attrName>
                                        </p:attrNameLst>
                                      </p:cBhvr>
                                      <p:to>
                                        <p:strVal val="visible"/>
                                      </p:to>
                                    </p:set>
                                    <p:animEffect transition="in" filter="dissolve">
                                      <p:cBhvr>
                                        <p:cTn id="59" dur="500"/>
                                        <p:tgtEl>
                                          <p:spTgt spid="16">
                                            <p:graphicEl>
                                              <a:dgm id="{16C97D53-4162-4F22-8D92-18F61DF45C66}"/>
                                            </p:graphicEl>
                                          </p:spTgt>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6">
                                            <p:graphicEl>
                                              <a:dgm id="{A1436755-405B-4592-8AAD-DC55CF8AB34F}"/>
                                            </p:graphicEl>
                                          </p:spTgt>
                                        </p:tgtEl>
                                        <p:attrNameLst>
                                          <p:attrName>style.visibility</p:attrName>
                                        </p:attrNameLst>
                                      </p:cBhvr>
                                      <p:to>
                                        <p:strVal val="visible"/>
                                      </p:to>
                                    </p:set>
                                    <p:animEffect transition="in" filter="dissolve">
                                      <p:cBhvr>
                                        <p:cTn id="62" dur="500"/>
                                        <p:tgtEl>
                                          <p:spTgt spid="16">
                                            <p:graphicEl>
                                              <a:dgm id="{A1436755-405B-4592-8AAD-DC55CF8AB34F}"/>
                                            </p:graphic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6">
                                            <p:graphicEl>
                                              <a:dgm id="{CA2E1F04-591C-462E-A1AA-93A90E247F09}"/>
                                            </p:graphicEl>
                                          </p:spTgt>
                                        </p:tgtEl>
                                        <p:attrNameLst>
                                          <p:attrName>style.visibility</p:attrName>
                                        </p:attrNameLst>
                                      </p:cBhvr>
                                      <p:to>
                                        <p:strVal val="visible"/>
                                      </p:to>
                                    </p:set>
                                    <p:animEffect transition="in" filter="dissolve">
                                      <p:cBhvr>
                                        <p:cTn id="65" dur="500"/>
                                        <p:tgtEl>
                                          <p:spTgt spid="16">
                                            <p:graphicEl>
                                              <a:dgm id="{CA2E1F04-591C-462E-A1AA-93A90E247F0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8"/>
          <p:cNvSpPr txBox="1">
            <a:spLocks noChangeArrowheads="1"/>
          </p:cNvSpPr>
          <p:nvPr/>
        </p:nvSpPr>
        <p:spPr bwMode="auto">
          <a:xfrm>
            <a:off x="857224" y="1287452"/>
            <a:ext cx="5505450" cy="641350"/>
          </a:xfrm>
          <a:prstGeom prst="rect">
            <a:avLst/>
          </a:prstGeom>
          <a:noFill/>
          <a:ln w="12700" cap="sq">
            <a:noFill/>
            <a:miter lim="800000"/>
            <a:headEnd type="none" w="sm" len="sm"/>
            <a:tailEnd type="none" w="sm" len="sm"/>
          </a:ln>
        </p:spPr>
        <p:txBody>
          <a:bodyPr>
            <a:spAutoFit/>
          </a:bodyPr>
          <a:lstStyle/>
          <a:p>
            <a:pPr algn="l" rtl="0" eaLnBrk="0" hangingPunct="0">
              <a:spcBef>
                <a:spcPct val="50000"/>
              </a:spcBef>
            </a:pPr>
            <a:r>
              <a:rPr lang="en-US" sz="3600" b="1" i="1">
                <a:solidFill>
                  <a:schemeClr val="tx1"/>
                </a:solidFill>
                <a:latin typeface="Comic Sans MS" pitchFamily="66" charset="0"/>
              </a:rPr>
              <a:t>Nuclear density meter</a:t>
            </a:r>
            <a:endParaRPr lang="en-AU" sz="3600" b="1" i="1">
              <a:solidFill>
                <a:schemeClr val="tx1"/>
              </a:solidFill>
              <a:latin typeface="Comic Sans MS" pitchFamily="66" charset="0"/>
            </a:endParaRPr>
          </a:p>
        </p:txBody>
      </p:sp>
      <p:pic>
        <p:nvPicPr>
          <p:cNvPr id="35843" name="Picture 9"/>
          <p:cNvPicPr>
            <a:picLocks noChangeAspect="1" noChangeArrowheads="1"/>
          </p:cNvPicPr>
          <p:nvPr/>
        </p:nvPicPr>
        <p:blipFill>
          <a:blip r:embed="rId2"/>
          <a:srcRect/>
          <a:stretch>
            <a:fillRect/>
          </a:stretch>
        </p:blipFill>
        <p:spPr bwMode="auto">
          <a:xfrm>
            <a:off x="1000100" y="2143116"/>
            <a:ext cx="2949577" cy="4372222"/>
          </a:xfrm>
          <a:prstGeom prst="rect">
            <a:avLst/>
          </a:prstGeom>
          <a:noFill/>
          <a:ln w="12700" cap="sq">
            <a:noFill/>
            <a:miter lim="800000"/>
            <a:headEnd type="none" w="sm" len="sm"/>
            <a:tailEnd type="none" w="sm" len="sm"/>
          </a:ln>
        </p:spPr>
      </p:pic>
      <p:pic>
        <p:nvPicPr>
          <p:cNvPr id="35844" name="Picture 10"/>
          <p:cNvPicPr>
            <a:picLocks noChangeAspect="1" noChangeArrowheads="1"/>
          </p:cNvPicPr>
          <p:nvPr/>
        </p:nvPicPr>
        <p:blipFill>
          <a:blip r:embed="rId3"/>
          <a:srcRect/>
          <a:stretch>
            <a:fillRect/>
          </a:stretch>
        </p:blipFill>
        <p:spPr bwMode="auto">
          <a:xfrm>
            <a:off x="4382524" y="3141663"/>
            <a:ext cx="3839139" cy="2930543"/>
          </a:xfrm>
          <a:prstGeom prst="rect">
            <a:avLst/>
          </a:prstGeom>
          <a:noFill/>
          <a:ln w="12700" cap="sq">
            <a:noFill/>
            <a:miter lim="800000"/>
            <a:headEnd type="none" w="sm" len="sm"/>
            <a:tailEnd type="none" w="sm" len="sm"/>
          </a:ln>
          <a:effectLst>
            <a:glow rad="228600">
              <a:schemeClr val="accent1">
                <a:satMod val="175000"/>
                <a:alpha val="40000"/>
              </a:schemeClr>
            </a:glow>
            <a:outerShdw blurRad="50800" dist="38100" dir="10800000" algn="r" rotWithShape="0">
              <a:prstClr val="black">
                <a:alpha val="40000"/>
              </a:prstClr>
            </a:outerShdw>
          </a:effectLst>
        </p:spPr>
      </p:pic>
      <p:sp>
        <p:nvSpPr>
          <p:cNvPr id="5" name="عنصر نائب لرقم الشريحة 4"/>
          <p:cNvSpPr>
            <a:spLocks noGrp="1"/>
          </p:cNvSpPr>
          <p:nvPr>
            <p:ph type="sldNum" sz="quarter" idx="12"/>
          </p:nvPr>
        </p:nvSpPr>
        <p:spPr/>
        <p:txBody>
          <a:bodyPr/>
          <a:lstStyle/>
          <a:p>
            <a:pPr>
              <a:defRPr/>
            </a:pPr>
            <a:fld id="{DB290A66-65B5-49B0-A125-CBE21C2C22D1}" type="slidenum">
              <a:rPr lang="en-US"/>
              <a:pPr>
                <a:defRPr/>
              </a:pPr>
              <a:t>30</a:t>
            </a:fld>
            <a:endParaRPr lang="en-US"/>
          </a:p>
        </p:txBody>
      </p:sp>
      <p:sp>
        <p:nvSpPr>
          <p:cNvPr id="8"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9" name="عنوان 1"/>
          <p:cNvSpPr txBox="1">
            <a:spLocks/>
          </p:cNvSpPr>
          <p:nvPr/>
        </p:nvSpPr>
        <p:spPr>
          <a:xfrm>
            <a:off x="457200" y="274638"/>
            <a:ext cx="8229600" cy="1143000"/>
          </a:xfrm>
          <a:prstGeom prst="rect">
            <a:avLst/>
          </a:prstGeo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MECHANICS-</a:t>
            </a:r>
            <a:r>
              <a:rPr kumimoji="0" lang="en-US" sz="2000" b="1" i="0" u="none" strike="noStrike" kern="1200" cap="all"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KCE3241 </a:t>
            </a: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
            </a:r>
            <a:b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b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COMPACTION</a:t>
            </a:r>
            <a:endParaRPr kumimoji="0" lang="ar-IQ" sz="28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p:cNvSpPr>
            <a:spLocks noGrp="1"/>
          </p:cNvSpPr>
          <p:nvPr>
            <p:ph type="sldNum" sz="quarter" idx="12"/>
          </p:nvPr>
        </p:nvSpPr>
        <p:spPr/>
        <p:txBody>
          <a:bodyPr/>
          <a:lstStyle/>
          <a:p>
            <a:fld id="{F10DC7AE-D3C3-4D67-BE93-7D676E21DF42}" type="slidenum">
              <a:rPr lang="ar-IQ" smtClean="0"/>
              <a:pPr/>
              <a:t>31</a:t>
            </a:fld>
            <a:endParaRPr lang="ar-IQ"/>
          </a:p>
        </p:txBody>
      </p:sp>
      <p:sp>
        <p:nvSpPr>
          <p:cNvPr id="103425" name="Rectangle 1"/>
          <p:cNvSpPr>
            <a:spLocks noChangeArrowheads="1"/>
          </p:cNvSpPr>
          <p:nvPr/>
        </p:nvSpPr>
        <p:spPr bwMode="auto">
          <a:xfrm>
            <a:off x="428596" y="1571612"/>
            <a:ext cx="8286808"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Q1: </a:t>
            </a:r>
            <a:r>
              <a:rPr kumimoji="0" lang="en-US" altLang="zh-CN" sz="15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It is decided to use the sand soil of Al Najaf small hill (mount of Al </a:t>
            </a:r>
            <a:r>
              <a:rPr kumimoji="0" lang="en-US" altLang="zh-CN" sz="1500"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Howaish</a:t>
            </a:r>
            <a:r>
              <a:rPr kumimoji="0" lang="en-US" altLang="zh-CN" sz="15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in construction of the embankment for the road around the old city. The soil properties of the hill are, total unit weight of 18 </a:t>
            </a:r>
            <a:r>
              <a:rPr kumimoji="0" lang="en-US" altLang="zh-CN" sz="1500"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kN</a:t>
            </a:r>
            <a:r>
              <a:rPr kumimoji="0" lang="en-US" altLang="zh-CN" sz="15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/m</a:t>
            </a:r>
            <a:r>
              <a:rPr kumimoji="0" lang="en-US" altLang="zh-CN" sz="1500" b="0" i="0" u="none" strike="noStrike" cap="none" normalizeH="0" baseline="30000" dirty="0" smtClean="0">
                <a:ln>
                  <a:noFill/>
                </a:ln>
                <a:solidFill>
                  <a:schemeClr val="tx1"/>
                </a:solidFill>
                <a:effectLst/>
                <a:latin typeface="Times New Roman" pitchFamily="18" charset="0"/>
                <a:ea typeface="SimSun" pitchFamily="2" charset="-122"/>
                <a:cs typeface="Times New Roman" pitchFamily="18" charset="0"/>
              </a:rPr>
              <a:t>3</a:t>
            </a:r>
            <a:r>
              <a:rPr kumimoji="0" lang="en-US" altLang="zh-CN" sz="15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water content of 30%, specific gravity of 2.65, and the maximum dry unit weight of 15.07 </a:t>
            </a:r>
            <a:r>
              <a:rPr kumimoji="0" lang="en-US" altLang="zh-CN" sz="1500"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kN</a:t>
            </a:r>
            <a:r>
              <a:rPr kumimoji="0" lang="en-US" altLang="zh-CN" sz="15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/m</a:t>
            </a:r>
            <a:r>
              <a:rPr kumimoji="0" lang="en-US" altLang="zh-CN" sz="1500" b="0" i="0" u="none" strike="noStrike" cap="none" normalizeH="0" baseline="30000" dirty="0" smtClean="0">
                <a:ln>
                  <a:noFill/>
                </a:ln>
                <a:solidFill>
                  <a:schemeClr val="tx1"/>
                </a:solidFill>
                <a:effectLst/>
                <a:latin typeface="Times New Roman" pitchFamily="18" charset="0"/>
                <a:ea typeface="SimSun" pitchFamily="2" charset="-122"/>
                <a:cs typeface="Times New Roman" pitchFamily="18" charset="0"/>
              </a:rPr>
              <a:t>3</a:t>
            </a:r>
            <a:r>
              <a:rPr kumimoji="0" lang="en-US" altLang="zh-CN" sz="15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and optimum moisture content of 32%. The characteristics of the embankment are: degree of compaction of &gt;95%, the embankment was in a trapezoidal shape with dimensions of 16m in the width of the top level, 1m in the height, and the side slope of 2:1. What is the volume in (m</a:t>
            </a:r>
            <a:r>
              <a:rPr kumimoji="0" lang="en-US" altLang="zh-CN" sz="1500" b="0" i="0" u="none" strike="noStrike" cap="none" normalizeH="0" baseline="30000" dirty="0" smtClean="0">
                <a:ln>
                  <a:noFill/>
                </a:ln>
                <a:solidFill>
                  <a:schemeClr val="tx1"/>
                </a:solidFill>
                <a:effectLst/>
                <a:latin typeface="Times New Roman" pitchFamily="18" charset="0"/>
                <a:ea typeface="SimSun" pitchFamily="2" charset="-122"/>
                <a:cs typeface="Times New Roman" pitchFamily="18" charset="0"/>
              </a:rPr>
              <a:t>3</a:t>
            </a:r>
            <a:r>
              <a:rPr kumimoji="0" lang="en-US" altLang="zh-CN" sz="15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of the soil from the hill needed to construct the embankment? Find the dry unit weight, saturation, void ratio, porosity for the hill and embankment. What are the effective considerations in the construction of the embankment? Estate the formula used to classify the sand soil according to density. Give the range of the classification. What is the suitable method to examine the coefficient of permeability of the origin soil? Why, derive it.</a:t>
            </a:r>
            <a:endParaRPr kumimoji="0" lang="en-US" altLang="zh-CN"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Length=1000m</a:t>
            </a:r>
            <a:r>
              <a:rPr kumimoji="0" lang="en-US" altLang="zh-CN" sz="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3426" name="Group 2"/>
          <p:cNvGrpSpPr>
            <a:grpSpLocks/>
          </p:cNvGrpSpPr>
          <p:nvPr/>
        </p:nvGrpSpPr>
        <p:grpSpPr bwMode="auto">
          <a:xfrm>
            <a:off x="4357686" y="4286256"/>
            <a:ext cx="4452938" cy="2279650"/>
            <a:chOff x="2964" y="10545"/>
            <a:chExt cx="7011" cy="3591"/>
          </a:xfrm>
        </p:grpSpPr>
        <p:grpSp>
          <p:nvGrpSpPr>
            <p:cNvPr id="103427" name="Group 3"/>
            <p:cNvGrpSpPr>
              <a:grpSpLocks/>
            </p:cNvGrpSpPr>
            <p:nvPr/>
          </p:nvGrpSpPr>
          <p:grpSpPr bwMode="auto">
            <a:xfrm>
              <a:off x="2964" y="10545"/>
              <a:ext cx="7011" cy="3591"/>
              <a:chOff x="2964" y="10545"/>
              <a:chExt cx="7011" cy="3591"/>
            </a:xfrm>
          </p:grpSpPr>
          <p:grpSp>
            <p:nvGrpSpPr>
              <p:cNvPr id="103428" name="Group 4"/>
              <p:cNvGrpSpPr>
                <a:grpSpLocks/>
              </p:cNvGrpSpPr>
              <p:nvPr/>
            </p:nvGrpSpPr>
            <p:grpSpPr bwMode="auto">
              <a:xfrm>
                <a:off x="3990" y="11115"/>
                <a:ext cx="5985" cy="3021"/>
                <a:chOff x="3819" y="11058"/>
                <a:chExt cx="2850" cy="1311"/>
              </a:xfrm>
            </p:grpSpPr>
            <p:sp>
              <p:nvSpPr>
                <p:cNvPr id="103429" name="Line 5"/>
                <p:cNvSpPr>
                  <a:spLocks noChangeShapeType="1"/>
                </p:cNvSpPr>
                <p:nvPr/>
              </p:nvSpPr>
              <p:spPr bwMode="auto">
                <a:xfrm>
                  <a:off x="4332" y="11058"/>
                  <a:ext cx="1824" cy="0"/>
                </a:xfrm>
                <a:prstGeom prst="line">
                  <a:avLst/>
                </a:prstGeom>
                <a:noFill/>
                <a:ln w="9525">
                  <a:solidFill>
                    <a:srgbClr val="800000"/>
                  </a:solidFill>
                  <a:round/>
                  <a:headEnd/>
                  <a:tailEnd/>
                </a:ln>
                <a:effectLst>
                  <a:prstShdw prst="shdw17" dist="17961" dir="2700000">
                    <a:srgbClr val="800000">
                      <a:gamma/>
                      <a:shade val="60000"/>
                      <a:invGamma/>
                    </a:srgbClr>
                  </a:prstShdw>
                </a:effectLst>
              </p:spPr>
              <p:txBody>
                <a:bodyPr vert="horz" wrap="square" lIns="91440" tIns="45720" rIns="91440" bIns="45720" numCol="1" anchor="t" anchorCtr="0" compatLnSpc="1">
                  <a:prstTxWarp prst="textNoShape">
                    <a:avLst/>
                  </a:prstTxWarp>
                </a:bodyPr>
                <a:lstStyle/>
                <a:p>
                  <a:endParaRPr lang="ar-IQ"/>
                </a:p>
              </p:txBody>
            </p:sp>
            <p:sp>
              <p:nvSpPr>
                <p:cNvPr id="103430" name="Line 6"/>
                <p:cNvSpPr>
                  <a:spLocks noChangeShapeType="1"/>
                </p:cNvSpPr>
                <p:nvPr/>
              </p:nvSpPr>
              <p:spPr bwMode="auto">
                <a:xfrm flipH="1" flipV="1">
                  <a:off x="3819" y="12369"/>
                  <a:ext cx="2850" cy="0"/>
                </a:xfrm>
                <a:prstGeom prst="line">
                  <a:avLst/>
                </a:prstGeom>
                <a:noFill/>
                <a:ln w="9525">
                  <a:solidFill>
                    <a:srgbClr val="800000"/>
                  </a:solidFill>
                  <a:round/>
                  <a:headEnd/>
                  <a:tailEnd/>
                </a:ln>
                <a:effectLst>
                  <a:prstShdw prst="shdw17" dist="17961" dir="2700000">
                    <a:srgbClr val="800000">
                      <a:gamma/>
                      <a:shade val="60000"/>
                      <a:invGamma/>
                    </a:srgbClr>
                  </a:prstShdw>
                </a:effectLst>
              </p:spPr>
              <p:txBody>
                <a:bodyPr vert="horz" wrap="square" lIns="91440" tIns="45720" rIns="91440" bIns="45720" numCol="1" anchor="t" anchorCtr="0" compatLnSpc="1">
                  <a:prstTxWarp prst="textNoShape">
                    <a:avLst/>
                  </a:prstTxWarp>
                </a:bodyPr>
                <a:lstStyle/>
                <a:p>
                  <a:endParaRPr lang="ar-IQ"/>
                </a:p>
              </p:txBody>
            </p:sp>
            <p:sp>
              <p:nvSpPr>
                <p:cNvPr id="103431" name="Line 7"/>
                <p:cNvSpPr>
                  <a:spLocks noChangeShapeType="1"/>
                </p:cNvSpPr>
                <p:nvPr/>
              </p:nvSpPr>
              <p:spPr bwMode="auto">
                <a:xfrm flipH="1">
                  <a:off x="3819" y="11058"/>
                  <a:ext cx="513" cy="1311"/>
                </a:xfrm>
                <a:prstGeom prst="line">
                  <a:avLst/>
                </a:prstGeom>
                <a:noFill/>
                <a:ln w="9525">
                  <a:solidFill>
                    <a:srgbClr val="800000"/>
                  </a:solidFill>
                  <a:round/>
                  <a:headEnd/>
                  <a:tailEnd/>
                </a:ln>
                <a:effectLst>
                  <a:prstShdw prst="shdw17" dist="17961" dir="2700000">
                    <a:srgbClr val="800000">
                      <a:gamma/>
                      <a:shade val="60000"/>
                      <a:invGamma/>
                    </a:srgbClr>
                  </a:prstShdw>
                </a:effectLst>
              </p:spPr>
              <p:txBody>
                <a:bodyPr vert="horz" wrap="square" lIns="91440" tIns="45720" rIns="91440" bIns="45720" numCol="1" anchor="t" anchorCtr="0" compatLnSpc="1">
                  <a:prstTxWarp prst="textNoShape">
                    <a:avLst/>
                  </a:prstTxWarp>
                </a:bodyPr>
                <a:lstStyle/>
                <a:p>
                  <a:endParaRPr lang="ar-IQ"/>
                </a:p>
              </p:txBody>
            </p:sp>
            <p:sp>
              <p:nvSpPr>
                <p:cNvPr id="103432" name="Line 8"/>
                <p:cNvSpPr>
                  <a:spLocks noChangeShapeType="1"/>
                </p:cNvSpPr>
                <p:nvPr/>
              </p:nvSpPr>
              <p:spPr bwMode="auto">
                <a:xfrm>
                  <a:off x="6156" y="11058"/>
                  <a:ext cx="513" cy="1311"/>
                </a:xfrm>
                <a:prstGeom prst="line">
                  <a:avLst/>
                </a:prstGeom>
                <a:noFill/>
                <a:ln w="9525">
                  <a:solidFill>
                    <a:srgbClr val="800000"/>
                  </a:solidFill>
                  <a:round/>
                  <a:headEnd/>
                  <a:tailEnd/>
                </a:ln>
                <a:effectLst>
                  <a:prstShdw prst="shdw17" dist="17961" dir="2700000">
                    <a:srgbClr val="800000">
                      <a:gamma/>
                      <a:shade val="60000"/>
                      <a:invGamma/>
                    </a:srgbClr>
                  </a:prstShdw>
                </a:effectLst>
              </p:spPr>
              <p:txBody>
                <a:bodyPr vert="horz" wrap="square" lIns="91440" tIns="45720" rIns="91440" bIns="45720" numCol="1" anchor="t" anchorCtr="0" compatLnSpc="1">
                  <a:prstTxWarp prst="textNoShape">
                    <a:avLst/>
                  </a:prstTxWarp>
                </a:bodyPr>
                <a:lstStyle/>
                <a:p>
                  <a:endParaRPr lang="ar-IQ"/>
                </a:p>
              </p:txBody>
            </p:sp>
          </p:grpSp>
          <p:sp>
            <p:nvSpPr>
              <p:cNvPr id="103433" name="Text Box 9"/>
              <p:cNvSpPr txBox="1">
                <a:spLocks noChangeArrowheads="1"/>
              </p:cNvSpPr>
              <p:nvPr/>
            </p:nvSpPr>
            <p:spPr bwMode="auto">
              <a:xfrm>
                <a:off x="5985" y="10545"/>
                <a:ext cx="2166" cy="456"/>
              </a:xfrm>
              <a:prstGeom prst="rect">
                <a:avLst/>
              </a:prstGeom>
              <a:solidFill>
                <a:srgbClr val="FFFF99"/>
              </a:solidFill>
              <a:ln w="9525">
                <a:no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Top Level</a:t>
                </a:r>
                <a:endParaRPr kumimoji="0" lang="ar-IQ" sz="1800" b="0" i="0" u="none" strike="noStrike" cap="none" normalizeH="0" baseline="0" smtClean="0">
                  <a:ln>
                    <a:noFill/>
                  </a:ln>
                  <a:solidFill>
                    <a:schemeClr val="tx1"/>
                  </a:solidFill>
                  <a:effectLst/>
                  <a:latin typeface="Arial" pitchFamily="34" charset="0"/>
                  <a:cs typeface="Arial" pitchFamily="34" charset="0"/>
                </a:endParaRPr>
              </a:p>
            </p:txBody>
          </p:sp>
          <p:sp>
            <p:nvSpPr>
              <p:cNvPr id="103434" name="Line 10"/>
              <p:cNvSpPr>
                <a:spLocks noChangeShapeType="1"/>
              </p:cNvSpPr>
              <p:nvPr/>
            </p:nvSpPr>
            <p:spPr bwMode="auto">
              <a:xfrm flipH="1" flipV="1">
                <a:off x="3708" y="11115"/>
                <a:ext cx="0" cy="3021"/>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ar-IQ"/>
              </a:p>
            </p:txBody>
          </p:sp>
          <p:sp>
            <p:nvSpPr>
              <p:cNvPr id="103435" name="Line 11"/>
              <p:cNvSpPr>
                <a:spLocks noChangeShapeType="1"/>
              </p:cNvSpPr>
              <p:nvPr/>
            </p:nvSpPr>
            <p:spPr bwMode="auto">
              <a:xfrm>
                <a:off x="3477" y="11115"/>
                <a:ext cx="51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ar-IQ"/>
              </a:p>
            </p:txBody>
          </p:sp>
          <p:sp>
            <p:nvSpPr>
              <p:cNvPr id="103436" name="Line 12"/>
              <p:cNvSpPr>
                <a:spLocks noChangeShapeType="1"/>
              </p:cNvSpPr>
              <p:nvPr/>
            </p:nvSpPr>
            <p:spPr bwMode="auto">
              <a:xfrm>
                <a:off x="3363" y="14136"/>
                <a:ext cx="51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ar-IQ"/>
              </a:p>
            </p:txBody>
          </p:sp>
          <p:sp>
            <p:nvSpPr>
              <p:cNvPr id="103437" name="Text Box 13"/>
              <p:cNvSpPr txBox="1">
                <a:spLocks noChangeArrowheads="1"/>
              </p:cNvSpPr>
              <p:nvPr/>
            </p:nvSpPr>
            <p:spPr bwMode="auto">
              <a:xfrm>
                <a:off x="2964" y="12369"/>
                <a:ext cx="1368" cy="456"/>
              </a:xfrm>
              <a:prstGeom prst="rect">
                <a:avLst/>
              </a:prstGeom>
              <a:solidFill>
                <a:srgbClr val="FFFF99"/>
              </a:solidFill>
              <a:ln w="9525">
                <a:no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Height</a:t>
                </a:r>
                <a:endParaRPr kumimoji="0" lang="ar-IQ" sz="1800" b="0" i="0" u="none" strike="noStrike" cap="none" normalizeH="0" baseline="0" smtClean="0">
                  <a:ln>
                    <a:noFill/>
                  </a:ln>
                  <a:solidFill>
                    <a:schemeClr val="tx1"/>
                  </a:solidFill>
                  <a:effectLst/>
                  <a:latin typeface="Arial" pitchFamily="34" charset="0"/>
                  <a:cs typeface="Arial" pitchFamily="34" charset="0"/>
                </a:endParaRPr>
              </a:p>
            </p:txBody>
          </p:sp>
          <p:sp>
            <p:nvSpPr>
              <p:cNvPr id="103438" name="Text Box 14"/>
              <p:cNvSpPr txBox="1">
                <a:spLocks noChangeArrowheads="1"/>
              </p:cNvSpPr>
              <p:nvPr/>
            </p:nvSpPr>
            <p:spPr bwMode="auto">
              <a:xfrm>
                <a:off x="5985" y="12312"/>
                <a:ext cx="2166" cy="456"/>
              </a:xfrm>
              <a:prstGeom prst="rect">
                <a:avLst/>
              </a:prstGeom>
              <a:solidFill>
                <a:srgbClr val="FFFF99"/>
              </a:solidFill>
              <a:ln w="9525">
                <a:no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Embankment</a:t>
                </a:r>
                <a:endParaRPr kumimoji="0" lang="ar-IQ"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3439" name="Line 15"/>
            <p:cNvSpPr>
              <a:spLocks noChangeShapeType="1"/>
            </p:cNvSpPr>
            <p:nvPr/>
          </p:nvSpPr>
          <p:spPr bwMode="auto">
            <a:xfrm>
              <a:off x="4674" y="12255"/>
              <a:ext cx="0" cy="74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ar-IQ"/>
            </a:p>
          </p:txBody>
        </p:sp>
        <p:sp>
          <p:nvSpPr>
            <p:cNvPr id="103440" name="Line 16"/>
            <p:cNvSpPr>
              <a:spLocks noChangeShapeType="1"/>
            </p:cNvSpPr>
            <p:nvPr/>
          </p:nvSpPr>
          <p:spPr bwMode="auto">
            <a:xfrm flipH="1">
              <a:off x="4389" y="12996"/>
              <a:ext cx="2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ar-IQ"/>
            </a:p>
          </p:txBody>
        </p:sp>
        <p:sp>
          <p:nvSpPr>
            <p:cNvPr id="103441" name="Text Box 17"/>
            <p:cNvSpPr txBox="1">
              <a:spLocks noChangeArrowheads="1"/>
            </p:cNvSpPr>
            <p:nvPr/>
          </p:nvSpPr>
          <p:spPr bwMode="auto">
            <a:xfrm>
              <a:off x="4560" y="12483"/>
              <a:ext cx="513" cy="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2</a:t>
              </a:r>
              <a:endParaRPr kumimoji="0" lang="ar-IQ" sz="1800" b="0" i="0" u="none" strike="noStrike" cap="none" normalizeH="0" baseline="0" smtClean="0">
                <a:ln>
                  <a:noFill/>
                </a:ln>
                <a:solidFill>
                  <a:schemeClr val="tx1"/>
                </a:solidFill>
                <a:effectLst/>
                <a:latin typeface="Arial" pitchFamily="34" charset="0"/>
                <a:cs typeface="Arial" pitchFamily="34" charset="0"/>
              </a:endParaRPr>
            </a:p>
          </p:txBody>
        </p:sp>
        <p:sp>
          <p:nvSpPr>
            <p:cNvPr id="103442" name="Text Box 18"/>
            <p:cNvSpPr txBox="1">
              <a:spLocks noChangeArrowheads="1"/>
            </p:cNvSpPr>
            <p:nvPr/>
          </p:nvSpPr>
          <p:spPr bwMode="auto">
            <a:xfrm>
              <a:off x="4275" y="12939"/>
              <a:ext cx="513" cy="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ar-IQ"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4"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p:cNvSpPr>
            <a:spLocks noGrp="1"/>
          </p:cNvSpPr>
          <p:nvPr>
            <p:ph type="sldNum" sz="quarter" idx="12"/>
          </p:nvPr>
        </p:nvSpPr>
        <p:spPr/>
        <p:txBody>
          <a:bodyPr/>
          <a:lstStyle/>
          <a:p>
            <a:fld id="{F10DC7AE-D3C3-4D67-BE93-7D676E21DF42}" type="slidenum">
              <a:rPr lang="ar-IQ" smtClean="0"/>
              <a:pPr/>
              <a:t>32</a:t>
            </a:fld>
            <a:endParaRPr lang="ar-IQ"/>
          </a:p>
        </p:txBody>
      </p:sp>
      <p:sp>
        <p:nvSpPr>
          <p:cNvPr id="103425" name="Rectangle 1"/>
          <p:cNvSpPr>
            <a:spLocks noChangeArrowheads="1"/>
          </p:cNvSpPr>
          <p:nvPr/>
        </p:nvSpPr>
        <p:spPr bwMode="auto">
          <a:xfrm>
            <a:off x="428596" y="1928802"/>
            <a:ext cx="8286808"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Q2: The in-situ moisture content of a soil is 18% and its moist unit weight is 105pcf. The gravity of the soil is 2.75. This soil is to be excavated and transported to a construction site, and then compacted to a minimum dry weight of 103.5pcf at a moisture content of 20%:</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627063" lvl="1" indent="-271463" algn="justLow" rtl="0" eaLnBrk="0" fontAlgn="base" hangingPunct="0">
              <a:spcBef>
                <a:spcPct val="0"/>
              </a:spcBef>
              <a:spcAft>
                <a:spcPct val="0"/>
              </a:spcAft>
              <a:buFont typeface="Wingdings" pitchFamily="2" charset="2"/>
              <a:buChar char="v"/>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How many cubic yards of excavated soil are needed to produce 10000 yd</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3</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of compacted fill?</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627063" lvl="1" indent="-271463" algn="justLow" rtl="0" eaLnBrk="0" fontAlgn="base" hangingPunct="0">
              <a:spcBef>
                <a:spcPct val="0"/>
              </a:spcBef>
              <a:spcAft>
                <a:spcPct val="0"/>
              </a:spcAft>
              <a:buFont typeface="Wingdings" pitchFamily="2" charset="2"/>
              <a:buChar char="v"/>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How many trucks are needed to transport the excavated soil, if each truck can carry 20 ton?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26" name="Rectangle 2"/>
          <p:cNvSpPr>
            <a:spLocks noChangeArrowheads="1"/>
          </p:cNvSpPr>
          <p:nvPr/>
        </p:nvSpPr>
        <p:spPr bwMode="auto">
          <a:xfrm>
            <a:off x="500034" y="4500570"/>
            <a:ext cx="821537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Q3: a contractor has compacted the base course for a new and found that the average values of test samples show the water content of 14.6%, specific gravity of 2.81, and the unit weight of 18.2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t>
            </a:r>
            <a:r>
              <a:rPr kumimoji="0" lang="en-US" sz="20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3</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Knowing that the specifications require that the void ratio ≤ 0.80, has the contractor complied with the specifications?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8"/>
            <a:ext cx="5043494" cy="4805192"/>
          </a:xfrm>
        </p:spPr>
        <p:txBody>
          <a:bodyPr>
            <a:normAutofit fontScale="92500" lnSpcReduction="20000"/>
          </a:bodyPr>
          <a:lstStyle/>
          <a:p>
            <a:pPr algn="l" rtl="0"/>
            <a:r>
              <a:rPr lang="en-US" b="1" dirty="0" smtClean="0">
                <a:latin typeface="Times New Roman" pitchFamily="18" charset="0"/>
                <a:cs typeface="Times New Roman" pitchFamily="18" charset="0"/>
              </a:rPr>
              <a:t>COMPACTION OF SOIL</a:t>
            </a:r>
            <a:endParaRPr lang="en-US" dirty="0" smtClean="0">
              <a:latin typeface="Times New Roman" pitchFamily="18" charset="0"/>
              <a:cs typeface="Times New Roman" pitchFamily="18" charset="0"/>
            </a:endParaRPr>
          </a:p>
          <a:p>
            <a:pPr algn="l" rtl="0"/>
            <a:r>
              <a:rPr lang="en-US" dirty="0" smtClean="0">
                <a:latin typeface="Times New Roman" pitchFamily="18" charset="0"/>
                <a:cs typeface="Times New Roman" pitchFamily="18" charset="0"/>
              </a:rPr>
              <a:t>	Compaction is a process that brings about an </a:t>
            </a:r>
            <a:r>
              <a:rPr lang="en-US" b="1" i="1" dirty="0" smtClean="0">
                <a:latin typeface="Times New Roman" pitchFamily="18" charset="0"/>
                <a:cs typeface="Times New Roman" pitchFamily="18" charset="0"/>
              </a:rPr>
              <a:t>increase in soil density or unit weight</a:t>
            </a:r>
            <a:r>
              <a:rPr lang="en-US" dirty="0" smtClean="0">
                <a:latin typeface="Times New Roman" pitchFamily="18" charset="0"/>
                <a:cs typeface="Times New Roman" pitchFamily="18" charset="0"/>
              </a:rPr>
              <a:t>, accompanied by a </a:t>
            </a:r>
            <a:r>
              <a:rPr lang="en-US" b="1" i="1" dirty="0" smtClean="0">
                <a:latin typeface="Times New Roman" pitchFamily="18" charset="0"/>
                <a:cs typeface="Times New Roman" pitchFamily="18" charset="0"/>
              </a:rPr>
              <a:t>decrease in air volume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There is usually </a:t>
            </a:r>
            <a:r>
              <a:rPr lang="en-US" b="1" i="1" dirty="0" smtClean="0">
                <a:latin typeface="Times New Roman" pitchFamily="18" charset="0"/>
                <a:cs typeface="Times New Roman" pitchFamily="18" charset="0"/>
              </a:rPr>
              <a:t>no change in water content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degree of compaction is measured by dry unit weight and depends on the water content and compactive effort. For a given compactive effort, the maximum dry unit weight occurs at </a:t>
            </a:r>
            <a:r>
              <a:rPr lang="en-US" b="1" i="1" dirty="0" smtClean="0">
                <a:latin typeface="Times New Roman" pitchFamily="18" charset="0"/>
                <a:cs typeface="Times New Roman" pitchFamily="18" charset="0"/>
              </a:rPr>
              <a:t>optimum water content</a:t>
            </a:r>
            <a:endParaRPr lang="en-US" dirty="0" smtClean="0">
              <a:latin typeface="Times New Roman" pitchFamily="18" charset="0"/>
              <a:cs typeface="Times New Roman" pitchFamily="18" charset="0"/>
            </a:endParaRPr>
          </a:p>
        </p:txBody>
      </p:sp>
      <p:pic>
        <p:nvPicPr>
          <p:cNvPr id="4" name="صورة 3" descr="http://fbe.uwe.ac.uk/public/geocal/SoilMech/compaction/pics/compactw.gif"/>
          <p:cNvPicPr/>
          <p:nvPr/>
        </p:nvPicPr>
        <p:blipFill>
          <a:blip r:embed="rId2" r:link="rId3"/>
          <a:srcRect/>
          <a:stretch>
            <a:fillRect/>
          </a:stretch>
        </p:blipFill>
        <p:spPr bwMode="auto">
          <a:xfrm>
            <a:off x="5572132" y="2428868"/>
            <a:ext cx="3101017" cy="2714644"/>
          </a:xfrm>
          <a:prstGeom prst="rect">
            <a:avLst/>
          </a:prstGeom>
          <a:noFill/>
          <a:ln w="9525">
            <a:noFill/>
            <a:miter lim="800000"/>
            <a:headEnd/>
            <a:tailEnd/>
          </a:ln>
        </p:spPr>
      </p:pic>
      <p:sp>
        <p:nvSpPr>
          <p:cNvPr id="6" name="عنصر نائب لرقم الشريحة 5"/>
          <p:cNvSpPr>
            <a:spLocks noGrp="1"/>
          </p:cNvSpPr>
          <p:nvPr>
            <p:ph type="sldNum" sz="quarter" idx="12"/>
          </p:nvPr>
        </p:nvSpPr>
        <p:spPr/>
        <p:txBody>
          <a:bodyPr/>
          <a:lstStyle/>
          <a:p>
            <a:fld id="{F10DC7AE-D3C3-4D67-BE93-7D676E21DF42}" type="slidenum">
              <a:rPr lang="ar-IQ" smtClean="0"/>
              <a:pPr/>
              <a:t>4</a:t>
            </a:fld>
            <a:endParaRPr lang="ar-IQ"/>
          </a:p>
        </p:txBody>
      </p:sp>
      <p:sp>
        <p:nvSpPr>
          <p:cNvPr id="7"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9"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noAutofit/>
          </a:bodyPr>
          <a:lstStyle/>
          <a:p>
            <a:pPr algn="l" rtl="0"/>
            <a:r>
              <a:rPr lang="en-US" sz="2400" b="1" dirty="0" smtClean="0"/>
              <a:t>THE PURPOSE OF COMPACTION</a:t>
            </a:r>
            <a:endParaRPr lang="en-US" sz="2400" dirty="0" smtClean="0"/>
          </a:p>
          <a:p>
            <a:pPr algn="l" rtl="0"/>
            <a:r>
              <a:rPr lang="en-US" sz="1800" dirty="0" smtClean="0"/>
              <a:t>Compaction is the application of mechanical energy to the soil to rearrange the particles and to reduce the void ratio, usually by driving out air, with the aim of: -</a:t>
            </a:r>
          </a:p>
          <a:p>
            <a:pPr lvl="1" algn="l" rtl="0"/>
            <a:r>
              <a:rPr lang="en-US" sz="2400" b="1" dirty="0" smtClean="0">
                <a:solidFill>
                  <a:schemeClr val="accent1">
                    <a:lumMod val="50000"/>
                  </a:schemeClr>
                </a:solidFill>
                <a:effectLst>
                  <a:outerShdw blurRad="38100" dist="38100" dir="2700000" algn="tl">
                    <a:srgbClr val="000000">
                      <a:alpha val="43137"/>
                    </a:srgbClr>
                  </a:outerShdw>
                </a:effectLst>
              </a:rPr>
              <a:t>BEFORE CONSTRUCTION</a:t>
            </a:r>
            <a:r>
              <a:rPr lang="en-US" sz="1800" dirty="0" smtClean="0"/>
              <a:t> </a:t>
            </a:r>
          </a:p>
          <a:p>
            <a:pPr marL="811213" lvl="1" indent="-184150" algn="l" rtl="0">
              <a:buFont typeface="+mj-lt"/>
              <a:buAutoNum type="arabicParenR"/>
            </a:pPr>
            <a:r>
              <a:rPr lang="en-US" sz="1800" dirty="0" smtClean="0"/>
              <a:t>decrease </a:t>
            </a:r>
            <a:r>
              <a:rPr lang="en-US" sz="1800" b="1" dirty="0" smtClean="0"/>
              <a:t>voids</a:t>
            </a:r>
            <a:r>
              <a:rPr lang="en-US" sz="1800" dirty="0" smtClean="0"/>
              <a:t> ratio and </a:t>
            </a:r>
            <a:r>
              <a:rPr lang="en-US" sz="1800" b="1" dirty="0" smtClean="0"/>
              <a:t>permeability</a:t>
            </a:r>
            <a:r>
              <a:rPr lang="en-US" sz="1800" dirty="0" smtClean="0"/>
              <a:t>, and achieving a state of increased unit weight, thus reducing potential frost heave,</a:t>
            </a:r>
          </a:p>
          <a:p>
            <a:pPr marL="811213" lvl="1" indent="-184150" algn="l" rtl="0">
              <a:buFont typeface="+mj-lt"/>
              <a:buAutoNum type="arabicParenR"/>
            </a:pPr>
            <a:r>
              <a:rPr lang="en-US" sz="1800" dirty="0" smtClean="0"/>
              <a:t>increasing the contact between soil particles and controlling subsequent moisture content changes to increase the </a:t>
            </a:r>
            <a:r>
              <a:rPr lang="en-US" sz="1800" b="1" dirty="0" smtClean="0"/>
              <a:t>shear strength</a:t>
            </a:r>
            <a:r>
              <a:rPr lang="en-US" sz="1800" dirty="0" smtClean="0"/>
              <a:t> and therefore </a:t>
            </a:r>
            <a:r>
              <a:rPr lang="en-US" sz="1800" b="1" dirty="0" smtClean="0"/>
              <a:t>bearing capacity</a:t>
            </a:r>
            <a:r>
              <a:rPr lang="en-US" sz="1800" dirty="0" smtClean="0"/>
              <a:t> and avoid </a:t>
            </a:r>
            <a:r>
              <a:rPr lang="en-US" sz="1800" b="1" dirty="0" smtClean="0"/>
              <a:t>swelling</a:t>
            </a:r>
            <a:r>
              <a:rPr lang="en-US" sz="1800" dirty="0" smtClean="0"/>
              <a:t>,</a:t>
            </a:r>
          </a:p>
          <a:p>
            <a:pPr marL="811213" lvl="1" indent="-184150" algn="l" rtl="0">
              <a:buFont typeface="+mj-lt"/>
              <a:buAutoNum type="arabicParenR"/>
            </a:pPr>
            <a:r>
              <a:rPr lang="en-US" sz="1800" dirty="0" smtClean="0"/>
              <a:t>increase stiffness and making the soil less subjecting to settlement under load, especially repeated loading, for example from traffic.</a:t>
            </a:r>
          </a:p>
          <a:p>
            <a:pPr algn="l" rtl="0"/>
            <a:r>
              <a:rPr lang="en-US" sz="1800" dirty="0" smtClean="0"/>
              <a:t> </a:t>
            </a:r>
          </a:p>
          <a:p>
            <a:pPr algn="l" rtl="0"/>
            <a:r>
              <a:rPr lang="en-US" sz="1800" dirty="0" smtClean="0"/>
              <a:t>These purposes are important when constructing dams, retaining walls, and roads </a:t>
            </a:r>
          </a:p>
        </p:txBody>
      </p:sp>
      <p:sp>
        <p:nvSpPr>
          <p:cNvPr id="5" name="عنصر نائب لرقم الشريحة 4"/>
          <p:cNvSpPr>
            <a:spLocks noGrp="1"/>
          </p:cNvSpPr>
          <p:nvPr>
            <p:ph type="sldNum" sz="quarter" idx="12"/>
          </p:nvPr>
        </p:nvSpPr>
        <p:spPr/>
        <p:txBody>
          <a:bodyPr/>
          <a:lstStyle/>
          <a:p>
            <a:fld id="{F10DC7AE-D3C3-4D67-BE93-7D676E21DF42}" type="slidenum">
              <a:rPr lang="ar-IQ" smtClean="0"/>
              <a:pPr/>
              <a:t>5</a:t>
            </a:fld>
            <a:endParaRPr lang="ar-IQ"/>
          </a:p>
        </p:txBody>
      </p:sp>
      <p:sp>
        <p:nvSpPr>
          <p:cNvPr id="6"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8"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normAutofit/>
          </a:bodyPr>
          <a:lstStyle/>
          <a:p>
            <a:pPr algn="l" rtl="0"/>
            <a:endParaRPr lang="en-US" b="1" dirty="0" smtClean="0"/>
          </a:p>
          <a:p>
            <a:pPr algn="l" rtl="0"/>
            <a:r>
              <a:rPr lang="en-US" b="1" dirty="0" smtClean="0"/>
              <a:t>THE PURPOSE OF COMPACTION</a:t>
            </a:r>
            <a:endParaRPr lang="en-US" dirty="0" smtClean="0"/>
          </a:p>
          <a:p>
            <a:pPr lvl="1" algn="l" rtl="0"/>
            <a:r>
              <a:rPr lang="en-US" b="1" dirty="0" smtClean="0">
                <a:solidFill>
                  <a:schemeClr val="accent1">
                    <a:lumMod val="50000"/>
                  </a:schemeClr>
                </a:solidFill>
                <a:effectLst>
                  <a:outerShdw blurRad="38100" dist="38100" dir="2700000" algn="tl">
                    <a:srgbClr val="000000">
                      <a:alpha val="43137"/>
                    </a:srgbClr>
                  </a:outerShdw>
                </a:effectLst>
              </a:rPr>
              <a:t>COMPACTION AS A CONSTRUCTION PROCESS</a:t>
            </a:r>
            <a:endParaRPr lang="en-US" dirty="0" smtClean="0">
              <a:solidFill>
                <a:schemeClr val="accent1">
                  <a:lumMod val="50000"/>
                </a:schemeClr>
              </a:solidFill>
              <a:effectLst>
                <a:outerShdw blurRad="38100" dist="38100" dir="2700000" algn="tl">
                  <a:srgbClr val="000000">
                    <a:alpha val="43137"/>
                  </a:srgbClr>
                </a:outerShdw>
              </a:effectLst>
            </a:endParaRPr>
          </a:p>
          <a:p>
            <a:pPr lvl="1" algn="l" rtl="0">
              <a:buNone/>
            </a:pPr>
            <a:r>
              <a:rPr lang="en-US" dirty="0" smtClean="0"/>
              <a:t>	Compaction is employed in the construction of road bases, runways, earth dams, embankments and reinforced earth walls. In some cases, compaction may be used to prepare a level surface for building construction. Soil is placed in layers, typically 75 mm to 450 mm thick. Each layer is compacted to a specified standard using rollers, vibrators or rammers. </a:t>
            </a:r>
          </a:p>
          <a:p>
            <a:endParaRPr lang="ar-IQ" dirty="0"/>
          </a:p>
        </p:txBody>
      </p:sp>
      <p:sp>
        <p:nvSpPr>
          <p:cNvPr id="5" name="عنصر نائب لرقم الشريحة 4"/>
          <p:cNvSpPr>
            <a:spLocks noGrp="1"/>
          </p:cNvSpPr>
          <p:nvPr>
            <p:ph type="sldNum" sz="quarter" idx="12"/>
          </p:nvPr>
        </p:nvSpPr>
        <p:spPr/>
        <p:txBody>
          <a:bodyPr/>
          <a:lstStyle/>
          <a:p>
            <a:fld id="{F10DC7AE-D3C3-4D67-BE93-7D676E21DF42}" type="slidenum">
              <a:rPr lang="ar-IQ" smtClean="0"/>
              <a:pPr/>
              <a:t>6</a:t>
            </a:fld>
            <a:endParaRPr lang="ar-IQ"/>
          </a:p>
        </p:txBody>
      </p:sp>
      <p:sp>
        <p:nvSpPr>
          <p:cNvPr id="6"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8"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57188" y="1357303"/>
            <a:ext cx="8572500" cy="714375"/>
          </a:xfrm>
        </p:spPr>
        <p:txBody>
          <a:bodyPr>
            <a:normAutofit/>
          </a:bodyPr>
          <a:lstStyle/>
          <a:p>
            <a:pPr>
              <a:lnSpc>
                <a:spcPct val="125000"/>
              </a:lnSpc>
            </a:pPr>
            <a:r>
              <a:rPr lang="en-US" sz="2800" b="1" i="1" dirty="0" smtClean="0">
                <a:latin typeface="Verdana" pitchFamily="34" charset="0"/>
                <a:cs typeface="Times New Roman" pitchFamily="18" charset="0"/>
              </a:rPr>
              <a:t>The Purpose of Compaction (Summary)</a:t>
            </a:r>
            <a:endParaRPr lang="en-AU" sz="2800" b="1" i="1" dirty="0" smtClean="0">
              <a:latin typeface="Verdana" pitchFamily="34" charset="0"/>
              <a:cs typeface="Times New Roman" pitchFamily="18" charset="0"/>
            </a:endParaRPr>
          </a:p>
        </p:txBody>
      </p:sp>
      <p:sp>
        <p:nvSpPr>
          <p:cNvPr id="23555" name="Rectangle 3"/>
          <p:cNvSpPr>
            <a:spLocks noGrp="1" noChangeArrowheads="1"/>
          </p:cNvSpPr>
          <p:nvPr>
            <p:ph sz="half" idx="1"/>
          </p:nvPr>
        </p:nvSpPr>
        <p:spPr>
          <a:xfrm>
            <a:off x="857254" y="2000250"/>
            <a:ext cx="3786184" cy="3938588"/>
          </a:xfrm>
        </p:spPr>
        <p:txBody>
          <a:bodyPr>
            <a:normAutofit/>
          </a:bodyPr>
          <a:lstStyle/>
          <a:p>
            <a:pPr marL="274320" indent="-274320" algn="l" rtl="0" fontAlgn="auto">
              <a:lnSpc>
                <a:spcPct val="125000"/>
              </a:lnSpc>
              <a:spcAft>
                <a:spcPts val="0"/>
              </a:spcAft>
              <a:buClr>
                <a:srgbClr val="0000CC"/>
              </a:buClr>
              <a:buSzPct val="149000"/>
              <a:buFont typeface="Wingdings 2"/>
              <a:buChar char=""/>
              <a:defRPr/>
            </a:pPr>
            <a:r>
              <a:rPr lang="en-US" b="1" i="1" dirty="0" smtClean="0">
                <a:cs typeface="Times New Roman" pitchFamily="18" charset="0"/>
              </a:rPr>
              <a:t> </a:t>
            </a:r>
            <a:r>
              <a:rPr lang="en-US" sz="4000" b="1" i="1" dirty="0" smtClean="0">
                <a:solidFill>
                  <a:srgbClr val="FF3300"/>
                </a:solidFill>
                <a:cs typeface="Times New Roman" pitchFamily="18" charset="0"/>
              </a:rPr>
              <a:t>increase</a:t>
            </a:r>
            <a:endParaRPr lang="en-US" b="1" i="1" dirty="0" smtClean="0">
              <a:solidFill>
                <a:srgbClr val="FF3300"/>
              </a:solidFill>
              <a:cs typeface="Times New Roman" pitchFamily="18" charset="0"/>
            </a:endParaRPr>
          </a:p>
          <a:p>
            <a:pPr marL="530352" lvl="1" indent="-274320" algn="l" rtl="0">
              <a:lnSpc>
                <a:spcPct val="125000"/>
              </a:lnSpc>
              <a:buClr>
                <a:srgbClr val="0000CC"/>
              </a:buClr>
              <a:buSzPct val="89000"/>
              <a:buFont typeface="Wingdings 2"/>
              <a:buChar char=""/>
              <a:defRPr/>
            </a:pPr>
            <a:r>
              <a:rPr lang="en-US" sz="2000" i="1" dirty="0" smtClean="0">
                <a:cs typeface="Times New Roman" pitchFamily="18" charset="0"/>
              </a:rPr>
              <a:t>unit weight</a:t>
            </a:r>
          </a:p>
          <a:p>
            <a:pPr marL="530352" lvl="1" indent="-274320" algn="l" rtl="0">
              <a:lnSpc>
                <a:spcPct val="125000"/>
              </a:lnSpc>
              <a:buClr>
                <a:srgbClr val="0000CC"/>
              </a:buClr>
              <a:buSzPct val="89000"/>
              <a:buFont typeface="Wingdings 2"/>
              <a:buChar char=""/>
              <a:defRPr/>
            </a:pPr>
            <a:r>
              <a:rPr lang="en-US" sz="2000" i="1" dirty="0" smtClean="0">
                <a:cs typeface="Times New Roman" pitchFamily="18" charset="0"/>
              </a:rPr>
              <a:t>Contact between soil particles</a:t>
            </a:r>
            <a:r>
              <a:rPr lang="en-US" b="1" i="1" dirty="0" smtClean="0">
                <a:cs typeface="Times New Roman" pitchFamily="18" charset="0"/>
              </a:rPr>
              <a:t>.</a:t>
            </a:r>
          </a:p>
          <a:p>
            <a:pPr marL="530352" lvl="1" indent="-274320" algn="l" rtl="0">
              <a:lnSpc>
                <a:spcPct val="125000"/>
              </a:lnSpc>
              <a:buClr>
                <a:srgbClr val="0000CC"/>
              </a:buClr>
              <a:buSzPct val="89000"/>
              <a:buFont typeface="Wingdings 2"/>
              <a:buChar char=""/>
              <a:defRPr/>
            </a:pPr>
            <a:r>
              <a:rPr lang="en-US" sz="2000" i="1" dirty="0" smtClean="0">
                <a:cs typeface="Times New Roman" pitchFamily="18" charset="0"/>
              </a:rPr>
              <a:t>Shear strength.</a:t>
            </a:r>
          </a:p>
          <a:p>
            <a:pPr marL="530352" lvl="1" indent="-274320" algn="l" rtl="0">
              <a:lnSpc>
                <a:spcPct val="125000"/>
              </a:lnSpc>
              <a:buClr>
                <a:srgbClr val="0000CC"/>
              </a:buClr>
              <a:buSzPct val="89000"/>
              <a:buFont typeface="Wingdings 2"/>
              <a:buChar char=""/>
              <a:defRPr/>
            </a:pPr>
            <a:r>
              <a:rPr lang="en-US" sz="2000" i="1" dirty="0" smtClean="0">
                <a:cs typeface="Times New Roman" pitchFamily="18" charset="0"/>
              </a:rPr>
              <a:t>Bearing capacity.</a:t>
            </a:r>
          </a:p>
          <a:p>
            <a:pPr marL="530352" lvl="1" indent="-274320" algn="l" rtl="0">
              <a:lnSpc>
                <a:spcPct val="125000"/>
              </a:lnSpc>
              <a:buClr>
                <a:srgbClr val="0000CC"/>
              </a:buClr>
              <a:buSzPct val="89000"/>
              <a:buFont typeface="Wingdings 2"/>
              <a:buChar char=""/>
              <a:defRPr/>
            </a:pPr>
            <a:r>
              <a:rPr lang="en-US" sz="2000" i="1" dirty="0" smtClean="0">
                <a:cs typeface="Times New Roman" pitchFamily="18" charset="0"/>
              </a:rPr>
              <a:t>Avoid swelling.</a:t>
            </a:r>
          </a:p>
          <a:p>
            <a:pPr marL="530352" lvl="1" indent="-274320" algn="l" rtl="0">
              <a:lnSpc>
                <a:spcPct val="125000"/>
              </a:lnSpc>
              <a:buClr>
                <a:srgbClr val="0000CC"/>
              </a:buClr>
              <a:buSzPct val="89000"/>
              <a:buFont typeface="Wingdings 2"/>
              <a:buChar char=""/>
              <a:defRPr/>
            </a:pPr>
            <a:r>
              <a:rPr lang="en-US" sz="2000" i="1" dirty="0" smtClean="0">
                <a:cs typeface="Times New Roman" pitchFamily="18" charset="0"/>
              </a:rPr>
              <a:t>Stiffness. </a:t>
            </a:r>
            <a:endParaRPr lang="en-US" dirty="0">
              <a:latin typeface="Palatino" pitchFamily="18" charset="0"/>
              <a:cs typeface="Times New Roman" pitchFamily="18" charset="0"/>
            </a:endParaRPr>
          </a:p>
          <a:p>
            <a:pPr marL="274320" indent="-274320" algn="l" rtl="0" fontAlgn="auto">
              <a:lnSpc>
                <a:spcPct val="125000"/>
              </a:lnSpc>
              <a:spcAft>
                <a:spcPts val="0"/>
              </a:spcAft>
              <a:buClr>
                <a:srgbClr val="0000CC"/>
              </a:buClr>
              <a:buSzPct val="112000"/>
              <a:buFont typeface="Wingdings 2"/>
              <a:buChar char=""/>
              <a:defRPr/>
            </a:pPr>
            <a:endParaRPr lang="en-AU" dirty="0">
              <a:cs typeface="+mn-cs"/>
            </a:endParaRPr>
          </a:p>
        </p:txBody>
      </p:sp>
      <p:sp>
        <p:nvSpPr>
          <p:cNvPr id="23556" name="Rectangle 4"/>
          <p:cNvSpPr>
            <a:spLocks noGrp="1" noChangeArrowheads="1"/>
          </p:cNvSpPr>
          <p:nvPr>
            <p:ph sz="half" idx="2"/>
          </p:nvPr>
        </p:nvSpPr>
        <p:spPr>
          <a:xfrm>
            <a:off x="4929188" y="2000250"/>
            <a:ext cx="3143274" cy="3938588"/>
          </a:xfrm>
        </p:spPr>
        <p:txBody>
          <a:bodyPr>
            <a:normAutofit/>
          </a:bodyPr>
          <a:lstStyle/>
          <a:p>
            <a:pPr marL="274320" indent="-274320" algn="l" rtl="0" fontAlgn="auto">
              <a:lnSpc>
                <a:spcPct val="125000"/>
              </a:lnSpc>
              <a:spcAft>
                <a:spcPts val="0"/>
              </a:spcAft>
              <a:buClr>
                <a:srgbClr val="0000CC"/>
              </a:buClr>
              <a:buFont typeface="Wingdings 2"/>
              <a:buChar char=""/>
              <a:defRPr/>
            </a:pPr>
            <a:r>
              <a:rPr lang="en-US" sz="4000" b="1" i="1" dirty="0" smtClean="0">
                <a:solidFill>
                  <a:srgbClr val="FF3300"/>
                </a:solidFill>
                <a:cs typeface="Times New Roman" pitchFamily="18" charset="0"/>
              </a:rPr>
              <a:t>Decrease</a:t>
            </a:r>
            <a:endParaRPr lang="en-US" sz="2200" b="1" i="1" dirty="0" smtClean="0">
              <a:solidFill>
                <a:srgbClr val="FF3300"/>
              </a:solidFill>
              <a:cs typeface="Times New Roman" pitchFamily="18" charset="0"/>
            </a:endParaRPr>
          </a:p>
          <a:p>
            <a:pPr marL="530352" lvl="1" indent="-274320" algn="l" rtl="0">
              <a:lnSpc>
                <a:spcPct val="125000"/>
              </a:lnSpc>
              <a:buClr>
                <a:srgbClr val="0000CC"/>
              </a:buClr>
              <a:buFont typeface="Wingdings 2"/>
              <a:buChar char=""/>
              <a:defRPr/>
            </a:pPr>
            <a:r>
              <a:rPr lang="en-US" sz="1800" i="1" dirty="0" smtClean="0">
                <a:cs typeface="Times New Roman" pitchFamily="18" charset="0"/>
              </a:rPr>
              <a:t>Void ratio</a:t>
            </a:r>
          </a:p>
          <a:p>
            <a:pPr marL="530352" lvl="1" indent="-274320" algn="l" rtl="0">
              <a:lnSpc>
                <a:spcPct val="125000"/>
              </a:lnSpc>
              <a:buClr>
                <a:srgbClr val="0000CC"/>
              </a:buClr>
              <a:buFont typeface="Wingdings 2"/>
              <a:buChar char=""/>
              <a:defRPr/>
            </a:pPr>
            <a:r>
              <a:rPr lang="en-US" sz="1800" i="1" dirty="0" smtClean="0">
                <a:cs typeface="Times New Roman" pitchFamily="18" charset="0"/>
              </a:rPr>
              <a:t>Permeability</a:t>
            </a:r>
          </a:p>
          <a:p>
            <a:pPr marL="530352" lvl="1" indent="-274320" algn="l" rtl="0">
              <a:lnSpc>
                <a:spcPct val="125000"/>
              </a:lnSpc>
              <a:buClr>
                <a:srgbClr val="0000CC"/>
              </a:buClr>
              <a:buFont typeface="Wingdings 2"/>
              <a:buChar char=""/>
              <a:defRPr/>
            </a:pPr>
            <a:r>
              <a:rPr lang="en-US" sz="1800" i="1" dirty="0" smtClean="0">
                <a:cs typeface="Times New Roman" pitchFamily="18" charset="0"/>
              </a:rPr>
              <a:t>settlement</a:t>
            </a:r>
          </a:p>
          <a:p>
            <a:pPr marL="274320" indent="-274320" algn="l" rtl="0" fontAlgn="auto">
              <a:lnSpc>
                <a:spcPct val="125000"/>
              </a:lnSpc>
              <a:spcAft>
                <a:spcPts val="0"/>
              </a:spcAft>
              <a:buClr>
                <a:srgbClr val="0000CC"/>
              </a:buClr>
              <a:buFont typeface="Wingdings 2"/>
              <a:buChar char=""/>
              <a:defRPr/>
            </a:pPr>
            <a:endParaRPr lang="en-US" sz="2400" i="1" dirty="0" smtClean="0">
              <a:cs typeface="Times New Roman" pitchFamily="18" charset="0"/>
            </a:endParaRPr>
          </a:p>
        </p:txBody>
      </p:sp>
      <p:sp>
        <p:nvSpPr>
          <p:cNvPr id="5" name="عنصر نائب لرقم الشريحة 4"/>
          <p:cNvSpPr>
            <a:spLocks noGrp="1"/>
          </p:cNvSpPr>
          <p:nvPr>
            <p:ph type="sldNum" sz="quarter" idx="12"/>
          </p:nvPr>
        </p:nvSpPr>
        <p:spPr/>
        <p:txBody>
          <a:bodyPr/>
          <a:lstStyle/>
          <a:p>
            <a:pPr>
              <a:defRPr/>
            </a:pPr>
            <a:fld id="{17DA8879-9D83-493F-8FED-E685934DF8D7}" type="slidenum">
              <a:rPr lang="en-US"/>
              <a:pPr>
                <a:defRPr/>
              </a:pPr>
              <a:t>7</a:t>
            </a:fld>
            <a:endParaRPr lang="en-US"/>
          </a:p>
        </p:txBody>
      </p:sp>
      <p:sp>
        <p:nvSpPr>
          <p:cNvPr id="8"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9" name="عنوان 1"/>
          <p:cNvSpPr txBox="1">
            <a:spLocks/>
          </p:cNvSpPr>
          <p:nvPr/>
        </p:nvSpPr>
        <p:spPr>
          <a:xfrm>
            <a:off x="457200" y="274638"/>
            <a:ext cx="8229600" cy="1143000"/>
          </a:xfrm>
          <a:prstGeom prst="rect">
            <a:avLst/>
          </a:prstGeom>
        </p:spPr>
        <p:txBody>
          <a:bodyPr vert="horz" rtlCol="0" anchor="ct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MECHANICS-</a:t>
            </a:r>
            <a:r>
              <a:rPr kumimoji="0" lang="en-US" sz="2000" b="1" i="0" u="none" strike="noStrike" kern="1200" cap="all"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US" sz="20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KCE3241 </a:t>
            </a: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
            </a:r>
            <a:b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br>
            <a:r>
              <a:rPr kumimoji="0" lang="en-US" sz="2800" b="1" i="0" u="none" strike="noStrike" kern="1200" cap="all" spc="0" normalizeH="0" baseline="0" noProof="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rPr>
              <a:t>SOIL COMPACTION</a:t>
            </a:r>
            <a:endParaRPr kumimoji="0" lang="ar-IQ" sz="28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j-lt"/>
              <a:ea typeface="+mj-ea"/>
              <a:cs typeface="+mj-cs"/>
            </a:endParaRP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dissolve">
                                      <p:cBhvr>
                                        <p:cTn id="7" dur="1000"/>
                                        <p:tgtEl>
                                          <p:spTgt spid="23555">
                                            <p:txEl>
                                              <p:pRg st="0" end="0"/>
                                            </p:txEl>
                                          </p:spTgt>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Effect transition="in" filter="dissolve">
                                      <p:cBhvr>
                                        <p:cTn id="11" dur="1000"/>
                                        <p:tgtEl>
                                          <p:spTgt spid="23555">
                                            <p:txEl>
                                              <p:pRg st="1" end="1"/>
                                            </p:txEl>
                                          </p:spTgt>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dissolve">
                                      <p:cBhvr>
                                        <p:cTn id="15" dur="1000"/>
                                        <p:tgtEl>
                                          <p:spTgt spid="23555">
                                            <p:txEl>
                                              <p:pRg st="2" end="2"/>
                                            </p:txEl>
                                          </p:spTgt>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Effect transition="in" filter="dissolve">
                                      <p:cBhvr>
                                        <p:cTn id="19" dur="1000"/>
                                        <p:tgtEl>
                                          <p:spTgt spid="23555">
                                            <p:txEl>
                                              <p:pRg st="3" end="3"/>
                                            </p:txEl>
                                          </p:spTgt>
                                        </p:tgtEl>
                                      </p:cBhvr>
                                    </p:animEffect>
                                  </p:childTnLst>
                                </p:cTn>
                              </p:par>
                            </p:childTnLst>
                          </p:cTn>
                        </p:par>
                        <p:par>
                          <p:cTn id="20" fill="hold">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Effect transition="in" filter="dissolve">
                                      <p:cBhvr>
                                        <p:cTn id="23" dur="1000"/>
                                        <p:tgtEl>
                                          <p:spTgt spid="23555">
                                            <p:txEl>
                                              <p:pRg st="4" end="4"/>
                                            </p:txEl>
                                          </p:spTgt>
                                        </p:tgtEl>
                                      </p:cBhvr>
                                    </p:animEffec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animEffect transition="in" filter="dissolve">
                                      <p:cBhvr>
                                        <p:cTn id="27" dur="1000"/>
                                        <p:tgtEl>
                                          <p:spTgt spid="23555">
                                            <p:txEl>
                                              <p:pRg st="5" end="5"/>
                                            </p:txEl>
                                          </p:spTgt>
                                        </p:tgtEl>
                                      </p:cBhvr>
                                    </p:animEffect>
                                  </p:childTnLst>
                                </p:cTn>
                              </p:par>
                            </p:childTnLst>
                          </p:cTn>
                        </p:par>
                        <p:par>
                          <p:cTn id="28" fill="hold">
                            <p:stCondLst>
                              <p:cond delay="6000"/>
                            </p:stCondLst>
                            <p:childTnLst>
                              <p:par>
                                <p:cTn id="29" presetID="9" presetClass="entr" presetSubtype="0" fill="hold" grpId="0" nodeType="after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animEffect transition="in" filter="dissolve">
                                      <p:cBhvr>
                                        <p:cTn id="31" dur="1000"/>
                                        <p:tgtEl>
                                          <p:spTgt spid="2355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3556">
                                            <p:txEl>
                                              <p:pRg st="0" end="0"/>
                                            </p:txEl>
                                          </p:spTgt>
                                        </p:tgtEl>
                                        <p:attrNameLst>
                                          <p:attrName>style.visibility</p:attrName>
                                        </p:attrNameLst>
                                      </p:cBhvr>
                                      <p:to>
                                        <p:strVal val="visible"/>
                                      </p:to>
                                    </p:set>
                                    <p:animEffect transition="in" filter="dissolve">
                                      <p:cBhvr>
                                        <p:cTn id="36" dur="1000"/>
                                        <p:tgtEl>
                                          <p:spTgt spid="23556">
                                            <p:txEl>
                                              <p:pRg st="0" end="0"/>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556">
                                            <p:txEl>
                                              <p:pRg st="1" end="1"/>
                                            </p:txEl>
                                          </p:spTgt>
                                        </p:tgtEl>
                                        <p:attrNameLst>
                                          <p:attrName>style.visibility</p:attrName>
                                        </p:attrNameLst>
                                      </p:cBhvr>
                                      <p:to>
                                        <p:strVal val="visible"/>
                                      </p:to>
                                    </p:set>
                                    <p:animEffect transition="in" filter="dissolve">
                                      <p:cBhvr>
                                        <p:cTn id="39" dur="1000"/>
                                        <p:tgtEl>
                                          <p:spTgt spid="23556">
                                            <p:txEl>
                                              <p:pRg st="1" end="1"/>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3556">
                                            <p:txEl>
                                              <p:pRg st="2" end="2"/>
                                            </p:txEl>
                                          </p:spTgt>
                                        </p:tgtEl>
                                        <p:attrNameLst>
                                          <p:attrName>style.visibility</p:attrName>
                                        </p:attrNameLst>
                                      </p:cBhvr>
                                      <p:to>
                                        <p:strVal val="visible"/>
                                      </p:to>
                                    </p:set>
                                    <p:animEffect transition="in" filter="dissolve">
                                      <p:cBhvr>
                                        <p:cTn id="42" dur="1000"/>
                                        <p:tgtEl>
                                          <p:spTgt spid="23556">
                                            <p:txEl>
                                              <p:pRg st="2" end="2"/>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3556">
                                            <p:txEl>
                                              <p:pRg st="3" end="3"/>
                                            </p:txEl>
                                          </p:spTgt>
                                        </p:tgtEl>
                                        <p:attrNameLst>
                                          <p:attrName>style.visibility</p:attrName>
                                        </p:attrNameLst>
                                      </p:cBhvr>
                                      <p:to>
                                        <p:strVal val="visible"/>
                                      </p:to>
                                    </p:set>
                                    <p:animEffect transition="in" filter="dissolve">
                                      <p:cBhvr>
                                        <p:cTn id="45" dur="1000"/>
                                        <p:tgtEl>
                                          <p:spTgt spid="235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457200" y="1481328"/>
            <a:ext cx="8229600" cy="4948068"/>
          </a:xfrm>
        </p:spPr>
        <p:txBody>
          <a:bodyPr>
            <a:noAutofit/>
          </a:bodyPr>
          <a:lstStyle/>
          <a:p>
            <a:pPr algn="l" rtl="0"/>
            <a:r>
              <a:rPr lang="en-US" sz="2000" b="1" dirty="0" smtClean="0">
                <a:solidFill>
                  <a:schemeClr val="accent4">
                    <a:lumMod val="75000"/>
                  </a:schemeClr>
                </a:solidFill>
                <a:effectLst>
                  <a:outerShdw blurRad="38100" dist="38100" dir="2700000" algn="tl">
                    <a:srgbClr val="000000">
                      <a:alpha val="43137"/>
                    </a:srgbClr>
                  </a:outerShdw>
                </a:effectLst>
              </a:rPr>
              <a:t>LABORATORY COMPACTION TESTS</a:t>
            </a:r>
            <a:endParaRPr lang="en-US" sz="2000" dirty="0" smtClean="0">
              <a:solidFill>
                <a:schemeClr val="accent4">
                  <a:lumMod val="75000"/>
                </a:schemeClr>
              </a:solidFill>
              <a:effectLst>
                <a:outerShdw blurRad="38100" dist="38100" dir="2700000" algn="tl">
                  <a:srgbClr val="000000">
                    <a:alpha val="43137"/>
                  </a:srgbClr>
                </a:outerShdw>
              </a:effectLst>
            </a:endParaRPr>
          </a:p>
          <a:p>
            <a:pPr lvl="1" algn="l" rtl="0"/>
            <a:r>
              <a:rPr lang="en-US" sz="1800" dirty="0" smtClean="0"/>
              <a:t>The variation in compaction with water content and compactive effort is first established in the laboratory. Target values are then specified for the dry density and/or air-voids content to be achieved on site.</a:t>
            </a:r>
          </a:p>
          <a:p>
            <a:pPr lvl="1" algn="l" rtl="0"/>
            <a:r>
              <a:rPr lang="en-US" sz="1800" dirty="0" smtClean="0"/>
              <a:t>These tests are used to determine the optimum water content and maximum dry density, which can be achieved for a particular soil using a designated compactive effort. Results are used to determine appropriate methods of field compaction and to provide a standard by which to judge the acceptability of field compaction. Compacting a sample in a test mold of known volume using a specified compactive effort performs the test. The water content and the weight of the sample required to fill the mold are determined. Results are plotted as density versus water content. By varying the water content of the sample, several points on the moisture-density curve shall be  obtained in accordance with the standard procedures specified.</a:t>
            </a:r>
          </a:p>
        </p:txBody>
      </p:sp>
      <p:sp>
        <p:nvSpPr>
          <p:cNvPr id="5" name="عنصر نائب لرقم الشريحة 4"/>
          <p:cNvSpPr>
            <a:spLocks noGrp="1"/>
          </p:cNvSpPr>
          <p:nvPr>
            <p:ph type="sldNum" sz="quarter" idx="12"/>
          </p:nvPr>
        </p:nvSpPr>
        <p:spPr/>
        <p:txBody>
          <a:bodyPr/>
          <a:lstStyle/>
          <a:p>
            <a:fld id="{F10DC7AE-D3C3-4D67-BE93-7D676E21DF42}" type="slidenum">
              <a:rPr lang="ar-IQ" smtClean="0"/>
              <a:pPr/>
              <a:t>8</a:t>
            </a:fld>
            <a:endParaRPr lang="ar-IQ"/>
          </a:p>
        </p:txBody>
      </p:sp>
      <p:sp>
        <p:nvSpPr>
          <p:cNvPr id="6"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8"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1214414" y="2214554"/>
            <a:ext cx="3786214" cy="4071966"/>
          </a:xfrm>
        </p:spPr>
        <p:txBody>
          <a:bodyPr>
            <a:normAutofit fontScale="70000" lnSpcReduction="20000"/>
          </a:bodyPr>
          <a:lstStyle/>
          <a:p>
            <a:pPr lvl="0" algn="l" rtl="0"/>
            <a:r>
              <a:rPr lang="en-US" sz="2800" b="1" dirty="0" smtClean="0"/>
              <a:t>Standard Proctor Test: -</a:t>
            </a:r>
            <a:endParaRPr lang="en-US" sz="2000" dirty="0" smtClean="0"/>
          </a:p>
          <a:p>
            <a:pPr lvl="1" algn="l" rtl="0"/>
            <a:r>
              <a:rPr lang="en-US" sz="2400" dirty="0" smtClean="0"/>
              <a:t>mould 4.6” * 4” diameter</a:t>
            </a:r>
            <a:endParaRPr lang="en-US" sz="1800" dirty="0" smtClean="0"/>
          </a:p>
          <a:p>
            <a:pPr lvl="1" algn="l" rtl="0"/>
            <a:r>
              <a:rPr lang="en-US" sz="2400" dirty="0" smtClean="0"/>
              <a:t>hammer weight = 5.5 </a:t>
            </a:r>
            <a:r>
              <a:rPr lang="en-US" sz="2400" dirty="0" err="1" smtClean="0"/>
              <a:t>Ib</a:t>
            </a:r>
            <a:endParaRPr lang="en-US" sz="1800" dirty="0" smtClean="0"/>
          </a:p>
          <a:p>
            <a:pPr lvl="1" algn="l" rtl="0"/>
            <a:r>
              <a:rPr lang="en-US" sz="2400" dirty="0" smtClean="0"/>
              <a:t>height of hammer drop = 12”</a:t>
            </a:r>
            <a:endParaRPr lang="en-US" sz="1800" dirty="0" smtClean="0"/>
          </a:p>
          <a:p>
            <a:pPr lvl="1" algn="l" rtl="0"/>
            <a:r>
              <a:rPr lang="en-US" sz="2400" dirty="0" smtClean="0"/>
              <a:t>No. of blows/layer = 25</a:t>
            </a:r>
            <a:r>
              <a:rPr lang="en-US" dirty="0" smtClean="0"/>
              <a:t> </a:t>
            </a:r>
            <a:r>
              <a:rPr lang="en-US" sz="2400" dirty="0" smtClean="0"/>
              <a:t>No. of layers = 3</a:t>
            </a:r>
            <a:endParaRPr lang="en-US" sz="1800" dirty="0" smtClean="0"/>
          </a:p>
          <a:p>
            <a:pPr algn="l" rtl="0"/>
            <a:r>
              <a:rPr lang="en-US" sz="2800" dirty="0" smtClean="0"/>
              <a:t> </a:t>
            </a:r>
            <a:endParaRPr lang="en-US" sz="2000" dirty="0" smtClean="0"/>
          </a:p>
          <a:p>
            <a:pPr lvl="0" algn="l" rtl="0"/>
            <a:r>
              <a:rPr lang="en-US" sz="2800" b="1" dirty="0" smtClean="0"/>
              <a:t>Modified Proctor Test: -</a:t>
            </a:r>
            <a:endParaRPr lang="en-US" sz="2000" dirty="0" smtClean="0"/>
          </a:p>
          <a:p>
            <a:pPr lvl="1" algn="l" rtl="0"/>
            <a:r>
              <a:rPr lang="en-US" sz="2400" dirty="0" smtClean="0"/>
              <a:t>mould 4.6” * 4” diameter</a:t>
            </a:r>
            <a:endParaRPr lang="en-US" sz="1800" dirty="0" smtClean="0"/>
          </a:p>
          <a:p>
            <a:pPr lvl="1" algn="l" rtl="0"/>
            <a:r>
              <a:rPr lang="en-US" sz="2400" dirty="0" smtClean="0"/>
              <a:t>hammer weight = 10 </a:t>
            </a:r>
            <a:r>
              <a:rPr lang="en-US" sz="2400" dirty="0" err="1" smtClean="0"/>
              <a:t>Ib</a:t>
            </a:r>
            <a:endParaRPr lang="en-US" sz="1800" dirty="0" smtClean="0"/>
          </a:p>
          <a:p>
            <a:pPr lvl="1" algn="l" rtl="0"/>
            <a:r>
              <a:rPr lang="en-US" sz="2400" dirty="0" smtClean="0"/>
              <a:t>height of hammer drop = 18”</a:t>
            </a:r>
            <a:endParaRPr lang="en-US" sz="1800" dirty="0" smtClean="0"/>
          </a:p>
          <a:p>
            <a:pPr lvl="1" algn="l" rtl="0"/>
            <a:r>
              <a:rPr lang="en-US" sz="2400" dirty="0" smtClean="0"/>
              <a:t>No. of blows/layer = 25</a:t>
            </a:r>
            <a:endParaRPr lang="en-US" sz="1800" dirty="0" smtClean="0"/>
          </a:p>
          <a:p>
            <a:pPr lvl="1" algn="l" rtl="0"/>
            <a:r>
              <a:rPr lang="en-US" sz="2400" dirty="0" smtClean="0"/>
              <a:t>No. of layers = 5</a:t>
            </a:r>
            <a:endParaRPr lang="en-US" sz="1800" dirty="0" smtClean="0"/>
          </a:p>
          <a:p>
            <a:pPr algn="l" rtl="0"/>
            <a:endParaRPr lang="ar-IQ" dirty="0"/>
          </a:p>
        </p:txBody>
      </p:sp>
      <p:sp>
        <p:nvSpPr>
          <p:cNvPr id="1026" name="AutoShape 2"/>
          <p:cNvSpPr>
            <a:spLocks/>
          </p:cNvSpPr>
          <p:nvPr/>
        </p:nvSpPr>
        <p:spPr bwMode="auto">
          <a:xfrm>
            <a:off x="4929190" y="2428868"/>
            <a:ext cx="448692" cy="3328377"/>
          </a:xfrm>
          <a:prstGeom prst="rightBrace">
            <a:avLst>
              <a:gd name="adj1" fmla="val 57493"/>
              <a:gd name="adj2" fmla="val 50000"/>
            </a:avLst>
          </a:prstGeom>
          <a:noFill/>
          <a:ln w="9525">
            <a:solidFill>
              <a:srgbClr val="800000"/>
            </a:solidFill>
            <a:round/>
            <a:headEnd/>
            <a:tailEnd/>
          </a:ln>
        </p:spPr>
        <p:txBody>
          <a:bodyPr vert="horz" wrap="square" lIns="91440" tIns="45720" rIns="91440" bIns="45720" numCol="1" anchor="t" anchorCtr="0" compatLnSpc="1">
            <a:prstTxWarp prst="textNoShape">
              <a:avLst/>
            </a:prstTxWarp>
          </a:bodyPr>
          <a:lstStyle/>
          <a:p>
            <a:endParaRPr lang="ar-IQ"/>
          </a:p>
        </p:txBody>
      </p:sp>
      <p:sp>
        <p:nvSpPr>
          <p:cNvPr id="1027" name="Text Box 3"/>
          <p:cNvSpPr txBox="1">
            <a:spLocks noChangeArrowheads="1"/>
          </p:cNvSpPr>
          <p:nvPr/>
        </p:nvSpPr>
        <p:spPr bwMode="auto">
          <a:xfrm>
            <a:off x="5643570" y="3071810"/>
            <a:ext cx="3071834" cy="2000264"/>
          </a:xfrm>
          <a:prstGeom prst="rect">
            <a:avLst/>
          </a:prstGeom>
          <a:solidFill>
            <a:srgbClr val="FFFFFF"/>
          </a:solidFill>
          <a:ln w="9525">
            <a:solidFill>
              <a:srgbClr val="8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80"/>
                </a:solidFill>
                <a:effectLst/>
                <a:latin typeface="Calibri" pitchFamily="34" charset="0"/>
                <a:ea typeface="Arial" pitchFamily="34" charset="0"/>
                <a:cs typeface="Arial" pitchFamily="34" charset="0"/>
              </a:rPr>
              <a:t>Modified proctor is: -</a:t>
            </a:r>
          </a:p>
          <a:p>
            <a:pPr marL="0" marR="0" lvl="1"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more hammer weight</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more hammer drop distance</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more no. of layers</a:t>
            </a:r>
            <a:endParaRPr kumimoji="0" lang="ar-IQ"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مستطيل 5"/>
          <p:cNvSpPr/>
          <p:nvPr/>
        </p:nvSpPr>
        <p:spPr>
          <a:xfrm>
            <a:off x="571472" y="1643050"/>
            <a:ext cx="5359159" cy="461665"/>
          </a:xfrm>
          <a:prstGeom prst="rect">
            <a:avLst/>
          </a:prstGeom>
        </p:spPr>
        <p:txBody>
          <a:bodyPr wrap="none">
            <a:spAutoFit/>
          </a:bodyPr>
          <a:lstStyle/>
          <a:p>
            <a:pPr algn="l" rtl="0"/>
            <a:r>
              <a:rPr lang="en-US" sz="2400" b="1" dirty="0" smtClean="0">
                <a:solidFill>
                  <a:schemeClr val="accent4">
                    <a:lumMod val="75000"/>
                  </a:schemeClr>
                </a:solidFill>
                <a:effectLst>
                  <a:outerShdw blurRad="38100" dist="38100" dir="2700000" algn="tl">
                    <a:srgbClr val="000000">
                      <a:alpha val="43137"/>
                    </a:srgbClr>
                  </a:outerShdw>
                </a:effectLst>
              </a:rPr>
              <a:t>LABORATORY COMPACTION TESTS</a:t>
            </a:r>
            <a:endParaRPr lang="en-US" sz="2400" dirty="0" smtClean="0">
              <a:solidFill>
                <a:schemeClr val="accent4">
                  <a:lumMod val="75000"/>
                </a:schemeClr>
              </a:solidFill>
              <a:effectLst>
                <a:outerShdw blurRad="38100" dist="38100" dir="2700000" algn="tl">
                  <a:srgbClr val="000000">
                    <a:alpha val="43137"/>
                  </a:srgbClr>
                </a:outerShdw>
              </a:effectLst>
            </a:endParaRPr>
          </a:p>
        </p:txBody>
      </p:sp>
      <p:grpSp>
        <p:nvGrpSpPr>
          <p:cNvPr id="7" name="مجموعة 6"/>
          <p:cNvGrpSpPr/>
          <p:nvPr/>
        </p:nvGrpSpPr>
        <p:grpSpPr>
          <a:xfrm>
            <a:off x="285720" y="2143116"/>
            <a:ext cx="857264" cy="1785935"/>
            <a:chOff x="5786438" y="1571612"/>
            <a:chExt cx="2222500" cy="4000513"/>
          </a:xfrm>
        </p:grpSpPr>
        <p:grpSp>
          <p:nvGrpSpPr>
            <p:cNvPr id="8" name="Group 13"/>
            <p:cNvGrpSpPr>
              <a:grpSpLocks/>
            </p:cNvGrpSpPr>
            <p:nvPr/>
          </p:nvGrpSpPr>
          <p:grpSpPr bwMode="auto">
            <a:xfrm>
              <a:off x="5786438" y="4143383"/>
              <a:ext cx="2222500" cy="1428752"/>
              <a:chOff x="1565" y="1888"/>
              <a:chExt cx="635" cy="590"/>
            </a:xfrm>
          </p:grpSpPr>
          <p:sp>
            <p:nvSpPr>
              <p:cNvPr id="13" name="AutoShape 4"/>
              <p:cNvSpPr>
                <a:spLocks noChangeArrowheads="1"/>
              </p:cNvSpPr>
              <p:nvPr/>
            </p:nvSpPr>
            <p:spPr bwMode="auto">
              <a:xfrm>
                <a:off x="1565" y="1888"/>
                <a:ext cx="635" cy="227"/>
              </a:xfrm>
              <a:prstGeom prst="can">
                <a:avLst>
                  <a:gd name="adj" fmla="val 25000"/>
                </a:avLst>
              </a:prstGeom>
              <a:solidFill>
                <a:schemeClr val="accent2"/>
              </a:solidFill>
              <a:ln w="15875">
                <a:solidFill>
                  <a:schemeClr val="tx1"/>
                </a:solidFill>
                <a:round/>
                <a:headEnd/>
                <a:tailEnd/>
              </a:ln>
            </p:spPr>
            <p:txBody>
              <a:bodyPr wrap="none" anchor="ctr">
                <a:spAutoFit/>
              </a:bodyPr>
              <a:lstStyle/>
              <a:p>
                <a:pPr algn="ctr" rtl="0">
                  <a:lnSpc>
                    <a:spcPct val="80000"/>
                  </a:lnSpc>
                  <a:spcBef>
                    <a:spcPct val="10000"/>
                  </a:spcBef>
                  <a:spcAft>
                    <a:spcPct val="15000"/>
                  </a:spcAft>
                </a:pPr>
                <a:endParaRPr lang="en-US"/>
              </a:p>
            </p:txBody>
          </p:sp>
          <p:sp>
            <p:nvSpPr>
              <p:cNvPr id="14" name="AutoShape 5"/>
              <p:cNvSpPr>
                <a:spLocks noChangeArrowheads="1"/>
              </p:cNvSpPr>
              <p:nvPr/>
            </p:nvSpPr>
            <p:spPr bwMode="auto">
              <a:xfrm>
                <a:off x="1565" y="2069"/>
                <a:ext cx="635" cy="227"/>
              </a:xfrm>
              <a:prstGeom prst="can">
                <a:avLst>
                  <a:gd name="adj" fmla="val 25000"/>
                </a:avLst>
              </a:prstGeom>
              <a:solidFill>
                <a:schemeClr val="accent2"/>
              </a:solidFill>
              <a:ln w="15875">
                <a:solidFill>
                  <a:schemeClr val="tx1"/>
                </a:solidFill>
                <a:round/>
                <a:headEnd/>
                <a:tailEnd/>
              </a:ln>
            </p:spPr>
            <p:txBody>
              <a:bodyPr wrap="none" anchor="ctr">
                <a:spAutoFit/>
              </a:bodyPr>
              <a:lstStyle/>
              <a:p>
                <a:pPr algn="ctr" rtl="0">
                  <a:lnSpc>
                    <a:spcPct val="80000"/>
                  </a:lnSpc>
                  <a:spcBef>
                    <a:spcPct val="10000"/>
                  </a:spcBef>
                  <a:spcAft>
                    <a:spcPct val="15000"/>
                  </a:spcAft>
                </a:pPr>
                <a:endParaRPr lang="en-US"/>
              </a:p>
            </p:txBody>
          </p:sp>
          <p:sp>
            <p:nvSpPr>
              <p:cNvPr id="15" name="AutoShape 6"/>
              <p:cNvSpPr>
                <a:spLocks noChangeArrowheads="1"/>
              </p:cNvSpPr>
              <p:nvPr/>
            </p:nvSpPr>
            <p:spPr bwMode="auto">
              <a:xfrm>
                <a:off x="1565" y="2251"/>
                <a:ext cx="635" cy="227"/>
              </a:xfrm>
              <a:prstGeom prst="can">
                <a:avLst>
                  <a:gd name="adj" fmla="val 25000"/>
                </a:avLst>
              </a:prstGeom>
              <a:solidFill>
                <a:schemeClr val="accent2"/>
              </a:solidFill>
              <a:ln w="15875">
                <a:solidFill>
                  <a:schemeClr val="tx1"/>
                </a:solidFill>
                <a:round/>
                <a:headEnd/>
                <a:tailEnd/>
              </a:ln>
            </p:spPr>
            <p:txBody>
              <a:bodyPr wrap="none" anchor="ctr">
                <a:spAutoFit/>
              </a:bodyPr>
              <a:lstStyle/>
              <a:p>
                <a:pPr algn="ctr" rtl="0">
                  <a:lnSpc>
                    <a:spcPct val="80000"/>
                  </a:lnSpc>
                  <a:spcBef>
                    <a:spcPct val="10000"/>
                  </a:spcBef>
                  <a:spcAft>
                    <a:spcPct val="15000"/>
                  </a:spcAft>
                </a:pPr>
                <a:endParaRPr lang="en-US"/>
              </a:p>
            </p:txBody>
          </p:sp>
        </p:grpSp>
        <p:grpSp>
          <p:nvGrpSpPr>
            <p:cNvPr id="9" name="Group 19"/>
            <p:cNvGrpSpPr>
              <a:grpSpLocks/>
            </p:cNvGrpSpPr>
            <p:nvPr/>
          </p:nvGrpSpPr>
          <p:grpSpPr bwMode="auto">
            <a:xfrm>
              <a:off x="6286512" y="1571607"/>
              <a:ext cx="1071563" cy="2662226"/>
              <a:chOff x="2154" y="708"/>
              <a:chExt cx="363" cy="1452"/>
            </a:xfrm>
          </p:grpSpPr>
          <p:sp>
            <p:nvSpPr>
              <p:cNvPr id="10" name="AutoShape 15"/>
              <p:cNvSpPr>
                <a:spLocks noChangeArrowheads="1"/>
              </p:cNvSpPr>
              <p:nvPr/>
            </p:nvSpPr>
            <p:spPr bwMode="auto">
              <a:xfrm>
                <a:off x="2154" y="890"/>
                <a:ext cx="363" cy="45"/>
              </a:xfrm>
              <a:prstGeom prst="can">
                <a:avLst>
                  <a:gd name="adj" fmla="val 8583"/>
                </a:avLst>
              </a:prstGeom>
              <a:solidFill>
                <a:schemeClr val="accent1"/>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sp>
            <p:nvSpPr>
              <p:cNvPr id="11" name="AutoShape 16"/>
              <p:cNvSpPr>
                <a:spLocks noChangeArrowheads="1"/>
              </p:cNvSpPr>
              <p:nvPr/>
            </p:nvSpPr>
            <p:spPr bwMode="auto">
              <a:xfrm>
                <a:off x="2245" y="1525"/>
                <a:ext cx="182" cy="635"/>
              </a:xfrm>
              <a:prstGeom prst="can">
                <a:avLst>
                  <a:gd name="adj" fmla="val 29947"/>
                </a:avLst>
              </a:prstGeom>
              <a:solidFill>
                <a:schemeClr val="accent1"/>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sp>
            <p:nvSpPr>
              <p:cNvPr id="12" name="AutoShape 17"/>
              <p:cNvSpPr>
                <a:spLocks noChangeArrowheads="1"/>
              </p:cNvSpPr>
              <p:nvPr/>
            </p:nvSpPr>
            <p:spPr bwMode="auto">
              <a:xfrm>
                <a:off x="2290" y="708"/>
                <a:ext cx="91" cy="862"/>
              </a:xfrm>
              <a:prstGeom prst="can">
                <a:avLst>
                  <a:gd name="adj" fmla="val 41749"/>
                </a:avLst>
              </a:prstGeom>
              <a:solidFill>
                <a:schemeClr val="accent1"/>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grpSp>
      </p:grpSp>
      <p:grpSp>
        <p:nvGrpSpPr>
          <p:cNvPr id="16" name="مجموعة 15"/>
          <p:cNvGrpSpPr/>
          <p:nvPr/>
        </p:nvGrpSpPr>
        <p:grpSpPr>
          <a:xfrm>
            <a:off x="285720" y="4214818"/>
            <a:ext cx="928694" cy="1936752"/>
            <a:chOff x="7786688" y="1214438"/>
            <a:chExt cx="1008062" cy="3865562"/>
          </a:xfrm>
        </p:grpSpPr>
        <p:grpSp>
          <p:nvGrpSpPr>
            <p:cNvPr id="17" name="Group 24"/>
            <p:cNvGrpSpPr>
              <a:grpSpLocks/>
            </p:cNvGrpSpPr>
            <p:nvPr/>
          </p:nvGrpSpPr>
          <p:grpSpPr bwMode="auto">
            <a:xfrm>
              <a:off x="8001000" y="1214430"/>
              <a:ext cx="576263" cy="2951142"/>
              <a:chOff x="3288" y="709"/>
              <a:chExt cx="363" cy="1859"/>
            </a:xfrm>
          </p:grpSpPr>
          <p:sp>
            <p:nvSpPr>
              <p:cNvPr id="24" name="AutoShape 21"/>
              <p:cNvSpPr>
                <a:spLocks noChangeArrowheads="1"/>
              </p:cNvSpPr>
              <p:nvPr/>
            </p:nvSpPr>
            <p:spPr bwMode="auto">
              <a:xfrm>
                <a:off x="3288" y="891"/>
                <a:ext cx="363" cy="45"/>
              </a:xfrm>
              <a:prstGeom prst="can">
                <a:avLst>
                  <a:gd name="adj" fmla="val 8583"/>
                </a:avLst>
              </a:prstGeom>
              <a:solidFill>
                <a:schemeClr val="accent1"/>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sp>
            <p:nvSpPr>
              <p:cNvPr id="25" name="AutoShape 22"/>
              <p:cNvSpPr>
                <a:spLocks noChangeArrowheads="1"/>
              </p:cNvSpPr>
              <p:nvPr/>
            </p:nvSpPr>
            <p:spPr bwMode="auto">
              <a:xfrm>
                <a:off x="3379" y="1662"/>
                <a:ext cx="182" cy="906"/>
              </a:xfrm>
              <a:prstGeom prst="can">
                <a:avLst>
                  <a:gd name="adj" fmla="val 42728"/>
                </a:avLst>
              </a:prstGeom>
              <a:solidFill>
                <a:schemeClr val="accent1"/>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sp>
            <p:nvSpPr>
              <p:cNvPr id="26" name="AutoShape 23"/>
              <p:cNvSpPr>
                <a:spLocks noChangeArrowheads="1"/>
              </p:cNvSpPr>
              <p:nvPr/>
            </p:nvSpPr>
            <p:spPr bwMode="auto">
              <a:xfrm>
                <a:off x="3424" y="709"/>
                <a:ext cx="91" cy="997"/>
              </a:xfrm>
              <a:prstGeom prst="can">
                <a:avLst>
                  <a:gd name="adj" fmla="val 48288"/>
                </a:avLst>
              </a:prstGeom>
              <a:solidFill>
                <a:schemeClr val="accent1"/>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grpSp>
        <p:grpSp>
          <p:nvGrpSpPr>
            <p:cNvPr id="18" name="Group 12"/>
            <p:cNvGrpSpPr>
              <a:grpSpLocks/>
            </p:cNvGrpSpPr>
            <p:nvPr/>
          </p:nvGrpSpPr>
          <p:grpSpPr bwMode="auto">
            <a:xfrm>
              <a:off x="7786688" y="4143375"/>
              <a:ext cx="1008062" cy="936625"/>
              <a:chOff x="3061" y="1888"/>
              <a:chExt cx="635" cy="725"/>
            </a:xfrm>
          </p:grpSpPr>
          <p:sp>
            <p:nvSpPr>
              <p:cNvPr id="19" name="AutoShape 7"/>
              <p:cNvSpPr>
                <a:spLocks noChangeArrowheads="1"/>
              </p:cNvSpPr>
              <p:nvPr/>
            </p:nvSpPr>
            <p:spPr bwMode="auto">
              <a:xfrm>
                <a:off x="3061" y="1888"/>
                <a:ext cx="635" cy="181"/>
              </a:xfrm>
              <a:prstGeom prst="can">
                <a:avLst>
                  <a:gd name="adj" fmla="val 25000"/>
                </a:avLst>
              </a:prstGeom>
              <a:solidFill>
                <a:schemeClr val="accent2"/>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sp>
            <p:nvSpPr>
              <p:cNvPr id="20" name="AutoShape 8"/>
              <p:cNvSpPr>
                <a:spLocks noChangeArrowheads="1"/>
              </p:cNvSpPr>
              <p:nvPr/>
            </p:nvSpPr>
            <p:spPr bwMode="auto">
              <a:xfrm>
                <a:off x="3061" y="2024"/>
                <a:ext cx="635" cy="181"/>
              </a:xfrm>
              <a:prstGeom prst="can">
                <a:avLst>
                  <a:gd name="adj" fmla="val 25000"/>
                </a:avLst>
              </a:prstGeom>
              <a:solidFill>
                <a:schemeClr val="accent2"/>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sp>
            <p:nvSpPr>
              <p:cNvPr id="21" name="AutoShape 9"/>
              <p:cNvSpPr>
                <a:spLocks noChangeArrowheads="1"/>
              </p:cNvSpPr>
              <p:nvPr/>
            </p:nvSpPr>
            <p:spPr bwMode="auto">
              <a:xfrm>
                <a:off x="3061" y="2160"/>
                <a:ext cx="635" cy="181"/>
              </a:xfrm>
              <a:prstGeom prst="can">
                <a:avLst>
                  <a:gd name="adj" fmla="val 25000"/>
                </a:avLst>
              </a:prstGeom>
              <a:solidFill>
                <a:schemeClr val="accent2"/>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sp>
            <p:nvSpPr>
              <p:cNvPr id="22" name="AutoShape 10"/>
              <p:cNvSpPr>
                <a:spLocks noChangeArrowheads="1"/>
              </p:cNvSpPr>
              <p:nvPr/>
            </p:nvSpPr>
            <p:spPr bwMode="auto">
              <a:xfrm>
                <a:off x="3061" y="2296"/>
                <a:ext cx="635" cy="181"/>
              </a:xfrm>
              <a:prstGeom prst="can">
                <a:avLst>
                  <a:gd name="adj" fmla="val 25000"/>
                </a:avLst>
              </a:prstGeom>
              <a:solidFill>
                <a:schemeClr val="accent2"/>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sp>
            <p:nvSpPr>
              <p:cNvPr id="23" name="AutoShape 11"/>
              <p:cNvSpPr>
                <a:spLocks noChangeArrowheads="1"/>
              </p:cNvSpPr>
              <p:nvPr/>
            </p:nvSpPr>
            <p:spPr bwMode="auto">
              <a:xfrm>
                <a:off x="3061" y="2432"/>
                <a:ext cx="635" cy="181"/>
              </a:xfrm>
              <a:prstGeom prst="can">
                <a:avLst>
                  <a:gd name="adj" fmla="val 25000"/>
                </a:avLst>
              </a:prstGeom>
              <a:solidFill>
                <a:schemeClr val="accent2"/>
              </a:solidFill>
              <a:ln w="15875">
                <a:solidFill>
                  <a:schemeClr val="tx1"/>
                </a:solidFill>
                <a:round/>
                <a:headEnd/>
                <a:tailEnd/>
              </a:ln>
            </p:spPr>
            <p:txBody>
              <a:bodyPr anchor="ctr">
                <a:spAutoFit/>
              </a:bodyPr>
              <a:lstStyle/>
              <a:p>
                <a:pPr algn="ctr" rtl="0">
                  <a:lnSpc>
                    <a:spcPct val="80000"/>
                  </a:lnSpc>
                  <a:spcBef>
                    <a:spcPct val="10000"/>
                  </a:spcBef>
                  <a:spcAft>
                    <a:spcPct val="15000"/>
                  </a:spcAft>
                </a:pPr>
                <a:endParaRPr lang="en-US"/>
              </a:p>
            </p:txBody>
          </p:sp>
        </p:grpSp>
      </p:grpSp>
      <p:sp>
        <p:nvSpPr>
          <p:cNvPr id="28" name="عنصر نائب لرقم الشريحة 27"/>
          <p:cNvSpPr>
            <a:spLocks noGrp="1"/>
          </p:cNvSpPr>
          <p:nvPr>
            <p:ph type="sldNum" sz="quarter" idx="12"/>
          </p:nvPr>
        </p:nvSpPr>
        <p:spPr/>
        <p:txBody>
          <a:bodyPr/>
          <a:lstStyle/>
          <a:p>
            <a:fld id="{F10DC7AE-D3C3-4D67-BE93-7D676E21DF42}" type="slidenum">
              <a:rPr lang="ar-IQ" smtClean="0"/>
              <a:pPr/>
              <a:t>9</a:t>
            </a:fld>
            <a:endParaRPr lang="ar-IQ"/>
          </a:p>
        </p:txBody>
      </p:sp>
      <p:sp>
        <p:nvSpPr>
          <p:cNvPr id="29" name="عنصر نائب للتذييل 2"/>
          <p:cNvSpPr>
            <a:spLocks noGrp="1"/>
          </p:cNvSpPr>
          <p:nvPr>
            <p:ph type="ftr" sz="quarter" idx="11"/>
          </p:nvPr>
        </p:nvSpPr>
        <p:spPr>
          <a:xfrm>
            <a:off x="3786182" y="6286520"/>
            <a:ext cx="4943484" cy="457200"/>
          </a:xfrm>
        </p:spPr>
        <p:txBody>
          <a:bodyPr/>
          <a:lstStyle/>
          <a:p>
            <a:r>
              <a:rPr lang="en-US" dirty="0" smtClean="0"/>
              <a:t>SOIL MECHANICS LECTURES by Dr. Mohammed Sh. M. Al Shakerchy</a:t>
            </a:r>
            <a:endParaRPr lang="ar-IQ" dirty="0"/>
          </a:p>
        </p:txBody>
      </p:sp>
      <p:sp>
        <p:nvSpPr>
          <p:cNvPr id="31" name="عنوان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rtl="0"/>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MECHANICS-</a:t>
            </a:r>
            <a:r>
              <a:rPr lang="en-US" sz="2000" cap="all" dirty="0" smtClean="0"/>
              <a:t> </a:t>
            </a:r>
            <a:r>
              <a:rPr lang="en-US" sz="2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KCE3241 </a:t>
            </a:r>
            <a: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SOIL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COMPACTION</a:t>
            </a:r>
            <a:endParaRPr lang="ar-IQ"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linds(horizontal)">
                                      <p:cBhvr>
                                        <p:cTn id="19" dur="500"/>
                                        <p:tgtEl>
                                          <p:spTgt spid="2">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linds(horizontal)">
                                      <p:cBhvr>
                                        <p:cTn id="28" dur="500"/>
                                        <p:tgtEl>
                                          <p:spTgt spid="2">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linds(horizontal)">
                                      <p:cBhvr>
                                        <p:cTn id="31" dur="500"/>
                                        <p:tgtEl>
                                          <p:spTgt spid="2">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blinds(horizontal)">
                                      <p:cBhvr>
                                        <p:cTn id="34" dur="500"/>
                                        <p:tgtEl>
                                          <p:spTgt spid="2">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blinds(horizontal)">
                                      <p:cBhvr>
                                        <p:cTn id="37" dur="500"/>
                                        <p:tgtEl>
                                          <p:spTgt spid="2">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blinds(horizontal)">
                                      <p:cBhvr>
                                        <p:cTn id="40" dur="500"/>
                                        <p:tgtEl>
                                          <p:spTgt spid="2">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26"/>
                                        </p:tgtEl>
                                        <p:attrNameLst>
                                          <p:attrName>style.visibility</p:attrName>
                                        </p:attrNameLst>
                                      </p:cBhvr>
                                      <p:to>
                                        <p:strVal val="visible"/>
                                      </p:to>
                                    </p:set>
                                    <p:anim calcmode="lin" valueType="num">
                                      <p:cBhvr additive="base">
                                        <p:cTn id="45" dur="500" fill="hold"/>
                                        <p:tgtEl>
                                          <p:spTgt spid="1026"/>
                                        </p:tgtEl>
                                        <p:attrNameLst>
                                          <p:attrName>ppt_x</p:attrName>
                                        </p:attrNameLst>
                                      </p:cBhvr>
                                      <p:tavLst>
                                        <p:tav tm="0">
                                          <p:val>
                                            <p:strVal val="1+#ppt_w/2"/>
                                          </p:val>
                                        </p:tav>
                                        <p:tav tm="100000">
                                          <p:val>
                                            <p:strVal val="#ppt_x"/>
                                          </p:val>
                                        </p:tav>
                                      </p:tavLst>
                                    </p:anim>
                                    <p:anim calcmode="lin" valueType="num">
                                      <p:cBhvr additive="base">
                                        <p:cTn id="46"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027"/>
                                        </p:tgtEl>
                                        <p:attrNameLst>
                                          <p:attrName>style.visibility</p:attrName>
                                        </p:attrNameLst>
                                      </p:cBhvr>
                                      <p:to>
                                        <p:strVal val="visible"/>
                                      </p:to>
                                    </p:set>
                                    <p:animEffect transition="in" filter="dissolve">
                                      <p:cBhvr>
                                        <p:cTn id="5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bldLvl="5"/>
      <p:bldP spid="1026" grpId="0" animBg="1"/>
      <p:bldP spid="102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ملتقى">
  <a:themeElements>
    <a:clrScheme name="ملتقى">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ملتقى">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ملتقى">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237</TotalTime>
  <Words>2145</Words>
  <Application>Microsoft Office PowerPoint</Application>
  <PresentationFormat>عرض على الشاشة (3:4)‏</PresentationFormat>
  <Paragraphs>355</Paragraphs>
  <Slides>32</Slides>
  <Notes>2</Notes>
  <HiddenSlides>0</HiddenSlides>
  <MMClips>0</MMClips>
  <ScaleCrop>false</ScaleCrop>
  <HeadingPairs>
    <vt:vector size="6" baseType="variant">
      <vt:variant>
        <vt:lpstr>سمة</vt:lpstr>
      </vt:variant>
      <vt:variant>
        <vt:i4>1</vt:i4>
      </vt:variant>
      <vt:variant>
        <vt:lpstr>خوادم OLE مضمنة</vt:lpstr>
      </vt:variant>
      <vt:variant>
        <vt:i4>1</vt:i4>
      </vt:variant>
      <vt:variant>
        <vt:lpstr>عناوين الشرائح</vt:lpstr>
      </vt:variant>
      <vt:variant>
        <vt:i4>32</vt:i4>
      </vt:variant>
    </vt:vector>
  </HeadingPairs>
  <TitlesOfParts>
    <vt:vector size="34" baseType="lpstr">
      <vt:lpstr>ملتقى</vt:lpstr>
      <vt:lpstr>Equation</vt:lpstr>
      <vt:lpstr>SOIL MECHANICS LECTURES FOR 3rd CLASS – CIVIL ENG. DEPT.</vt:lpstr>
      <vt:lpstr>الشريحة 2</vt:lpstr>
      <vt:lpstr>SOIL MECHANICS- KCE3241  SOIL COMPACTION</vt:lpstr>
      <vt:lpstr>SOIL MECHANICS- KCE3241  SOIL COMPACTION</vt:lpstr>
      <vt:lpstr>SOIL MECHANICS- KCE3241  SOIL COMPACTION</vt:lpstr>
      <vt:lpstr>SOIL MECHANICS- KCE3241  SOIL COMPACTION</vt:lpstr>
      <vt:lpstr>The Purpose of Compaction (Summary)</vt:lpstr>
      <vt:lpstr>SOIL MECHANICS- KCE3241  SOIL COMPACTION</vt:lpstr>
      <vt:lpstr>SOIL MECHANICS- KCE3241  SOIL COMPACTION</vt:lpstr>
      <vt:lpstr>الشريحة 10</vt:lpstr>
      <vt:lpstr>SOIL MECHANICS- KCE3241  SOIL COMPACTION</vt:lpstr>
      <vt:lpstr>SOIL MECHANICS- KCE3241  SOIL COMPACTION</vt:lpstr>
      <vt:lpstr>SOIL MECHANICS- KCE3241  SOIL COMPACTION</vt:lpstr>
      <vt:lpstr>SOIL MECHANICS- KCE3241  SOIL COMPACTION</vt:lpstr>
      <vt:lpstr>SOIL MECHANICS- KCE3241  SOIL COMPACTION</vt:lpstr>
      <vt:lpstr>EXPRESSIONS AND CALCULATIONS</vt:lpstr>
      <vt:lpstr>SOIL MECHANICS- KCE3241  SOIL COMPACTION</vt:lpstr>
      <vt:lpstr>SOIL MECHANICS- KCE3241  SOIL COMPACTION</vt:lpstr>
      <vt:lpstr>SOIL MECHANICS- KCE3241  SOIL COMPACTION</vt:lpstr>
      <vt:lpstr>SOIL MECHANICS- KCE3241  SOIL COMPACTION</vt:lpstr>
      <vt:lpstr>SOIL MECHANICS- KCE3241  SOIL COMPACTION</vt:lpstr>
      <vt:lpstr>SOIL MECHANICS- KCE3241  SOIL COMPACTION</vt:lpstr>
      <vt:lpstr>SOIL MECHANICS- KCE3241  SOIL COMPACTION</vt:lpstr>
      <vt:lpstr>SOIL MECHANICS- KCE3241  SOIL COMPACTION</vt:lpstr>
      <vt:lpstr>SOIL MECHANICS- KCE3241  SOIL COMPACTION</vt:lpstr>
      <vt:lpstr>الشريحة 26</vt:lpstr>
      <vt:lpstr>SOIL MECHANICS- KCE3241  SOIL COMPACTION</vt:lpstr>
      <vt:lpstr>الشريحة 28</vt:lpstr>
      <vt:lpstr>Typical Compaction Equipment</vt:lpstr>
      <vt:lpstr>الشريحة 30</vt:lpstr>
      <vt:lpstr>SOIL MECHANICS- KCE3241  SOIL COMPACTION</vt:lpstr>
      <vt:lpstr>SOIL MECHANICS- KCE3241  SOIL COMPACTION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MECHANICS LECTURES FOR 3rd CLASS – CIVIL ENG. DEPT.</dc:title>
  <dc:creator>Owner</dc:creator>
  <cp:lastModifiedBy>Owner</cp:lastModifiedBy>
  <cp:revision>66</cp:revision>
  <dcterms:created xsi:type="dcterms:W3CDTF">2013-11-27T18:00:47Z</dcterms:created>
  <dcterms:modified xsi:type="dcterms:W3CDTF">2015-01-07T09:19:52Z</dcterms:modified>
  <cp:contentStatus>نهائي</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