
<file path=[Content_Types].xml><?xml version="1.0" encoding="utf-8"?>
<Types xmlns="http://schemas.openxmlformats.org/package/2006/content-types">
  <Default Extension="png" ContentType="image/png"/>
  <Default Extension="webp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7" r:id="rId4"/>
    <p:sldId id="264" r:id="rId5"/>
    <p:sldId id="261" r:id="rId6"/>
    <p:sldId id="265" r:id="rId7"/>
    <p:sldId id="258" r:id="rId8"/>
    <p:sldId id="266" r:id="rId9"/>
    <p:sldId id="269" r:id="rId10"/>
    <p:sldId id="270" r:id="rId11"/>
    <p:sldId id="271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50" d="100"/>
          <a:sy n="50" d="100"/>
        </p:scale>
        <p:origin x="137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772D4-A71B-47F0-98F6-539EFFCD894A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84A6D-FF93-4459-B6C9-DC1A10078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7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84A6D-FF93-4459-B6C9-DC1A10078F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6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058E-9209-421E-A291-63B8053CAA95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3409-4E8B-4E7A-BCA3-4450C402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5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058E-9209-421E-A291-63B8053CAA95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3409-4E8B-4E7A-BCA3-4450C402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0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058E-9209-421E-A291-63B8053CAA95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3409-4E8B-4E7A-BCA3-4450C402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058E-9209-421E-A291-63B8053CAA95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3409-4E8B-4E7A-BCA3-4450C402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4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058E-9209-421E-A291-63B8053CAA95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3409-4E8B-4E7A-BCA3-4450C402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5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058E-9209-421E-A291-63B8053CAA95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3409-4E8B-4E7A-BCA3-4450C402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5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058E-9209-421E-A291-63B8053CAA95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3409-4E8B-4E7A-BCA3-4450C402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4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058E-9209-421E-A291-63B8053CAA95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3409-4E8B-4E7A-BCA3-4450C402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8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058E-9209-421E-A291-63B8053CAA95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3409-4E8B-4E7A-BCA3-4450C402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7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058E-9209-421E-A291-63B8053CAA95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3409-4E8B-4E7A-BCA3-4450C402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4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058E-9209-421E-A291-63B8053CAA95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3409-4E8B-4E7A-BCA3-4450C402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3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C058E-9209-421E-A291-63B8053CAA95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33409-4E8B-4E7A-BCA3-4450C4027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7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eb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2890" y="112429"/>
            <a:ext cx="9990161" cy="9111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 </a:t>
            </a:r>
            <a:r>
              <a:rPr lang="en-US" dirty="0" err="1" smtClean="0">
                <a:solidFill>
                  <a:srgbClr val="00B050"/>
                </a:solidFill>
              </a:rPr>
              <a:t>R</a:t>
            </a:r>
            <a:r>
              <a:rPr lang="en-US" dirty="0" smtClean="0">
                <a:solidFill>
                  <a:srgbClr val="00B050"/>
                </a:solidFill>
              </a:rPr>
              <a:t> Proctor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627" y="873457"/>
            <a:ext cx="11013743" cy="5172501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l">
              <a:lnSpc>
                <a:spcPct val="100000"/>
              </a:lnSpc>
            </a:pPr>
            <a:r>
              <a:rPr lang="en-US" sz="2800" i="1" dirty="0">
                <a:solidFill>
                  <a:schemeClr val="accent2"/>
                </a:solidFill>
              </a:rPr>
              <a:t>During the construction of </a:t>
            </a:r>
            <a:r>
              <a:rPr lang="en-US" sz="2800" i="1" dirty="0">
                <a:solidFill>
                  <a:srgbClr val="00B050"/>
                </a:solidFill>
              </a:rPr>
              <a:t>Bouquet Canyon Dam (1932 to 1934), </a:t>
            </a:r>
            <a:endParaRPr lang="en-US" sz="2800" i="1" dirty="0" smtClean="0">
              <a:solidFill>
                <a:srgbClr val="00B05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2800" i="1" dirty="0" smtClean="0">
                <a:solidFill>
                  <a:schemeClr val="accent2"/>
                </a:solidFill>
              </a:rPr>
              <a:t>developed </a:t>
            </a:r>
            <a:r>
              <a:rPr lang="en-US" sz="2800" i="1" dirty="0">
                <a:solidFill>
                  <a:schemeClr val="accent2"/>
                </a:solidFill>
              </a:rPr>
              <a:t>what we now call the "Proctor-test", to determine the optimum water content of the compacted earth fill used for the dam core construction.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27" y="873457"/>
            <a:ext cx="2893325" cy="312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1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Proposed Procedure for Soil Compaction Design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3200" i="1" dirty="0">
                <a:solidFill>
                  <a:schemeClr val="accent2"/>
                </a:solidFill>
              </a:rPr>
              <a:t>The </a:t>
            </a:r>
            <a:r>
              <a:rPr lang="en-US" sz="3200" i="1" dirty="0">
                <a:solidFill>
                  <a:schemeClr val="accent2"/>
                </a:solidFill>
              </a:rPr>
              <a:t>proposed approach depends on calculating the lift settlement after each pass considering the fact that only effective</a:t>
            </a:r>
            <a:br>
              <a:rPr lang="en-US" sz="3200" i="1" dirty="0">
                <a:solidFill>
                  <a:schemeClr val="accent2"/>
                </a:solidFill>
              </a:rPr>
            </a:br>
            <a:r>
              <a:rPr lang="en-US" sz="3200" i="1" dirty="0">
                <a:solidFill>
                  <a:schemeClr val="accent2"/>
                </a:solidFill>
              </a:rPr>
              <a:t>depth is affected by compaction </a:t>
            </a:r>
            <a:r>
              <a:rPr lang="en-US" sz="3200" i="1" dirty="0">
                <a:solidFill>
                  <a:schemeClr val="accent2"/>
                </a:solidFill>
              </a:rPr>
              <a:t>effort </a:t>
            </a:r>
          </a:p>
          <a:p>
            <a:r>
              <a:rPr lang="en-US" sz="3200" i="1" dirty="0">
                <a:solidFill>
                  <a:schemeClr val="accent2"/>
                </a:solidFill>
              </a:rPr>
              <a:t>accordingly fill proprieties </a:t>
            </a:r>
            <a:r>
              <a:rPr lang="en-US" sz="3200" i="1" dirty="0">
                <a:solidFill>
                  <a:schemeClr val="accent2"/>
                </a:solidFill>
              </a:rPr>
              <a:t>will be updated to be used to calculate the settlement of the next pass. </a:t>
            </a:r>
            <a:endParaRPr lang="en-US" sz="3200" i="1" dirty="0">
              <a:solidFill>
                <a:schemeClr val="accent2"/>
              </a:solidFill>
            </a:endParaRPr>
          </a:p>
          <a:p>
            <a:r>
              <a:rPr lang="en-US" sz="3200" i="1" dirty="0">
                <a:solidFill>
                  <a:schemeClr val="accent2"/>
                </a:solidFill>
              </a:rPr>
              <a:t>Pass </a:t>
            </a:r>
            <a:r>
              <a:rPr lang="en-US" sz="3200" i="1" dirty="0">
                <a:solidFill>
                  <a:schemeClr val="accent2"/>
                </a:solidFill>
              </a:rPr>
              <a:t>after pass, the effective depth decreases due to ultimate bearing capacity enhancing until </a:t>
            </a:r>
            <a:r>
              <a:rPr lang="en-US" sz="3200" i="1" dirty="0">
                <a:solidFill>
                  <a:schemeClr val="accent2"/>
                </a:solidFill>
              </a:rPr>
              <a:t>it equal </a:t>
            </a:r>
            <a:r>
              <a:rPr lang="en-US" sz="3200" i="1" dirty="0">
                <a:solidFill>
                  <a:schemeClr val="accent2"/>
                </a:solidFill>
              </a:rPr>
              <a:t>to zero when the ultimate bearing capacity exceeds </a:t>
            </a:r>
            <a:r>
              <a:rPr lang="en-US" sz="3200" i="1" dirty="0">
                <a:solidFill>
                  <a:schemeClr val="accent2"/>
                </a:solidFill>
              </a:rPr>
              <a:t>the effective </a:t>
            </a:r>
            <a:r>
              <a:rPr lang="en-US" sz="3200" i="1" dirty="0">
                <a:solidFill>
                  <a:schemeClr val="accent2"/>
                </a:solidFill>
              </a:rPr>
              <a:t>contact stress, </a:t>
            </a:r>
            <a:endParaRPr lang="en-US" sz="3200" i="1" dirty="0">
              <a:solidFill>
                <a:schemeClr val="accent2"/>
              </a:solidFill>
            </a:endParaRPr>
          </a:p>
          <a:p>
            <a:r>
              <a:rPr lang="en-US" sz="3200" i="1" dirty="0">
                <a:solidFill>
                  <a:schemeClr val="accent2"/>
                </a:solidFill>
              </a:rPr>
              <a:t>at </a:t>
            </a:r>
            <a:r>
              <a:rPr lang="en-US" sz="3200" i="1" dirty="0">
                <a:solidFill>
                  <a:schemeClr val="accent2"/>
                </a:solidFill>
              </a:rPr>
              <a:t>this time, the dry density reaches </a:t>
            </a:r>
            <a:r>
              <a:rPr lang="en-US" sz="3200" i="1" dirty="0">
                <a:solidFill>
                  <a:schemeClr val="accent2"/>
                </a:solidFill>
              </a:rPr>
              <a:t>its maximum </a:t>
            </a:r>
            <a:r>
              <a:rPr lang="en-US" sz="3200" i="1" dirty="0">
                <a:solidFill>
                  <a:schemeClr val="accent2"/>
                </a:solidFill>
              </a:rPr>
              <a:t>value and any mare passes will not have any </a:t>
            </a:r>
            <a:r>
              <a:rPr lang="en-US" sz="3200" i="1" dirty="0">
                <a:solidFill>
                  <a:schemeClr val="accent2"/>
                </a:solidFill>
              </a:rPr>
              <a:t>effect on </a:t>
            </a:r>
            <a:r>
              <a:rPr lang="en-US" sz="3200" i="1" dirty="0">
                <a:solidFill>
                  <a:schemeClr val="accent2"/>
                </a:solidFill>
              </a:rPr>
              <a:t>the soil. </a:t>
            </a:r>
            <a:br>
              <a:rPr lang="en-US" sz="3200" i="1" dirty="0">
                <a:solidFill>
                  <a:schemeClr val="accent2"/>
                </a:solidFill>
              </a:rPr>
            </a:br>
            <a:endParaRPr lang="en-US" sz="32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1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304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Computer Program for Soil Compaction Design?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5364163"/>
          </a:xfrm>
        </p:spPr>
        <p:txBody>
          <a:bodyPr>
            <a:normAutofit/>
          </a:bodyPr>
          <a:lstStyle/>
          <a:p>
            <a:r>
              <a:rPr lang="en-US" sz="4000" i="1" dirty="0">
                <a:solidFill>
                  <a:schemeClr val="accent2"/>
                </a:solidFill>
              </a:rPr>
              <a:t>This is an </a:t>
            </a:r>
            <a:r>
              <a:rPr lang="en-US" sz="4000" i="1" dirty="0">
                <a:solidFill>
                  <a:schemeClr val="accent2"/>
                </a:solidFill>
              </a:rPr>
              <a:t>iterative </a:t>
            </a:r>
            <a:r>
              <a:rPr lang="en-US" sz="4000" i="1" dirty="0">
                <a:solidFill>
                  <a:schemeClr val="accent2"/>
                </a:solidFill>
              </a:rPr>
              <a:t>procedure can be </a:t>
            </a:r>
            <a:r>
              <a:rPr lang="en-US" sz="4000" i="1" dirty="0" smtClean="0">
                <a:solidFill>
                  <a:schemeClr val="accent2"/>
                </a:solidFill>
              </a:rPr>
              <a:t>programmed.</a:t>
            </a:r>
          </a:p>
          <a:p>
            <a:endParaRPr lang="en-US" sz="4000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0619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38611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Moisture Content Measurement – Moisture Analyzer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914" y="1843313"/>
            <a:ext cx="5828392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2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Moisture Content Measurement – </a:t>
            </a:r>
            <a:r>
              <a:rPr lang="en-US" dirty="0" smtClean="0">
                <a:solidFill>
                  <a:srgbClr val="00B050"/>
                </a:solidFill>
              </a:rPr>
              <a:t>Electronics sensor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42" y="1690688"/>
            <a:ext cx="7539374" cy="4351338"/>
          </a:xfrm>
        </p:spPr>
      </p:pic>
    </p:spTree>
    <p:extLst>
      <p:ext uri="{BB962C8B-B14F-4D97-AF65-F5344CB8AC3E}">
        <p14:creationId xmlns:p14="http://schemas.microsoft.com/office/powerpoint/2010/main" val="241770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Proctor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4738"/>
            <a:ext cx="10515600" cy="531883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6" name="مجموعة 25"/>
          <p:cNvGrpSpPr/>
          <p:nvPr/>
        </p:nvGrpSpPr>
        <p:grpSpPr>
          <a:xfrm>
            <a:off x="4766620" y="1305485"/>
            <a:ext cx="5745176" cy="4286281"/>
            <a:chOff x="2357422" y="2038350"/>
            <a:chExt cx="6030928" cy="4177042"/>
          </a:xfrm>
        </p:grpSpPr>
        <p:sp>
          <p:nvSpPr>
            <p:cNvPr id="7" name="Rectangle 1029"/>
            <p:cNvSpPr>
              <a:spLocks noChangeArrowheads="1"/>
            </p:cNvSpPr>
            <p:nvPr/>
          </p:nvSpPr>
          <p:spPr bwMode="auto">
            <a:xfrm>
              <a:off x="3054350" y="2081213"/>
              <a:ext cx="5334000" cy="3657600"/>
            </a:xfrm>
            <a:prstGeom prst="rect">
              <a:avLst/>
            </a:prstGeom>
            <a:noFill/>
            <a:ln w="349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rtl="0">
                <a:lnSpc>
                  <a:spcPct val="80000"/>
                </a:lnSpc>
                <a:spcBef>
                  <a:spcPct val="10000"/>
                </a:spcBef>
                <a:spcAft>
                  <a:spcPct val="15000"/>
                </a:spcAft>
              </a:pPr>
              <a:endParaRPr lang="en-US"/>
            </a:p>
          </p:txBody>
        </p:sp>
        <p:grpSp>
          <p:nvGrpSpPr>
            <p:cNvPr id="8" name="Group 1052"/>
            <p:cNvGrpSpPr>
              <a:grpSpLocks/>
            </p:cNvGrpSpPr>
            <p:nvPr/>
          </p:nvGrpSpPr>
          <p:grpSpPr bwMode="auto">
            <a:xfrm>
              <a:off x="5145088" y="2038350"/>
              <a:ext cx="3228975" cy="2300288"/>
              <a:chOff x="2661" y="1152"/>
              <a:chExt cx="2034" cy="1449"/>
            </a:xfrm>
          </p:grpSpPr>
          <p:sp>
            <p:nvSpPr>
              <p:cNvPr id="23" name="Freeform 1030"/>
              <p:cNvSpPr>
                <a:spLocks/>
              </p:cNvSpPr>
              <p:nvPr/>
            </p:nvSpPr>
            <p:spPr bwMode="auto">
              <a:xfrm>
                <a:off x="2661" y="1152"/>
                <a:ext cx="2034" cy="1449"/>
              </a:xfrm>
              <a:custGeom>
                <a:avLst/>
                <a:gdLst>
                  <a:gd name="T0" fmla="*/ 0 w 2034"/>
                  <a:gd name="T1" fmla="*/ 0 h 1449"/>
                  <a:gd name="T2" fmla="*/ 123 w 2034"/>
                  <a:gd name="T3" fmla="*/ 219 h 1449"/>
                  <a:gd name="T4" fmla="*/ 267 w 2034"/>
                  <a:gd name="T5" fmla="*/ 411 h 1449"/>
                  <a:gd name="T6" fmla="*/ 441 w 2034"/>
                  <a:gd name="T7" fmla="*/ 603 h 1449"/>
                  <a:gd name="T8" fmla="*/ 651 w 2034"/>
                  <a:gd name="T9" fmla="*/ 795 h 1449"/>
                  <a:gd name="T10" fmla="*/ 873 w 2034"/>
                  <a:gd name="T11" fmla="*/ 936 h 1449"/>
                  <a:gd name="T12" fmla="*/ 1116 w 2034"/>
                  <a:gd name="T13" fmla="*/ 1080 h 1449"/>
                  <a:gd name="T14" fmla="*/ 1350 w 2034"/>
                  <a:gd name="T15" fmla="*/ 1179 h 1449"/>
                  <a:gd name="T16" fmla="*/ 1557 w 2034"/>
                  <a:gd name="T17" fmla="*/ 1269 h 1449"/>
                  <a:gd name="T18" fmla="*/ 1746 w 2034"/>
                  <a:gd name="T19" fmla="*/ 1350 h 1449"/>
                  <a:gd name="T20" fmla="*/ 1980 w 2034"/>
                  <a:gd name="T21" fmla="*/ 1431 h 1449"/>
                  <a:gd name="T22" fmla="*/ 2034 w 2034"/>
                  <a:gd name="T23" fmla="*/ 1449 h 14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034"/>
                  <a:gd name="T37" fmla="*/ 0 h 1449"/>
                  <a:gd name="T38" fmla="*/ 2034 w 2034"/>
                  <a:gd name="T39" fmla="*/ 1449 h 144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034" h="1449">
                    <a:moveTo>
                      <a:pt x="0" y="0"/>
                    </a:moveTo>
                    <a:cubicBezTo>
                      <a:pt x="22" y="37"/>
                      <a:pt x="78" y="150"/>
                      <a:pt x="123" y="219"/>
                    </a:cubicBezTo>
                    <a:cubicBezTo>
                      <a:pt x="168" y="288"/>
                      <a:pt x="214" y="347"/>
                      <a:pt x="267" y="411"/>
                    </a:cubicBezTo>
                    <a:cubicBezTo>
                      <a:pt x="320" y="475"/>
                      <a:pt x="377" y="539"/>
                      <a:pt x="441" y="603"/>
                    </a:cubicBezTo>
                    <a:cubicBezTo>
                      <a:pt x="505" y="667"/>
                      <a:pt x="579" y="740"/>
                      <a:pt x="651" y="795"/>
                    </a:cubicBezTo>
                    <a:cubicBezTo>
                      <a:pt x="723" y="850"/>
                      <a:pt x="796" y="889"/>
                      <a:pt x="873" y="936"/>
                    </a:cubicBezTo>
                    <a:cubicBezTo>
                      <a:pt x="950" y="983"/>
                      <a:pt x="1037" y="1039"/>
                      <a:pt x="1116" y="1080"/>
                    </a:cubicBezTo>
                    <a:cubicBezTo>
                      <a:pt x="1195" y="1121"/>
                      <a:pt x="1277" y="1148"/>
                      <a:pt x="1350" y="1179"/>
                    </a:cubicBezTo>
                    <a:cubicBezTo>
                      <a:pt x="1423" y="1210"/>
                      <a:pt x="1491" y="1241"/>
                      <a:pt x="1557" y="1269"/>
                    </a:cubicBezTo>
                    <a:cubicBezTo>
                      <a:pt x="1623" y="1297"/>
                      <a:pt x="1676" y="1323"/>
                      <a:pt x="1746" y="1350"/>
                    </a:cubicBezTo>
                    <a:cubicBezTo>
                      <a:pt x="1816" y="1377"/>
                      <a:pt x="1932" y="1415"/>
                      <a:pt x="1980" y="1431"/>
                    </a:cubicBezTo>
                    <a:cubicBezTo>
                      <a:pt x="2028" y="1447"/>
                      <a:pt x="2023" y="1445"/>
                      <a:pt x="2034" y="1449"/>
                    </a:cubicBezTo>
                  </a:path>
                </a:pathLst>
              </a:custGeom>
              <a:noFill/>
              <a:ln w="41275">
                <a:solidFill>
                  <a:srgbClr val="FF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  <p:sp>
            <p:nvSpPr>
              <p:cNvPr id="24" name="Text Box 1034"/>
              <p:cNvSpPr txBox="1">
                <a:spLocks noChangeArrowheads="1"/>
              </p:cNvSpPr>
              <p:nvPr/>
            </p:nvSpPr>
            <p:spPr bwMode="auto">
              <a:xfrm>
                <a:off x="3110" y="1440"/>
                <a:ext cx="1440" cy="49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 rtl="0" eaLnBrk="0" hangingPunct="0">
                  <a:spcBef>
                    <a:spcPct val="50000"/>
                  </a:spcBef>
                </a:pPr>
                <a:r>
                  <a:rPr lang="en-US" dirty="0"/>
                  <a:t>Zero air voids line</a:t>
                </a:r>
              </a:p>
              <a:p>
                <a:pPr algn="ctr" rtl="0" eaLnBrk="0" hangingPunct="0">
                  <a:spcBef>
                    <a:spcPct val="50000"/>
                  </a:spcBef>
                </a:pPr>
                <a:r>
                  <a:rPr lang="en-US" dirty="0"/>
                  <a:t>ZAV</a:t>
                </a:r>
                <a:endParaRPr lang="en-AU" dirty="0"/>
              </a:p>
            </p:txBody>
          </p:sp>
        </p:grpSp>
        <p:sp>
          <p:nvSpPr>
            <p:cNvPr id="9" name="Text Box 1039"/>
            <p:cNvSpPr txBox="1">
              <a:spLocks noChangeArrowheads="1"/>
            </p:cNvSpPr>
            <p:nvPr/>
          </p:nvSpPr>
          <p:spPr bwMode="auto">
            <a:xfrm>
              <a:off x="2357422" y="2857496"/>
              <a:ext cx="484627" cy="192882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vert="vert270" wrap="square">
              <a:spAutoFit/>
            </a:bodyPr>
            <a:lstStyle/>
            <a:p>
              <a:pPr algn="l" rtl="0" eaLnBrk="0" hangingPunct="0">
                <a:spcBef>
                  <a:spcPct val="50000"/>
                </a:spcBef>
              </a:pPr>
              <a:r>
                <a:rPr lang="en-US" b="1" dirty="0"/>
                <a:t>Dry Density</a:t>
              </a:r>
              <a:endParaRPr lang="en-AU" b="1" dirty="0"/>
            </a:p>
          </p:txBody>
        </p:sp>
        <p:sp>
          <p:nvSpPr>
            <p:cNvPr id="10" name="Text Box 1040"/>
            <p:cNvSpPr txBox="1">
              <a:spLocks noChangeArrowheads="1"/>
            </p:cNvSpPr>
            <p:nvPr/>
          </p:nvSpPr>
          <p:spPr bwMode="auto">
            <a:xfrm>
              <a:off x="5613677" y="5857892"/>
              <a:ext cx="2744537" cy="3575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l" rtl="0" eaLnBrk="0" hangingPunct="0">
                <a:spcBef>
                  <a:spcPct val="50000"/>
                </a:spcBef>
              </a:pPr>
              <a:r>
                <a:rPr lang="en-US" b="1" dirty="0"/>
                <a:t>Moisture content</a:t>
              </a:r>
              <a:endParaRPr lang="en-AU" b="1" dirty="0"/>
            </a:p>
          </p:txBody>
        </p:sp>
        <p:grpSp>
          <p:nvGrpSpPr>
            <p:cNvPr id="11" name="Group 1051"/>
            <p:cNvGrpSpPr>
              <a:grpSpLocks/>
            </p:cNvGrpSpPr>
            <p:nvPr/>
          </p:nvGrpSpPr>
          <p:grpSpPr bwMode="auto">
            <a:xfrm>
              <a:off x="3054350" y="2428875"/>
              <a:ext cx="2667000" cy="3343275"/>
              <a:chOff x="1344" y="1398"/>
              <a:chExt cx="1680" cy="2106"/>
            </a:xfrm>
          </p:grpSpPr>
          <p:sp>
            <p:nvSpPr>
              <p:cNvPr id="19" name="Line 1035"/>
              <p:cNvSpPr>
                <a:spLocks noChangeShapeType="1"/>
              </p:cNvSpPr>
              <p:nvPr/>
            </p:nvSpPr>
            <p:spPr bwMode="auto">
              <a:xfrm flipV="1">
                <a:off x="2736" y="1728"/>
                <a:ext cx="0" cy="177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</p:spPr>
            <p:txBody>
              <a:bodyPr wrap="none"/>
              <a:lstStyle/>
              <a:p>
                <a:endParaRPr lang="ar-IQ"/>
              </a:p>
            </p:txBody>
          </p:sp>
          <p:sp>
            <p:nvSpPr>
              <p:cNvPr id="20" name="Line 1041"/>
              <p:cNvSpPr>
                <a:spLocks noChangeShapeType="1"/>
              </p:cNvSpPr>
              <p:nvPr/>
            </p:nvSpPr>
            <p:spPr bwMode="auto">
              <a:xfrm>
                <a:off x="1344" y="1728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</p:spPr>
            <p:txBody>
              <a:bodyPr wrap="none"/>
              <a:lstStyle/>
              <a:p>
                <a:endParaRPr lang="ar-IQ"/>
              </a:p>
            </p:txBody>
          </p:sp>
          <p:sp>
            <p:nvSpPr>
              <p:cNvPr id="21" name="Text Box 1042"/>
              <p:cNvSpPr txBox="1">
                <a:spLocks noChangeArrowheads="1"/>
              </p:cNvSpPr>
              <p:nvPr/>
            </p:nvSpPr>
            <p:spPr bwMode="auto">
              <a:xfrm>
                <a:off x="1400" y="1398"/>
                <a:ext cx="624" cy="2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 rtl="0" eaLnBrk="0" hangingPunct="0">
                  <a:spcBef>
                    <a:spcPct val="50000"/>
                  </a:spcBef>
                </a:pPr>
                <a:r>
                  <a:rPr lang="en-AU" b="1" dirty="0">
                    <a:solidFill>
                      <a:srgbClr val="000099"/>
                    </a:solidFill>
                    <a:latin typeface="Times New Roman" pitchFamily="18" charset="0"/>
                    <a:sym typeface="Symbol" pitchFamily="18" charset="2"/>
                  </a:rPr>
                  <a:t></a:t>
                </a:r>
                <a:r>
                  <a:rPr lang="en-US" b="1" baseline="-25000" dirty="0">
                    <a:solidFill>
                      <a:srgbClr val="000099"/>
                    </a:solidFill>
                    <a:latin typeface="Times New Roman" pitchFamily="18" charset="0"/>
                    <a:sym typeface="Symbol" pitchFamily="18" charset="2"/>
                  </a:rPr>
                  <a:t>d max</a:t>
                </a:r>
                <a:endParaRPr lang="en-AU" b="1" baseline="-25000" dirty="0">
                  <a:solidFill>
                    <a:srgbClr val="000099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" name="Text Box 1043"/>
              <p:cNvSpPr txBox="1">
                <a:spLocks noChangeArrowheads="1"/>
              </p:cNvSpPr>
              <p:nvPr/>
            </p:nvSpPr>
            <p:spPr bwMode="auto">
              <a:xfrm>
                <a:off x="2400" y="3120"/>
                <a:ext cx="624" cy="227"/>
              </a:xfrm>
              <a:prstGeom prst="rect">
                <a:avLst/>
              </a:prstGeom>
              <a:solidFill>
                <a:schemeClr val="bg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 rtl="0" eaLnBrk="0" hangingPunct="0">
                  <a:spcBef>
                    <a:spcPct val="50000"/>
                  </a:spcBef>
                </a:pPr>
                <a:r>
                  <a:rPr lang="en-US" b="1">
                    <a:solidFill>
                      <a:srgbClr val="000099"/>
                    </a:solidFill>
                  </a:rPr>
                  <a:t>OMC</a:t>
                </a:r>
                <a:endParaRPr lang="en-AU" b="1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12" name="Freeform 1031"/>
            <p:cNvSpPr>
              <a:spLocks/>
            </p:cNvSpPr>
            <p:nvPr/>
          </p:nvSpPr>
          <p:spPr bwMode="auto">
            <a:xfrm>
              <a:off x="4044950" y="2952750"/>
              <a:ext cx="2462213" cy="1100138"/>
            </a:xfrm>
            <a:custGeom>
              <a:avLst/>
              <a:gdLst>
                <a:gd name="T0" fmla="*/ 0 w 1551"/>
                <a:gd name="T1" fmla="*/ 693 h 693"/>
                <a:gd name="T2" fmla="*/ 214 w 1551"/>
                <a:gd name="T3" fmla="*/ 378 h 693"/>
                <a:gd name="T4" fmla="*/ 442 w 1551"/>
                <a:gd name="T5" fmla="*/ 144 h 693"/>
                <a:gd name="T6" fmla="*/ 608 w 1551"/>
                <a:gd name="T7" fmla="*/ 45 h 693"/>
                <a:gd name="T8" fmla="*/ 763 w 1551"/>
                <a:gd name="T9" fmla="*/ 4 h 693"/>
                <a:gd name="T10" fmla="*/ 939 w 1551"/>
                <a:gd name="T11" fmla="*/ 70 h 693"/>
                <a:gd name="T12" fmla="*/ 1064 w 1551"/>
                <a:gd name="T13" fmla="*/ 172 h 693"/>
                <a:gd name="T14" fmla="*/ 1173 w 1551"/>
                <a:gd name="T15" fmla="*/ 270 h 693"/>
                <a:gd name="T16" fmla="*/ 1308 w 1551"/>
                <a:gd name="T17" fmla="*/ 387 h 693"/>
                <a:gd name="T18" fmla="*/ 1416 w 1551"/>
                <a:gd name="T19" fmla="*/ 495 h 693"/>
                <a:gd name="T20" fmla="*/ 1551 w 1551"/>
                <a:gd name="T21" fmla="*/ 621 h 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51"/>
                <a:gd name="T34" fmla="*/ 0 h 693"/>
                <a:gd name="T35" fmla="*/ 1551 w 1551"/>
                <a:gd name="T36" fmla="*/ 693 h 6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51" h="693">
                  <a:moveTo>
                    <a:pt x="0" y="693"/>
                  </a:moveTo>
                  <a:cubicBezTo>
                    <a:pt x="36" y="641"/>
                    <a:pt x="140" y="470"/>
                    <a:pt x="214" y="378"/>
                  </a:cubicBezTo>
                  <a:cubicBezTo>
                    <a:pt x="288" y="287"/>
                    <a:pt x="376" y="201"/>
                    <a:pt x="442" y="144"/>
                  </a:cubicBezTo>
                  <a:cubicBezTo>
                    <a:pt x="508" y="88"/>
                    <a:pt x="555" y="68"/>
                    <a:pt x="608" y="45"/>
                  </a:cubicBezTo>
                  <a:cubicBezTo>
                    <a:pt x="661" y="22"/>
                    <a:pt x="708" y="0"/>
                    <a:pt x="763" y="4"/>
                  </a:cubicBezTo>
                  <a:cubicBezTo>
                    <a:pt x="819" y="8"/>
                    <a:pt x="889" y="42"/>
                    <a:pt x="939" y="70"/>
                  </a:cubicBezTo>
                  <a:cubicBezTo>
                    <a:pt x="990" y="98"/>
                    <a:pt x="1025" y="139"/>
                    <a:pt x="1064" y="172"/>
                  </a:cubicBezTo>
                  <a:cubicBezTo>
                    <a:pt x="1103" y="205"/>
                    <a:pt x="1132" y="234"/>
                    <a:pt x="1173" y="270"/>
                  </a:cubicBezTo>
                  <a:cubicBezTo>
                    <a:pt x="1214" y="306"/>
                    <a:pt x="1268" y="350"/>
                    <a:pt x="1308" y="387"/>
                  </a:cubicBezTo>
                  <a:cubicBezTo>
                    <a:pt x="1348" y="424"/>
                    <a:pt x="1376" y="456"/>
                    <a:pt x="1416" y="495"/>
                  </a:cubicBezTo>
                  <a:cubicBezTo>
                    <a:pt x="1456" y="534"/>
                    <a:pt x="1523" y="595"/>
                    <a:pt x="1551" y="621"/>
                  </a:cubicBezTo>
                </a:path>
              </a:pathLst>
            </a:custGeom>
            <a:noFill/>
            <a:ln w="412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ctr" rtl="0">
                <a:lnSpc>
                  <a:spcPct val="80000"/>
                </a:lnSpc>
                <a:spcBef>
                  <a:spcPct val="10000"/>
                </a:spcBef>
                <a:spcAft>
                  <a:spcPct val="15000"/>
                </a:spcAft>
              </a:pPr>
              <a:endParaRPr lang="en-US"/>
            </a:p>
          </p:txBody>
        </p:sp>
        <p:grpSp>
          <p:nvGrpSpPr>
            <p:cNvPr id="13" name="Group 1049"/>
            <p:cNvGrpSpPr>
              <a:grpSpLocks/>
            </p:cNvGrpSpPr>
            <p:nvPr/>
          </p:nvGrpSpPr>
          <p:grpSpPr bwMode="auto">
            <a:xfrm>
              <a:off x="3130550" y="3409951"/>
              <a:ext cx="1828800" cy="1392238"/>
              <a:chOff x="1392" y="1968"/>
              <a:chExt cx="1152" cy="877"/>
            </a:xfrm>
          </p:grpSpPr>
          <p:sp>
            <p:nvSpPr>
              <p:cNvPr id="17" name="Line 1045"/>
              <p:cNvSpPr>
                <a:spLocks noChangeShapeType="1"/>
              </p:cNvSpPr>
              <p:nvPr/>
            </p:nvSpPr>
            <p:spPr bwMode="auto">
              <a:xfrm flipH="1">
                <a:off x="1872" y="1968"/>
                <a:ext cx="240" cy="336"/>
              </a:xfrm>
              <a:prstGeom prst="line">
                <a:avLst/>
              </a:prstGeom>
              <a:noFill/>
              <a:ln w="38100" cap="sq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</p:spPr>
            <p:txBody>
              <a:bodyPr wrap="none"/>
              <a:lstStyle/>
              <a:p>
                <a:endParaRPr lang="ar-IQ"/>
              </a:p>
            </p:txBody>
          </p:sp>
          <p:sp>
            <p:nvSpPr>
              <p:cNvPr id="18" name="Text Box 1046"/>
              <p:cNvSpPr txBox="1">
                <a:spLocks noChangeArrowheads="1"/>
              </p:cNvSpPr>
              <p:nvPr/>
            </p:nvSpPr>
            <p:spPr bwMode="auto">
              <a:xfrm>
                <a:off x="1392" y="2448"/>
                <a:ext cx="1152" cy="39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 rtl="0" eaLnBrk="0" hangingPunct="0">
                  <a:spcBef>
                    <a:spcPct val="50000"/>
                  </a:spcBef>
                </a:pPr>
                <a:r>
                  <a:rPr lang="en-US" b="1" i="1">
                    <a:solidFill>
                      <a:srgbClr val="FF3300"/>
                    </a:solidFill>
                    <a:latin typeface="Times New Roman" pitchFamily="18" charset="0"/>
                  </a:rPr>
                  <a:t>Soil too dry and brittle</a:t>
                </a:r>
                <a:endParaRPr lang="en-AU" b="1" i="1">
                  <a:solidFill>
                    <a:srgbClr val="FF33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4" name="Group 1050"/>
            <p:cNvGrpSpPr>
              <a:grpSpLocks/>
            </p:cNvGrpSpPr>
            <p:nvPr/>
          </p:nvGrpSpPr>
          <p:grpSpPr bwMode="auto">
            <a:xfrm>
              <a:off x="5568950" y="3409951"/>
              <a:ext cx="2209800" cy="1408113"/>
              <a:chOff x="2928" y="2016"/>
              <a:chExt cx="1392" cy="887"/>
            </a:xfrm>
          </p:grpSpPr>
          <p:sp>
            <p:nvSpPr>
              <p:cNvPr id="15" name="Line 1047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336" cy="336"/>
              </a:xfrm>
              <a:prstGeom prst="line">
                <a:avLst/>
              </a:prstGeom>
              <a:noFill/>
              <a:ln w="38100" cap="sq">
                <a:solidFill>
                  <a:srgbClr val="000080"/>
                </a:solidFill>
                <a:round/>
                <a:headEnd type="none" w="sm" len="sm"/>
                <a:tailEnd type="triangle" w="med" len="lg"/>
              </a:ln>
            </p:spPr>
            <p:txBody>
              <a:bodyPr wrap="none"/>
              <a:lstStyle/>
              <a:p>
                <a:endParaRPr lang="ar-IQ"/>
              </a:p>
            </p:txBody>
          </p:sp>
          <p:sp>
            <p:nvSpPr>
              <p:cNvPr id="16" name="Text Box 1048"/>
              <p:cNvSpPr txBox="1">
                <a:spLocks noChangeArrowheads="1"/>
              </p:cNvSpPr>
              <p:nvPr/>
            </p:nvSpPr>
            <p:spPr bwMode="auto">
              <a:xfrm>
                <a:off x="2928" y="2506"/>
                <a:ext cx="1392" cy="397"/>
              </a:xfrm>
              <a:prstGeom prst="rect">
                <a:avLst/>
              </a:prstGeom>
              <a:solidFill>
                <a:schemeClr val="bg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 rtl="0" eaLnBrk="0" hangingPunct="0">
                  <a:spcBef>
                    <a:spcPct val="50000"/>
                  </a:spcBef>
                </a:pPr>
                <a:r>
                  <a:rPr lang="en-US" b="1" i="1">
                    <a:solidFill>
                      <a:srgbClr val="000099"/>
                    </a:solidFill>
                    <a:latin typeface="Times New Roman" pitchFamily="18" charset="0"/>
                  </a:rPr>
                  <a:t>Soil too wet &amp; deformable</a:t>
                </a:r>
                <a:endParaRPr lang="en-AU" b="1" i="1">
                  <a:solidFill>
                    <a:srgbClr val="000099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1372115" y="1254599"/>
            <a:ext cx="242886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000" i="1" dirty="0">
                <a:solidFill>
                  <a:schemeClr val="accent2"/>
                </a:solidFill>
              </a:rPr>
              <a:t>The aim of the test is to establish the maximum dry density that may be attained for a given soil with a standard amount of </a:t>
            </a:r>
            <a:r>
              <a:rPr lang="en-US" altLang="zh-CN" sz="2000" i="1" dirty="0" err="1" smtClean="0">
                <a:solidFill>
                  <a:schemeClr val="accent2"/>
                </a:solidFill>
              </a:rPr>
              <a:t>compactive</a:t>
            </a:r>
            <a:r>
              <a:rPr lang="en-US" altLang="zh-CN" sz="2000" i="1" dirty="0" smtClean="0">
                <a:solidFill>
                  <a:schemeClr val="accent2"/>
                </a:solidFill>
              </a:rPr>
              <a:t> </a:t>
            </a:r>
            <a:r>
              <a:rPr lang="en-US" altLang="zh-CN" sz="2000" i="1" dirty="0">
                <a:solidFill>
                  <a:schemeClr val="accent2"/>
                </a:solidFill>
              </a:rPr>
              <a:t>effort. When a series of samples of a soil are compacted at different water content the plot usually shows a distinct peak. </a:t>
            </a:r>
          </a:p>
        </p:txBody>
      </p:sp>
    </p:spTree>
    <p:extLst>
      <p:ext uri="{BB962C8B-B14F-4D97-AF65-F5344CB8AC3E}">
        <p14:creationId xmlns:p14="http://schemas.microsoft.com/office/powerpoint/2010/main" val="9485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84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US" dirty="0" smtClean="0">
                <a:solidFill>
                  <a:srgbClr val="00B050"/>
                </a:solidFill>
              </a:rPr>
              <a:t>ompaction Mechanism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23582"/>
            <a:ext cx="10515600" cy="5153381"/>
          </a:xfrm>
        </p:spPr>
        <p:txBody>
          <a:bodyPr/>
          <a:lstStyle/>
          <a:p>
            <a:pPr marL="0" indent="0">
              <a:buNone/>
            </a:pPr>
            <a:r>
              <a:rPr lang="en-US" altLang="en-US" i="1" dirty="0">
                <a:solidFill>
                  <a:schemeClr val="accent2"/>
                </a:solidFill>
              </a:rPr>
              <a:t>Compaction (concept): the densification of soil by removal of air. Requires mechanical energy Densification increases with help of water.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altLang="en-US" i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en-US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en-US" i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en-US" i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en-US" i="1" dirty="0" smtClean="0">
                <a:solidFill>
                  <a:schemeClr val="accent2"/>
                </a:solidFill>
              </a:rPr>
              <a:t>water acts as softening agent and allows soil particles to slip over one another thereby increasing the packing factor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This soil density chart shows properly compacted soi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015" y="2036881"/>
            <a:ext cx="5732059" cy="2690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09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Factors Affecting The Compaction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901851"/>
              </p:ext>
            </p:extLst>
          </p:nvPr>
        </p:nvGraphicFramePr>
        <p:xfrm>
          <a:off x="838200" y="1333497"/>
          <a:ext cx="10515600" cy="50975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14900">
                  <a:extLst>
                    <a:ext uri="{9D8B030D-6E8A-4147-A177-3AD203B41FA5}">
                      <a16:colId xmlns:a16="http://schemas.microsoft.com/office/drawing/2014/main" val="1643325040"/>
                    </a:ext>
                  </a:extLst>
                </a:gridCol>
                <a:gridCol w="5600700">
                  <a:extLst>
                    <a:ext uri="{9D8B030D-6E8A-4147-A177-3AD203B41FA5}">
                      <a16:colId xmlns:a16="http://schemas.microsoft.com/office/drawing/2014/main" val="3896089155"/>
                    </a:ext>
                  </a:extLst>
                </a:gridCol>
              </a:tblGrid>
              <a:tr h="708449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sz="4400" kern="1200" dirty="0" smtClean="0">
                          <a:solidFill>
                            <a:srgbClr val="00B050"/>
                          </a:solidFill>
                        </a:rPr>
                        <a:t>Factors</a:t>
                      </a:r>
                      <a:endParaRPr lang="en-US" sz="4400" kern="1200" dirty="0">
                        <a:solidFill>
                          <a:srgbClr val="00B05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sz="4400" kern="1200" dirty="0" smtClean="0">
                          <a:solidFill>
                            <a:srgbClr val="00B050"/>
                          </a:solidFill>
                        </a:rPr>
                        <a:t>Control</a:t>
                      </a:r>
                      <a:endParaRPr lang="en-US" sz="4400" kern="1200" dirty="0">
                        <a:solidFill>
                          <a:srgbClr val="00B050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359158"/>
                  </a:ext>
                </a:extLst>
              </a:tr>
              <a:tr h="1048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Nature and type of soil, i.e. sand or clay, grading, plasticity 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No Control. Depends on material availability</a:t>
                      </a:r>
                      <a:endParaRPr lang="en-US" sz="2400" i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194670"/>
                  </a:ext>
                </a:extLst>
              </a:tr>
              <a:tr h="1048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Water content at the time of compaction 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Controllable </a:t>
                      </a:r>
                      <a:endParaRPr lang="en-US" sz="2400" i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772049"/>
                  </a:ext>
                </a:extLst>
              </a:tr>
              <a:tr h="1048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Site conditions, e.g. weather, type of site, layer thickness 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Controllable by choosing proper combination of equipment and lift thickness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140700"/>
                  </a:ext>
                </a:extLst>
              </a:tr>
              <a:tr h="7084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kern="1200" dirty="0" err="1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Compactive</a:t>
                      </a:r>
                      <a:r>
                        <a:rPr lang="en-US" sz="2400" i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 effort</a:t>
                      </a:r>
                      <a:endParaRPr lang="en-US" sz="2400" i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Controllable by choosing proper combination of equipment and lift thickness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31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68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1"/>
          <p:cNvSpPr>
            <a:spLocks noGrp="1"/>
          </p:cNvSpPr>
          <p:nvPr>
            <p:ph idx="1"/>
          </p:nvPr>
        </p:nvSpPr>
        <p:spPr>
          <a:xfrm>
            <a:off x="2738414" y="2130838"/>
            <a:ext cx="3786214" cy="4155682"/>
          </a:xfrm>
        </p:spPr>
        <p:txBody>
          <a:bodyPr>
            <a:normAutofit fontScale="70000" lnSpcReduction="20000"/>
          </a:bodyPr>
          <a:lstStyle/>
          <a:p>
            <a:pPr lvl="0" algn="l" rtl="0"/>
            <a:r>
              <a:rPr lang="en-US" sz="40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Standard Proctor Test: -</a:t>
            </a:r>
          </a:p>
          <a:p>
            <a:pPr lvl="1"/>
            <a:r>
              <a:rPr lang="en-US" sz="2600" i="1" dirty="0">
                <a:solidFill>
                  <a:schemeClr val="accent2"/>
                </a:solidFill>
              </a:rPr>
              <a:t>mould 4.6” * 4” diameter</a:t>
            </a:r>
          </a:p>
          <a:p>
            <a:pPr lvl="1"/>
            <a:r>
              <a:rPr lang="en-US" sz="2600" i="1" dirty="0">
                <a:solidFill>
                  <a:schemeClr val="accent2"/>
                </a:solidFill>
              </a:rPr>
              <a:t>hammer weight = 5.5 </a:t>
            </a:r>
            <a:r>
              <a:rPr lang="en-US" sz="2600" i="1" dirty="0" err="1">
                <a:solidFill>
                  <a:schemeClr val="accent2"/>
                </a:solidFill>
              </a:rPr>
              <a:t>Ib</a:t>
            </a:r>
            <a:endParaRPr lang="en-US" sz="2600" i="1" dirty="0">
              <a:solidFill>
                <a:schemeClr val="accent2"/>
              </a:solidFill>
            </a:endParaRPr>
          </a:p>
          <a:p>
            <a:pPr lvl="1"/>
            <a:r>
              <a:rPr lang="en-US" sz="2600" i="1" dirty="0">
                <a:solidFill>
                  <a:schemeClr val="accent2"/>
                </a:solidFill>
              </a:rPr>
              <a:t>height of hammer drop = 12”</a:t>
            </a:r>
          </a:p>
          <a:p>
            <a:pPr lvl="1"/>
            <a:r>
              <a:rPr lang="en-US" sz="2600" i="1" dirty="0">
                <a:solidFill>
                  <a:schemeClr val="accent2"/>
                </a:solidFill>
              </a:rPr>
              <a:t>No. of blows/layer = 25 No. of layers = 3</a:t>
            </a:r>
          </a:p>
          <a:p>
            <a:pPr marL="0" indent="0" algn="l" rtl="0">
              <a:buNone/>
            </a:pPr>
            <a:r>
              <a:rPr lang="en-US" dirty="0"/>
              <a:t> </a:t>
            </a:r>
            <a:endParaRPr lang="en-US" sz="2000" dirty="0"/>
          </a:p>
          <a:p>
            <a:pPr lvl="0" algn="l" rtl="0"/>
            <a:r>
              <a:rPr lang="en-US" sz="40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Modified Proctor Test: -</a:t>
            </a:r>
          </a:p>
          <a:p>
            <a:pPr lvl="1" algn="l" rtl="0"/>
            <a:r>
              <a:rPr lang="en-US" sz="2600" i="1" dirty="0">
                <a:solidFill>
                  <a:schemeClr val="accent2"/>
                </a:solidFill>
              </a:rPr>
              <a:t>mould 4.6” * 4” diameter</a:t>
            </a:r>
          </a:p>
          <a:p>
            <a:pPr lvl="1" algn="l" rtl="0"/>
            <a:r>
              <a:rPr lang="en-US" sz="2600" i="1" dirty="0">
                <a:solidFill>
                  <a:schemeClr val="accent2"/>
                </a:solidFill>
              </a:rPr>
              <a:t>hammer weight = 10 </a:t>
            </a:r>
            <a:r>
              <a:rPr lang="en-US" sz="2600" i="1" dirty="0" err="1">
                <a:solidFill>
                  <a:schemeClr val="accent2"/>
                </a:solidFill>
              </a:rPr>
              <a:t>Ib</a:t>
            </a:r>
            <a:endParaRPr lang="en-US" sz="2600" i="1" dirty="0">
              <a:solidFill>
                <a:schemeClr val="accent2"/>
              </a:solidFill>
            </a:endParaRPr>
          </a:p>
          <a:p>
            <a:pPr lvl="1" algn="l" rtl="0"/>
            <a:r>
              <a:rPr lang="en-US" sz="2600" i="1" dirty="0">
                <a:solidFill>
                  <a:schemeClr val="accent2"/>
                </a:solidFill>
              </a:rPr>
              <a:t>height of hammer drop = 18”</a:t>
            </a:r>
          </a:p>
          <a:p>
            <a:pPr lvl="1" algn="l" rtl="0"/>
            <a:r>
              <a:rPr lang="en-US" sz="2600" i="1" dirty="0">
                <a:solidFill>
                  <a:schemeClr val="accent2"/>
                </a:solidFill>
              </a:rPr>
              <a:t>No. of blows/layer = 25</a:t>
            </a:r>
          </a:p>
          <a:p>
            <a:pPr lvl="1" algn="l" rtl="0"/>
            <a:r>
              <a:rPr lang="en-US" sz="2600" i="1" dirty="0">
                <a:solidFill>
                  <a:schemeClr val="accent2"/>
                </a:solidFill>
              </a:rPr>
              <a:t>No. of layers = 5</a:t>
            </a:r>
          </a:p>
          <a:p>
            <a:pPr algn="l" rtl="0"/>
            <a:endParaRPr lang="ar-IQ" dirty="0"/>
          </a:p>
        </p:txBody>
      </p:sp>
      <p:sp>
        <p:nvSpPr>
          <p:cNvPr id="1026" name="AutoShape 2"/>
          <p:cNvSpPr>
            <a:spLocks/>
          </p:cNvSpPr>
          <p:nvPr/>
        </p:nvSpPr>
        <p:spPr bwMode="auto">
          <a:xfrm>
            <a:off x="7126290" y="2427059"/>
            <a:ext cx="448692" cy="3328377"/>
          </a:xfrm>
          <a:prstGeom prst="rightBrace">
            <a:avLst>
              <a:gd name="adj1" fmla="val 57493"/>
              <a:gd name="adj2" fmla="val 50000"/>
            </a:avLst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IQ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8176644" y="2634174"/>
            <a:ext cx="3341473" cy="2457143"/>
          </a:xfrm>
          <a:prstGeom prst="rect">
            <a:avLst/>
          </a:prstGeom>
          <a:solidFill>
            <a:srgbClr val="FFFFFF"/>
          </a:solidFill>
          <a:ln w="9525">
            <a:solidFill>
              <a:srgbClr val="8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solidFill>
                  <a:srgbClr val="000080"/>
                </a:solidFill>
                <a:latin typeface="Calibri" pitchFamily="34" charset="0"/>
                <a:ea typeface="Arial" pitchFamily="34" charset="0"/>
                <a:cs typeface="Arial" pitchFamily="34" charset="0"/>
              </a:rPr>
              <a:t>Modified proctor is: -</a:t>
            </a:r>
          </a:p>
          <a:p>
            <a:pPr marL="685800" lvl="1" indent="-228600" fontAlgn="base">
              <a:lnSpc>
                <a:spcPct val="7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/>
                </a:solidFill>
              </a:rPr>
              <a:t>more hammer weight</a:t>
            </a:r>
          </a:p>
          <a:p>
            <a:pPr marL="685800" lvl="1" indent="-228600" fontAlgn="base">
              <a:lnSpc>
                <a:spcPct val="7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/>
                </a:solidFill>
              </a:rPr>
              <a:t>more hammer drop distance</a:t>
            </a:r>
          </a:p>
          <a:p>
            <a:pPr marL="685800" lvl="1" indent="-228600" fontAlgn="base">
              <a:lnSpc>
                <a:spcPct val="7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/>
                </a:solidFill>
              </a:rPr>
              <a:t>more no. of layers</a:t>
            </a:r>
            <a:endParaRPr lang="ar-IQ" i="1" dirty="0">
              <a:solidFill>
                <a:schemeClr val="accent2"/>
              </a:solidFill>
            </a:endParaRPr>
          </a:p>
        </p:txBody>
      </p:sp>
      <p:grpSp>
        <p:nvGrpSpPr>
          <p:cNvPr id="7" name="مجموعة 6"/>
          <p:cNvGrpSpPr/>
          <p:nvPr/>
        </p:nvGrpSpPr>
        <p:grpSpPr>
          <a:xfrm>
            <a:off x="2002609" y="2130838"/>
            <a:ext cx="413324" cy="1869571"/>
            <a:chOff x="6286512" y="1544105"/>
            <a:chExt cx="1071563" cy="4187858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6657938" y="3985979"/>
              <a:ext cx="479500" cy="1745984"/>
              <a:chOff x="1814" y="1823"/>
              <a:chExt cx="137" cy="721"/>
            </a:xfrm>
          </p:grpSpPr>
          <p:sp>
            <p:nvSpPr>
              <p:cNvPr id="13" name="AutoShape 4"/>
              <p:cNvSpPr>
                <a:spLocks noChangeArrowheads="1"/>
              </p:cNvSpPr>
              <p:nvPr/>
            </p:nvSpPr>
            <p:spPr bwMode="auto">
              <a:xfrm>
                <a:off x="1814" y="1823"/>
                <a:ext cx="137" cy="358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  <p:sp>
            <p:nvSpPr>
              <p:cNvPr id="14" name="AutoShape 5"/>
              <p:cNvSpPr>
                <a:spLocks noChangeArrowheads="1"/>
              </p:cNvSpPr>
              <p:nvPr/>
            </p:nvSpPr>
            <p:spPr bwMode="auto">
              <a:xfrm>
                <a:off x="1814" y="2004"/>
                <a:ext cx="137" cy="358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  <p:sp>
            <p:nvSpPr>
              <p:cNvPr id="15" name="AutoShape 6"/>
              <p:cNvSpPr>
                <a:spLocks noChangeArrowheads="1"/>
              </p:cNvSpPr>
              <p:nvPr/>
            </p:nvSpPr>
            <p:spPr bwMode="auto">
              <a:xfrm>
                <a:off x="1814" y="2186"/>
                <a:ext cx="137" cy="358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</p:grpSp>
        <p:grpSp>
          <p:nvGrpSpPr>
            <p:cNvPr id="9" name="Group 19"/>
            <p:cNvGrpSpPr>
              <a:grpSpLocks/>
            </p:cNvGrpSpPr>
            <p:nvPr/>
          </p:nvGrpSpPr>
          <p:grpSpPr bwMode="auto">
            <a:xfrm>
              <a:off x="6286512" y="1544105"/>
              <a:ext cx="1071563" cy="2561384"/>
              <a:chOff x="2154" y="693"/>
              <a:chExt cx="363" cy="1397"/>
            </a:xfrm>
          </p:grpSpPr>
          <p:sp>
            <p:nvSpPr>
              <p:cNvPr id="10" name="AutoShape 15"/>
              <p:cNvSpPr>
                <a:spLocks noChangeArrowheads="1"/>
              </p:cNvSpPr>
              <p:nvPr/>
            </p:nvSpPr>
            <p:spPr bwMode="auto">
              <a:xfrm>
                <a:off x="2154" y="693"/>
                <a:ext cx="363" cy="439"/>
              </a:xfrm>
              <a:prstGeom prst="can">
                <a:avLst>
                  <a:gd name="adj" fmla="val 8583"/>
                </a:avLst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  <p:sp>
            <p:nvSpPr>
              <p:cNvPr id="11" name="AutoShape 16"/>
              <p:cNvSpPr>
                <a:spLocks noChangeArrowheads="1"/>
              </p:cNvSpPr>
              <p:nvPr/>
            </p:nvSpPr>
            <p:spPr bwMode="auto">
              <a:xfrm>
                <a:off x="2245" y="1595"/>
                <a:ext cx="182" cy="495"/>
              </a:xfrm>
              <a:prstGeom prst="can">
                <a:avLst>
                  <a:gd name="adj" fmla="val 29947"/>
                </a:avLst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  <p:sp>
            <p:nvSpPr>
              <p:cNvPr id="12" name="AutoShape 17"/>
              <p:cNvSpPr>
                <a:spLocks noChangeArrowheads="1"/>
              </p:cNvSpPr>
              <p:nvPr/>
            </p:nvSpPr>
            <p:spPr bwMode="auto">
              <a:xfrm>
                <a:off x="2290" y="908"/>
                <a:ext cx="91" cy="461"/>
              </a:xfrm>
              <a:prstGeom prst="can">
                <a:avLst>
                  <a:gd name="adj" fmla="val 41749"/>
                </a:avLst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</p:grpSp>
      </p:grpSp>
      <p:grpSp>
        <p:nvGrpSpPr>
          <p:cNvPr id="16" name="مجموعة 15"/>
          <p:cNvGrpSpPr/>
          <p:nvPr/>
        </p:nvGrpSpPr>
        <p:grpSpPr>
          <a:xfrm>
            <a:off x="1809720" y="4198111"/>
            <a:ext cx="928694" cy="2144404"/>
            <a:chOff x="7786688" y="1181093"/>
            <a:chExt cx="1008062" cy="4280017"/>
          </a:xfrm>
        </p:grpSpPr>
        <p:grpSp>
          <p:nvGrpSpPr>
            <p:cNvPr id="17" name="Group 24"/>
            <p:cNvGrpSpPr>
              <a:grpSpLocks/>
            </p:cNvGrpSpPr>
            <p:nvPr/>
          </p:nvGrpSpPr>
          <p:grpSpPr bwMode="auto">
            <a:xfrm>
              <a:off x="8001000" y="1181093"/>
              <a:ext cx="576263" cy="2747943"/>
              <a:chOff x="3288" y="688"/>
              <a:chExt cx="363" cy="1731"/>
            </a:xfrm>
          </p:grpSpPr>
          <p:sp>
            <p:nvSpPr>
              <p:cNvPr id="24" name="AutoShape 21"/>
              <p:cNvSpPr>
                <a:spLocks noChangeArrowheads="1"/>
              </p:cNvSpPr>
              <p:nvPr/>
            </p:nvSpPr>
            <p:spPr bwMode="auto">
              <a:xfrm>
                <a:off x="3288" y="688"/>
                <a:ext cx="363" cy="452"/>
              </a:xfrm>
              <a:prstGeom prst="can">
                <a:avLst>
                  <a:gd name="adj" fmla="val 8583"/>
                </a:avLst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  <p:sp>
            <p:nvSpPr>
              <p:cNvPr id="25" name="AutoShape 22"/>
              <p:cNvSpPr>
                <a:spLocks noChangeArrowheads="1"/>
              </p:cNvSpPr>
              <p:nvPr/>
            </p:nvSpPr>
            <p:spPr bwMode="auto">
              <a:xfrm>
                <a:off x="3379" y="1811"/>
                <a:ext cx="182" cy="608"/>
              </a:xfrm>
              <a:prstGeom prst="can">
                <a:avLst>
                  <a:gd name="adj" fmla="val 42728"/>
                </a:avLst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  <p:sp>
            <p:nvSpPr>
              <p:cNvPr id="26" name="AutoShape 23"/>
              <p:cNvSpPr>
                <a:spLocks noChangeArrowheads="1"/>
              </p:cNvSpPr>
              <p:nvPr/>
            </p:nvSpPr>
            <p:spPr bwMode="auto">
              <a:xfrm>
                <a:off x="3424" y="951"/>
                <a:ext cx="91" cy="513"/>
              </a:xfrm>
              <a:prstGeom prst="can">
                <a:avLst>
                  <a:gd name="adj" fmla="val 48288"/>
                </a:avLst>
              </a:prstGeom>
              <a:solidFill>
                <a:schemeClr val="accent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</p:grpSp>
        <p:grpSp>
          <p:nvGrpSpPr>
            <p:cNvPr id="18" name="Group 12"/>
            <p:cNvGrpSpPr>
              <a:grpSpLocks/>
            </p:cNvGrpSpPr>
            <p:nvPr/>
          </p:nvGrpSpPr>
          <p:grpSpPr bwMode="auto">
            <a:xfrm>
              <a:off x="7786688" y="3762266"/>
              <a:ext cx="1008062" cy="1698844"/>
              <a:chOff x="3061" y="1593"/>
              <a:chExt cx="635" cy="1315"/>
            </a:xfrm>
          </p:grpSpPr>
          <p:sp>
            <p:nvSpPr>
              <p:cNvPr id="19" name="AutoShape 7"/>
              <p:cNvSpPr>
                <a:spLocks noChangeArrowheads="1"/>
              </p:cNvSpPr>
              <p:nvPr/>
            </p:nvSpPr>
            <p:spPr bwMode="auto">
              <a:xfrm>
                <a:off x="3061" y="1593"/>
                <a:ext cx="635" cy="771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  <p:sp>
            <p:nvSpPr>
              <p:cNvPr id="20" name="AutoShape 8"/>
              <p:cNvSpPr>
                <a:spLocks noChangeArrowheads="1"/>
              </p:cNvSpPr>
              <p:nvPr/>
            </p:nvSpPr>
            <p:spPr bwMode="auto">
              <a:xfrm>
                <a:off x="3061" y="1729"/>
                <a:ext cx="635" cy="771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  <p:sp>
            <p:nvSpPr>
              <p:cNvPr id="21" name="AutoShape 9"/>
              <p:cNvSpPr>
                <a:spLocks noChangeArrowheads="1"/>
              </p:cNvSpPr>
              <p:nvPr/>
            </p:nvSpPr>
            <p:spPr bwMode="auto">
              <a:xfrm>
                <a:off x="3061" y="1865"/>
                <a:ext cx="635" cy="771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  <p:sp>
            <p:nvSpPr>
              <p:cNvPr id="22" name="AutoShape 10"/>
              <p:cNvSpPr>
                <a:spLocks noChangeArrowheads="1"/>
              </p:cNvSpPr>
              <p:nvPr/>
            </p:nvSpPr>
            <p:spPr bwMode="auto">
              <a:xfrm>
                <a:off x="3061" y="2001"/>
                <a:ext cx="635" cy="771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  <p:sp>
            <p:nvSpPr>
              <p:cNvPr id="23" name="AutoShape 11"/>
              <p:cNvSpPr>
                <a:spLocks noChangeArrowheads="1"/>
              </p:cNvSpPr>
              <p:nvPr/>
            </p:nvSpPr>
            <p:spPr bwMode="auto">
              <a:xfrm>
                <a:off x="3061" y="2137"/>
                <a:ext cx="635" cy="771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rtl="0">
                  <a:lnSpc>
                    <a:spcPct val="80000"/>
                  </a:lnSpc>
                  <a:spcBef>
                    <a:spcPct val="10000"/>
                  </a:spcBef>
                  <a:spcAft>
                    <a:spcPct val="15000"/>
                  </a:spcAft>
                </a:pPr>
                <a:endParaRPr lang="en-US"/>
              </a:p>
            </p:txBody>
          </p:sp>
        </p:grpSp>
      </p:grpSp>
      <p:sp>
        <p:nvSpPr>
          <p:cNvPr id="28" name="عنصر نائب لرقم الشريحة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DC7AE-D3C3-4D67-BE93-7D676E21DF42}" type="slidenum">
              <a:rPr lang="ar-IQ" smtClean="0"/>
              <a:pPr/>
              <a:t>5</a:t>
            </a:fld>
            <a:endParaRPr lang="ar-IQ"/>
          </a:p>
        </p:txBody>
      </p:sp>
      <p:sp>
        <p:nvSpPr>
          <p:cNvPr id="29" name="عنصر نائب للتذييل 2"/>
          <p:cNvSpPr>
            <a:spLocks noGrp="1"/>
          </p:cNvSpPr>
          <p:nvPr>
            <p:ph type="ftr" sz="quarter" idx="11"/>
          </p:nvPr>
        </p:nvSpPr>
        <p:spPr>
          <a:xfrm>
            <a:off x="5310182" y="6286520"/>
            <a:ext cx="4943484" cy="457200"/>
          </a:xfrm>
        </p:spPr>
        <p:txBody>
          <a:bodyPr/>
          <a:lstStyle/>
          <a:p>
            <a:r>
              <a:rPr lang="en-US" dirty="0" smtClean="0"/>
              <a:t>SOIL MECHANICS LECTURES by Dr. Mohammed Sh. M. Al Shakerchy</a:t>
            </a:r>
            <a:endParaRPr lang="ar-IQ" dirty="0"/>
          </a:p>
        </p:txBody>
      </p:sp>
      <p:sp>
        <p:nvSpPr>
          <p:cNvPr id="31" name="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731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Laboratory Compaction Tests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ar-IQ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356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bldLvl="5"/>
      <p:bldP spid="1026" grpId="0" animBg="1"/>
      <p:bldP spid="10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Role of </a:t>
            </a:r>
            <a:r>
              <a:rPr lang="en-US" sz="4000" dirty="0" err="1">
                <a:solidFill>
                  <a:srgbClr val="00B050"/>
                </a:solidFill>
              </a:rPr>
              <a:t>Compactive</a:t>
            </a:r>
            <a:r>
              <a:rPr lang="en-US" sz="4000" dirty="0">
                <a:solidFill>
                  <a:srgbClr val="00B050"/>
                </a:solidFill>
              </a:rPr>
              <a:t> Effort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4738"/>
            <a:ext cx="10515600" cy="53188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i="1" dirty="0">
              <a:solidFill>
                <a:schemeClr val="accent2"/>
              </a:solidFill>
            </a:endParaRPr>
          </a:p>
        </p:txBody>
      </p: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1288921" y="1594591"/>
            <a:ext cx="2679213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</a:rPr>
              <a:t>The </a:t>
            </a:r>
            <a:r>
              <a:rPr lang="en-US" sz="2000" i="1" dirty="0" err="1">
                <a:solidFill>
                  <a:schemeClr val="accent2"/>
                </a:solidFill>
              </a:rPr>
              <a:t>compactive</a:t>
            </a:r>
            <a:r>
              <a:rPr lang="en-US" sz="2000" i="1" dirty="0">
                <a:solidFill>
                  <a:schemeClr val="accent2"/>
                </a:solidFill>
              </a:rPr>
              <a:t> effort will be greater when using a heavier roller on site or a heavier rammer in the laboratory. With greater </a:t>
            </a:r>
            <a:r>
              <a:rPr lang="en-US" sz="2000" i="1" dirty="0" err="1">
                <a:solidFill>
                  <a:schemeClr val="accent2"/>
                </a:solidFill>
              </a:rPr>
              <a:t>compactive</a:t>
            </a:r>
            <a:r>
              <a:rPr lang="en-US" sz="2000" i="1" dirty="0">
                <a:solidFill>
                  <a:schemeClr val="accent2"/>
                </a:solidFill>
              </a:rPr>
              <a:t> effort: </a:t>
            </a:r>
          </a:p>
          <a:p>
            <a:pPr lvl="1"/>
            <a:r>
              <a:rPr lang="en-US" sz="2000" i="1" dirty="0">
                <a:solidFill>
                  <a:schemeClr val="accent2"/>
                </a:solidFill>
              </a:rPr>
              <a:t>maximum dry density increases </a:t>
            </a:r>
          </a:p>
          <a:p>
            <a:pPr lvl="1"/>
            <a:r>
              <a:rPr lang="en-US" sz="2000" i="1" dirty="0">
                <a:solidFill>
                  <a:schemeClr val="accent2"/>
                </a:solidFill>
              </a:rPr>
              <a:t>optimum water content decreases </a:t>
            </a:r>
          </a:p>
          <a:p>
            <a:pPr lvl="1"/>
            <a:r>
              <a:rPr lang="en-US" sz="2000" i="1" dirty="0">
                <a:solidFill>
                  <a:schemeClr val="accent2"/>
                </a:solidFill>
              </a:rPr>
              <a:t>air-voids content remains almost the same. </a:t>
            </a:r>
          </a:p>
        </p:txBody>
      </p:sp>
      <p:grpSp>
        <p:nvGrpSpPr>
          <p:cNvPr id="26" name="مجموعة 3"/>
          <p:cNvGrpSpPr/>
          <p:nvPr/>
        </p:nvGrpSpPr>
        <p:grpSpPr>
          <a:xfrm>
            <a:off x="3968134" y="1758941"/>
            <a:ext cx="5995503" cy="4019559"/>
            <a:chOff x="1633722" y="2000250"/>
            <a:chExt cx="6757800" cy="4576423"/>
          </a:xfrm>
        </p:grpSpPr>
        <p:sp>
          <p:nvSpPr>
            <p:cNvPr id="27" name="Rectangle 2"/>
            <p:cNvSpPr>
              <a:spLocks noChangeArrowheads="1"/>
            </p:cNvSpPr>
            <p:nvPr/>
          </p:nvSpPr>
          <p:spPr bwMode="auto">
            <a:xfrm>
              <a:off x="2643188" y="2071688"/>
              <a:ext cx="5643562" cy="3878262"/>
            </a:xfrm>
            <a:prstGeom prst="rect">
              <a:avLst/>
            </a:prstGeom>
            <a:noFill/>
            <a:ln w="3492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rtl="0">
                <a:lnSpc>
                  <a:spcPct val="80000"/>
                </a:lnSpc>
                <a:spcBef>
                  <a:spcPct val="10000"/>
                </a:spcBef>
                <a:spcAft>
                  <a:spcPct val="15000"/>
                </a:spcAft>
              </a:pPr>
              <a:endParaRPr lang="en-US"/>
            </a:p>
          </p:txBody>
        </p:sp>
        <p:sp>
          <p:nvSpPr>
            <p:cNvPr id="28" name="Freeform 3"/>
            <p:cNvSpPr>
              <a:spLocks/>
            </p:cNvSpPr>
            <p:nvPr/>
          </p:nvSpPr>
          <p:spPr bwMode="auto">
            <a:xfrm>
              <a:off x="4857750" y="2000250"/>
              <a:ext cx="3414713" cy="2578100"/>
            </a:xfrm>
            <a:custGeom>
              <a:avLst/>
              <a:gdLst>
                <a:gd name="T0" fmla="*/ 0 w 2034"/>
                <a:gd name="T1" fmla="*/ 0 h 1449"/>
                <a:gd name="T2" fmla="*/ 123 w 2034"/>
                <a:gd name="T3" fmla="*/ 219 h 1449"/>
                <a:gd name="T4" fmla="*/ 267 w 2034"/>
                <a:gd name="T5" fmla="*/ 411 h 1449"/>
                <a:gd name="T6" fmla="*/ 441 w 2034"/>
                <a:gd name="T7" fmla="*/ 603 h 1449"/>
                <a:gd name="T8" fmla="*/ 651 w 2034"/>
                <a:gd name="T9" fmla="*/ 795 h 1449"/>
                <a:gd name="T10" fmla="*/ 873 w 2034"/>
                <a:gd name="T11" fmla="*/ 936 h 1449"/>
                <a:gd name="T12" fmla="*/ 1116 w 2034"/>
                <a:gd name="T13" fmla="*/ 1080 h 1449"/>
                <a:gd name="T14" fmla="*/ 1350 w 2034"/>
                <a:gd name="T15" fmla="*/ 1179 h 1449"/>
                <a:gd name="T16" fmla="*/ 1557 w 2034"/>
                <a:gd name="T17" fmla="*/ 1269 h 1449"/>
                <a:gd name="T18" fmla="*/ 1746 w 2034"/>
                <a:gd name="T19" fmla="*/ 1350 h 1449"/>
                <a:gd name="T20" fmla="*/ 1980 w 2034"/>
                <a:gd name="T21" fmla="*/ 1431 h 1449"/>
                <a:gd name="T22" fmla="*/ 2034 w 2034"/>
                <a:gd name="T23" fmla="*/ 1449 h 144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34"/>
                <a:gd name="T37" fmla="*/ 0 h 1449"/>
                <a:gd name="T38" fmla="*/ 2034 w 2034"/>
                <a:gd name="T39" fmla="*/ 1449 h 144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34" h="1449">
                  <a:moveTo>
                    <a:pt x="0" y="0"/>
                  </a:moveTo>
                  <a:cubicBezTo>
                    <a:pt x="22" y="37"/>
                    <a:pt x="78" y="150"/>
                    <a:pt x="123" y="219"/>
                  </a:cubicBezTo>
                  <a:cubicBezTo>
                    <a:pt x="168" y="288"/>
                    <a:pt x="214" y="347"/>
                    <a:pt x="267" y="411"/>
                  </a:cubicBezTo>
                  <a:cubicBezTo>
                    <a:pt x="320" y="475"/>
                    <a:pt x="377" y="539"/>
                    <a:pt x="441" y="603"/>
                  </a:cubicBezTo>
                  <a:cubicBezTo>
                    <a:pt x="505" y="667"/>
                    <a:pt x="579" y="740"/>
                    <a:pt x="651" y="795"/>
                  </a:cubicBezTo>
                  <a:cubicBezTo>
                    <a:pt x="723" y="850"/>
                    <a:pt x="796" y="889"/>
                    <a:pt x="873" y="936"/>
                  </a:cubicBezTo>
                  <a:cubicBezTo>
                    <a:pt x="950" y="983"/>
                    <a:pt x="1037" y="1039"/>
                    <a:pt x="1116" y="1080"/>
                  </a:cubicBezTo>
                  <a:cubicBezTo>
                    <a:pt x="1195" y="1121"/>
                    <a:pt x="1277" y="1148"/>
                    <a:pt x="1350" y="1179"/>
                  </a:cubicBezTo>
                  <a:cubicBezTo>
                    <a:pt x="1423" y="1210"/>
                    <a:pt x="1491" y="1241"/>
                    <a:pt x="1557" y="1269"/>
                  </a:cubicBezTo>
                  <a:cubicBezTo>
                    <a:pt x="1623" y="1297"/>
                    <a:pt x="1676" y="1323"/>
                    <a:pt x="1746" y="1350"/>
                  </a:cubicBezTo>
                  <a:cubicBezTo>
                    <a:pt x="1816" y="1377"/>
                    <a:pt x="1932" y="1415"/>
                    <a:pt x="1980" y="1431"/>
                  </a:cubicBezTo>
                  <a:cubicBezTo>
                    <a:pt x="2028" y="1447"/>
                    <a:pt x="2023" y="1445"/>
                    <a:pt x="2034" y="1449"/>
                  </a:cubicBezTo>
                </a:path>
              </a:pathLst>
            </a:custGeom>
            <a:noFill/>
            <a:ln w="41275">
              <a:solidFill>
                <a:srgbClr val="FF00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ctr" rtl="0">
                <a:lnSpc>
                  <a:spcPct val="80000"/>
                </a:lnSpc>
                <a:spcBef>
                  <a:spcPct val="10000"/>
                </a:spcBef>
                <a:spcAft>
                  <a:spcPct val="15000"/>
                </a:spcAft>
              </a:pPr>
              <a:endParaRPr lang="en-US"/>
            </a:p>
          </p:txBody>
        </p:sp>
        <p:sp>
          <p:nvSpPr>
            <p:cNvPr id="29" name="Freeform 4"/>
            <p:cNvSpPr>
              <a:spLocks/>
            </p:cNvSpPr>
            <p:nvPr/>
          </p:nvSpPr>
          <p:spPr bwMode="auto">
            <a:xfrm>
              <a:off x="3357563" y="2825750"/>
              <a:ext cx="2524125" cy="1174750"/>
            </a:xfrm>
            <a:custGeom>
              <a:avLst/>
              <a:gdLst>
                <a:gd name="T0" fmla="*/ 0 w 1269"/>
                <a:gd name="T1" fmla="*/ 667 h 667"/>
                <a:gd name="T2" fmla="*/ 186 w 1269"/>
                <a:gd name="T3" fmla="*/ 364 h 667"/>
                <a:gd name="T4" fmla="*/ 384 w 1269"/>
                <a:gd name="T5" fmla="*/ 139 h 667"/>
                <a:gd name="T6" fmla="*/ 528 w 1269"/>
                <a:gd name="T7" fmla="*/ 43 h 667"/>
                <a:gd name="T8" fmla="*/ 663 w 1269"/>
                <a:gd name="T9" fmla="*/ 4 h 667"/>
                <a:gd name="T10" fmla="*/ 816 w 1269"/>
                <a:gd name="T11" fmla="*/ 67 h 667"/>
                <a:gd name="T12" fmla="*/ 924 w 1269"/>
                <a:gd name="T13" fmla="*/ 166 h 667"/>
                <a:gd name="T14" fmla="*/ 1032 w 1269"/>
                <a:gd name="T15" fmla="*/ 283 h 667"/>
                <a:gd name="T16" fmla="*/ 1104 w 1269"/>
                <a:gd name="T17" fmla="*/ 379 h 667"/>
                <a:gd name="T18" fmla="*/ 1185 w 1269"/>
                <a:gd name="T19" fmla="*/ 465 h 667"/>
                <a:gd name="T20" fmla="*/ 1257 w 1269"/>
                <a:gd name="T21" fmla="*/ 544 h 667"/>
                <a:gd name="T22" fmla="*/ 1257 w 1269"/>
                <a:gd name="T23" fmla="*/ 546 h 66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69"/>
                <a:gd name="T37" fmla="*/ 0 h 667"/>
                <a:gd name="T38" fmla="*/ 1269 w 1269"/>
                <a:gd name="T39" fmla="*/ 667 h 66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69" h="667">
                  <a:moveTo>
                    <a:pt x="0" y="667"/>
                  </a:moveTo>
                  <a:cubicBezTo>
                    <a:pt x="31" y="617"/>
                    <a:pt x="122" y="452"/>
                    <a:pt x="186" y="364"/>
                  </a:cubicBezTo>
                  <a:cubicBezTo>
                    <a:pt x="250" y="276"/>
                    <a:pt x="327" y="193"/>
                    <a:pt x="384" y="139"/>
                  </a:cubicBezTo>
                  <a:cubicBezTo>
                    <a:pt x="441" y="85"/>
                    <a:pt x="482" y="65"/>
                    <a:pt x="528" y="43"/>
                  </a:cubicBezTo>
                  <a:cubicBezTo>
                    <a:pt x="574" y="21"/>
                    <a:pt x="615" y="0"/>
                    <a:pt x="663" y="4"/>
                  </a:cubicBezTo>
                  <a:cubicBezTo>
                    <a:pt x="711" y="8"/>
                    <a:pt x="772" y="40"/>
                    <a:pt x="816" y="67"/>
                  </a:cubicBezTo>
                  <a:cubicBezTo>
                    <a:pt x="860" y="94"/>
                    <a:pt x="888" y="130"/>
                    <a:pt x="924" y="166"/>
                  </a:cubicBezTo>
                  <a:cubicBezTo>
                    <a:pt x="960" y="202"/>
                    <a:pt x="1002" y="247"/>
                    <a:pt x="1032" y="283"/>
                  </a:cubicBezTo>
                  <a:cubicBezTo>
                    <a:pt x="1062" y="319"/>
                    <a:pt x="1079" y="349"/>
                    <a:pt x="1104" y="379"/>
                  </a:cubicBezTo>
                  <a:cubicBezTo>
                    <a:pt x="1129" y="409"/>
                    <a:pt x="1159" y="438"/>
                    <a:pt x="1185" y="465"/>
                  </a:cubicBezTo>
                  <a:cubicBezTo>
                    <a:pt x="1211" y="492"/>
                    <a:pt x="1245" y="531"/>
                    <a:pt x="1257" y="544"/>
                  </a:cubicBezTo>
                  <a:cubicBezTo>
                    <a:pt x="1269" y="557"/>
                    <a:pt x="1257" y="546"/>
                    <a:pt x="1257" y="546"/>
                  </a:cubicBezTo>
                </a:path>
              </a:pathLst>
            </a:custGeom>
            <a:noFill/>
            <a:ln w="41275" cap="sq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ctr" rtl="0">
                <a:lnSpc>
                  <a:spcPct val="80000"/>
                </a:lnSpc>
                <a:spcBef>
                  <a:spcPct val="10000"/>
                </a:spcBef>
                <a:spcAft>
                  <a:spcPct val="15000"/>
                </a:spcAft>
              </a:pPr>
              <a:endParaRPr lang="en-US"/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3714750" y="3443288"/>
              <a:ext cx="2667000" cy="1414462"/>
            </a:xfrm>
            <a:custGeom>
              <a:avLst/>
              <a:gdLst>
                <a:gd name="T0" fmla="*/ 0 w 1324"/>
                <a:gd name="T1" fmla="*/ 667 h 667"/>
                <a:gd name="T2" fmla="*/ 194 w 1324"/>
                <a:gd name="T3" fmla="*/ 364 h 667"/>
                <a:gd name="T4" fmla="*/ 401 w 1324"/>
                <a:gd name="T5" fmla="*/ 139 h 667"/>
                <a:gd name="T6" fmla="*/ 551 w 1324"/>
                <a:gd name="T7" fmla="*/ 43 h 667"/>
                <a:gd name="T8" fmla="*/ 692 w 1324"/>
                <a:gd name="T9" fmla="*/ 4 h 667"/>
                <a:gd name="T10" fmla="*/ 851 w 1324"/>
                <a:gd name="T11" fmla="*/ 67 h 667"/>
                <a:gd name="T12" fmla="*/ 990 w 1324"/>
                <a:gd name="T13" fmla="*/ 160 h 667"/>
                <a:gd name="T14" fmla="*/ 1098 w 1324"/>
                <a:gd name="T15" fmla="*/ 250 h 667"/>
                <a:gd name="T16" fmla="*/ 1206 w 1324"/>
                <a:gd name="T17" fmla="*/ 331 h 667"/>
                <a:gd name="T18" fmla="*/ 1324 w 1324"/>
                <a:gd name="T19" fmla="*/ 433 h 6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24"/>
                <a:gd name="T31" fmla="*/ 0 h 667"/>
                <a:gd name="T32" fmla="*/ 1324 w 1324"/>
                <a:gd name="T33" fmla="*/ 667 h 6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24" h="667">
                  <a:moveTo>
                    <a:pt x="0" y="667"/>
                  </a:moveTo>
                  <a:cubicBezTo>
                    <a:pt x="32" y="617"/>
                    <a:pt x="127" y="452"/>
                    <a:pt x="194" y="364"/>
                  </a:cubicBezTo>
                  <a:cubicBezTo>
                    <a:pt x="261" y="276"/>
                    <a:pt x="341" y="193"/>
                    <a:pt x="401" y="139"/>
                  </a:cubicBezTo>
                  <a:cubicBezTo>
                    <a:pt x="460" y="85"/>
                    <a:pt x="503" y="65"/>
                    <a:pt x="551" y="43"/>
                  </a:cubicBezTo>
                  <a:cubicBezTo>
                    <a:pt x="599" y="21"/>
                    <a:pt x="642" y="0"/>
                    <a:pt x="692" y="4"/>
                  </a:cubicBezTo>
                  <a:cubicBezTo>
                    <a:pt x="742" y="8"/>
                    <a:pt x="801" y="41"/>
                    <a:pt x="851" y="67"/>
                  </a:cubicBezTo>
                  <a:cubicBezTo>
                    <a:pt x="901" y="93"/>
                    <a:pt x="949" y="129"/>
                    <a:pt x="990" y="160"/>
                  </a:cubicBezTo>
                  <a:cubicBezTo>
                    <a:pt x="1031" y="191"/>
                    <a:pt x="1062" y="222"/>
                    <a:pt x="1098" y="250"/>
                  </a:cubicBezTo>
                  <a:cubicBezTo>
                    <a:pt x="1134" y="278"/>
                    <a:pt x="1168" y="300"/>
                    <a:pt x="1206" y="331"/>
                  </a:cubicBezTo>
                  <a:cubicBezTo>
                    <a:pt x="1244" y="362"/>
                    <a:pt x="1304" y="416"/>
                    <a:pt x="1324" y="433"/>
                  </a:cubicBezTo>
                </a:path>
              </a:pathLst>
            </a:custGeom>
            <a:noFill/>
            <a:ln w="412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ctr" rtl="0">
                <a:lnSpc>
                  <a:spcPct val="80000"/>
                </a:lnSpc>
                <a:spcBef>
                  <a:spcPct val="10000"/>
                </a:spcBef>
                <a:spcAft>
                  <a:spcPct val="15000"/>
                </a:spcAft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633722" y="2976010"/>
              <a:ext cx="677440" cy="21292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vert="vert270" wrap="square">
              <a:spAutoFit/>
            </a:bodyPr>
            <a:lstStyle/>
            <a:p>
              <a:pPr algn="l" rtl="0" eaLnBrk="0" hangingPunct="0">
                <a:spcBef>
                  <a:spcPct val="50000"/>
                </a:spcBef>
              </a:pPr>
              <a:r>
                <a:rPr lang="en-US" b="1" dirty="0"/>
                <a:t>Dry Density</a:t>
              </a:r>
              <a:endParaRPr lang="en-AU" b="1" dirty="0"/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4464049" y="6072208"/>
              <a:ext cx="3927473" cy="504465"/>
            </a:xfrm>
            <a:prstGeom prst="rect">
              <a:avLst/>
            </a:prstGeom>
            <a:solidFill>
              <a:schemeClr val="bg1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l" rtl="0" eaLnBrk="0" hangingPunct="0">
                <a:spcBef>
                  <a:spcPct val="50000"/>
                </a:spcBef>
              </a:pPr>
              <a:r>
                <a:rPr lang="en-US" b="1" dirty="0"/>
                <a:t>Moisture content</a:t>
              </a:r>
              <a:endParaRPr lang="en-AU" b="1" dirty="0"/>
            </a:p>
          </p:txBody>
        </p:sp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4357688" y="3929063"/>
              <a:ext cx="3914775" cy="5044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l" rtl="0" eaLnBrk="0" hangingPunct="0">
                <a:spcBef>
                  <a:spcPct val="50000"/>
                </a:spcBef>
              </a:pPr>
              <a:r>
                <a:rPr lang="en-US" i="1" dirty="0">
                  <a:latin typeface="Times New Roman" pitchFamily="18" charset="0"/>
                </a:rPr>
                <a:t>Standard Compaction</a:t>
              </a:r>
              <a:endParaRPr lang="en-AU" i="1" dirty="0">
                <a:latin typeface="Times New Roman" pitchFamily="18" charset="0"/>
              </a:endParaRPr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2786817" y="2285992"/>
              <a:ext cx="4103809" cy="5044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algn="l" rtl="0" eaLnBrk="0" hangingPunct="0">
                <a:spcBef>
                  <a:spcPct val="50000"/>
                </a:spcBef>
                <a:defRPr/>
              </a:pPr>
              <a:r>
                <a:rPr lang="en-US" i="1" dirty="0">
                  <a:latin typeface="Times New Roman" pitchFamily="18" charset="0"/>
                </a:rPr>
                <a:t>Modified Compaction</a:t>
              </a:r>
              <a:endParaRPr lang="en-AU" i="1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37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287"/>
          </a:xfrm>
        </p:spPr>
        <p:txBody>
          <a:bodyPr/>
          <a:lstStyle/>
          <a:p>
            <a:r>
              <a:rPr lang="en-US" dirty="0" err="1" smtClean="0">
                <a:solidFill>
                  <a:srgbClr val="00B050"/>
                </a:solidFill>
              </a:rPr>
              <a:t>Compactive</a:t>
            </a:r>
            <a:r>
              <a:rPr lang="en-US" dirty="0" smtClean="0">
                <a:solidFill>
                  <a:srgbClr val="00B050"/>
                </a:solidFill>
              </a:rPr>
              <a:t> Effor</a:t>
            </a:r>
            <a:r>
              <a:rPr lang="en-US" dirty="0">
                <a:solidFill>
                  <a:srgbClr val="00B050"/>
                </a:solidFill>
              </a:rPr>
              <a:t>t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3442"/>
              </p:ext>
            </p:extLst>
          </p:nvPr>
        </p:nvGraphicFramePr>
        <p:xfrm>
          <a:off x="952500" y="952500"/>
          <a:ext cx="10515600" cy="5426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4150">
                  <a:extLst>
                    <a:ext uri="{9D8B030D-6E8A-4147-A177-3AD203B41FA5}">
                      <a16:colId xmlns:a16="http://schemas.microsoft.com/office/drawing/2014/main" val="645024765"/>
                    </a:ext>
                  </a:extLst>
                </a:gridCol>
                <a:gridCol w="3981450">
                  <a:extLst>
                    <a:ext uri="{9D8B030D-6E8A-4147-A177-3AD203B41FA5}">
                      <a16:colId xmlns:a16="http://schemas.microsoft.com/office/drawing/2014/main" val="1030513293"/>
                    </a:ext>
                  </a:extLst>
                </a:gridCol>
              </a:tblGrid>
              <a:tr h="2246714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B050"/>
                          </a:solidFill>
                        </a:rPr>
                        <a:t>                                                      </a:t>
                      </a:r>
                    </a:p>
                    <a:p>
                      <a:endParaRPr lang="en-US" sz="2400" dirty="0" smtClean="0">
                        <a:solidFill>
                          <a:srgbClr val="00B05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00B05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00B05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00B050"/>
                        </a:solidFill>
                      </a:endParaRPr>
                    </a:p>
                    <a:p>
                      <a:endParaRPr lang="en-US" sz="2400" dirty="0" smtClean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US" sz="4000" dirty="0" smtClean="0">
                          <a:solidFill>
                            <a:srgbClr val="00B050"/>
                          </a:solidFill>
                        </a:rPr>
                        <a:t>Smoothed drum  Roller</a:t>
                      </a:r>
                      <a:r>
                        <a:rPr lang="en-US" sz="40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endParaRPr lang="en-US" sz="4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>
                          <a:solidFill>
                            <a:srgbClr val="00B050"/>
                          </a:solidFill>
                        </a:rPr>
                        <a:t>20 psi to 50 psi</a:t>
                      </a:r>
                      <a:endParaRPr lang="en-US" sz="4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299537"/>
                  </a:ext>
                </a:extLst>
              </a:tr>
              <a:tr h="253050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40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40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US" sz="40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40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Sheep's Foot Roller</a:t>
                      </a:r>
                      <a:endParaRPr lang="en-US" sz="40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40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175 psi to 700 PSI</a:t>
                      </a:r>
                      <a:endParaRPr lang="en-US" sz="40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58373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047750"/>
            <a:ext cx="3619500" cy="2149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3986648"/>
            <a:ext cx="2628900" cy="186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3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Can We design Soil Compaction</a:t>
            </a:r>
            <a:r>
              <a:rPr lang="en-US" dirty="0" smtClean="0">
                <a:solidFill>
                  <a:srgbClr val="00B050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4995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 smtClean="0">
                <a:solidFill>
                  <a:schemeClr val="accent2"/>
                </a:solidFill>
              </a:rPr>
              <a:t>Yes</a:t>
            </a:r>
          </a:p>
          <a:p>
            <a:pPr marL="0" indent="0">
              <a:buNone/>
            </a:pPr>
            <a:r>
              <a:rPr lang="en-US" sz="3200" i="1" dirty="0" smtClean="0">
                <a:solidFill>
                  <a:schemeClr val="accent2"/>
                </a:solidFill>
              </a:rPr>
              <a:t>“</a:t>
            </a:r>
            <a:r>
              <a:rPr lang="en-US" sz="3200" i="1" dirty="0">
                <a:solidFill>
                  <a:schemeClr val="accent2"/>
                </a:solidFill>
              </a:rPr>
              <a:t>Mathematical Approach to Simulate Soil Behavior under Shallow Compaction</a:t>
            </a:r>
            <a:r>
              <a:rPr lang="en-US" sz="3200" i="1" dirty="0" smtClean="0">
                <a:solidFill>
                  <a:schemeClr val="accent2"/>
                </a:solidFill>
              </a:rPr>
              <a:t>” by Ahmed M .</a:t>
            </a:r>
            <a:r>
              <a:rPr lang="en-US" sz="3200" i="1" dirty="0" err="1" smtClean="0">
                <a:solidFill>
                  <a:schemeClr val="accent2"/>
                </a:solidFill>
              </a:rPr>
              <a:t>Ebid</a:t>
            </a:r>
            <a:r>
              <a:rPr lang="en-US" sz="3200" i="1" dirty="0" smtClean="0">
                <a:solidFill>
                  <a:schemeClr val="accent2"/>
                </a:solidFill>
              </a:rPr>
              <a:t> </a:t>
            </a:r>
            <a:endParaRPr lang="en-US" sz="3200" i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5"/>
              <p:cNvSpPr txBox="1"/>
              <p:nvPr/>
            </p:nvSpPr>
            <p:spPr>
              <a:xfrm>
                <a:off x="1423987" y="3488530"/>
                <a:ext cx="4710113" cy="8167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0" rtlCol="0" anchor="t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𝐸𝑠</m:t>
                      </m:r>
                      <m:r>
                        <a:rPr kumimoji="0" lang="en-US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=30∗</m:t>
                      </m:r>
                      <m:d>
                        <m:dPr>
                          <m:ctrlP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1−0.5∗</m:t>
                          </m:r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</m:e>
                      </m:d>
                      <m:sSup>
                        <m:sSupPr>
                          <m:ctrlP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𝛾</m:t>
                          </m:r>
                        </m:e>
                        <m:sup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kumimoji="0" lang="en-U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987" y="3488530"/>
                <a:ext cx="4710113" cy="8167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9"/>
              <p:cNvSpPr txBox="1"/>
              <p:nvPr/>
            </p:nvSpPr>
            <p:spPr>
              <a:xfrm>
                <a:off x="1423987" y="4597400"/>
                <a:ext cx="4710113" cy="8127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1.4</m:t>
                      </m:r>
                      <m:r>
                        <a:rPr lang="en-US" sz="2800" b="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1−3.8</m:t>
                          </m:r>
                          <m:r>
                            <a:rPr lang="en-US" sz="28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8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𝐿𝑁</m:t>
                          </m:r>
                          <m:d>
                            <m:dPr>
                              <m:ctrlPr>
                                <a:rPr lang="en-US" sz="2800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28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8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+1.5</m:t>
                                  </m:r>
                                  <m:r>
                                    <a:rPr lang="en-US" sz="28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sSup>
                                    <m:sSupPr>
                                      <m:ctrlPr>
                                        <a:rPr lang="en-US" sz="2800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sz="2800" b="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2.5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b="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8∗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987" y="4597400"/>
                <a:ext cx="4710113" cy="812799"/>
              </a:xfrm>
              <a:prstGeom prst="rect">
                <a:avLst/>
              </a:prstGeom>
              <a:blipFill>
                <a:blip r:embed="rId3"/>
                <a:stretch>
                  <a:fillRect r="-47409" b="-20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74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640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Parameter for Soil Compaction design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11530"/>
                <a:ext cx="10515600" cy="57835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i="1" dirty="0" smtClean="0">
                    <a:solidFill>
                      <a:schemeClr val="accent2"/>
                    </a:solidFill>
                  </a:rPr>
                  <a:t>B= </a:t>
                </a:r>
                <a:r>
                  <a:rPr lang="en-US" sz="3200" i="1" dirty="0">
                    <a:solidFill>
                      <a:schemeClr val="accent2"/>
                    </a:solidFill>
                  </a:rPr>
                  <a:t>Contact width </a:t>
                </a:r>
                <a:br>
                  <a:rPr lang="en-US" sz="3200" i="1" dirty="0">
                    <a:solidFill>
                      <a:schemeClr val="accent2"/>
                    </a:solidFill>
                  </a:rPr>
                </a:br>
                <a:r>
                  <a:rPr lang="en-US" sz="3200" i="1" dirty="0">
                    <a:solidFill>
                      <a:schemeClr val="accent2"/>
                    </a:solidFill>
                  </a:rPr>
                  <a:t>For rigid rollers, using modified </a:t>
                </a:r>
                <a:r>
                  <a:rPr lang="en-US" sz="3200" i="1" dirty="0" err="1">
                    <a:solidFill>
                      <a:schemeClr val="accent2"/>
                    </a:solidFill>
                  </a:rPr>
                  <a:t>Grecenko</a:t>
                </a:r>
                <a:r>
                  <a:rPr lang="en-US" sz="3200" i="1" dirty="0">
                    <a:solidFill>
                      <a:schemeClr val="accent2"/>
                    </a:solidFill>
                  </a:rPr>
                  <a:t> formula as</a:t>
                </a:r>
                <a:br>
                  <a:rPr lang="en-US" sz="3200" i="1" dirty="0">
                    <a:solidFill>
                      <a:schemeClr val="accent2"/>
                    </a:solidFill>
                  </a:rPr>
                </a:br>
                <a:r>
                  <a:rPr lang="en-US" sz="3200" i="1" dirty="0">
                    <a:solidFill>
                      <a:schemeClr val="accent2"/>
                    </a:solidFill>
                  </a:rPr>
                  <a:t>follows:</a:t>
                </a:r>
                <a:br>
                  <a:rPr lang="en-US" sz="3200" i="1" dirty="0">
                    <a:solidFill>
                      <a:schemeClr val="accent2"/>
                    </a:solidFill>
                  </a:rPr>
                </a:br>
                <a:r>
                  <a:rPr lang="en-US" sz="3200" i="1" dirty="0">
                    <a:solidFill>
                      <a:schemeClr val="accent2"/>
                    </a:solidFill>
                  </a:rPr>
                  <a:t>B </a:t>
                </a:r>
                <a:r>
                  <a:rPr lang="en-US" sz="3200" i="1" dirty="0">
                    <a:solidFill>
                      <a:schemeClr val="accent2"/>
                    </a:solidFill>
                  </a:rPr>
                  <a:t>= (0.45 - 0.15 γ) x Roller diameter </a:t>
                </a:r>
                <a:endParaRPr lang="en-US" sz="3200" i="1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US" sz="3200" i="1" dirty="0">
                    <a:solidFill>
                      <a:schemeClr val="accent2"/>
                    </a:solidFill>
                  </a:rPr>
                  <a:t>F= </a:t>
                </a:r>
                <a:r>
                  <a:rPr lang="en-US" sz="3200" i="1" dirty="0">
                    <a:solidFill>
                      <a:schemeClr val="accent2"/>
                    </a:solidFill>
                  </a:rPr>
                  <a:t>is </a:t>
                </a:r>
                <a:r>
                  <a:rPr lang="en-US" sz="3200" i="1" dirty="0">
                    <a:solidFill>
                      <a:schemeClr val="accent2"/>
                    </a:solidFill>
                  </a:rPr>
                  <a:t>the fines percent</a:t>
                </a:r>
                <a:r>
                  <a:rPr lang="en-US" sz="3200" i="1" dirty="0">
                    <a:solidFill>
                      <a:schemeClr val="accent2"/>
                    </a:solidFill>
                  </a:rPr>
                  <a:t> (Soil Passing #200 sieve) </a:t>
                </a:r>
                <a:endParaRPr lang="en-US" sz="3200" i="1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2"/>
                        </a:solidFill>
                      </a:rPr>
                      <m:t>𝛾</m:t>
                    </m:r>
                  </m:oMath>
                </a14:m>
                <a:r>
                  <a:rPr lang="en-US" sz="3200" i="1" dirty="0">
                    <a:solidFill>
                      <a:schemeClr val="accent2"/>
                    </a:solidFill>
                  </a:rPr>
                  <a:t>=Dry Unit Weight of Soil </a:t>
                </a:r>
                <a:r>
                  <a:rPr lang="en-US" sz="3200" i="1" dirty="0" smtClean="0">
                    <a:solidFill>
                      <a:schemeClr val="accent2"/>
                    </a:solidFill>
                  </a:rPr>
                  <a:t>Tons/cum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accent2"/>
                            </a:solidFill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accent2"/>
                            </a:solidFill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accent2"/>
                            </a:solidFill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i="1" dirty="0">
                    <a:solidFill>
                      <a:schemeClr val="accent2"/>
                    </a:solidFill>
                  </a:rPr>
                  <a:t>=</a:t>
                </a:r>
                <a:r>
                  <a:rPr lang="en-US" sz="3200" i="1" dirty="0">
                    <a:solidFill>
                      <a:schemeClr val="accent2"/>
                    </a:solidFill>
                  </a:rPr>
                  <a:t> stress at ground surface </a:t>
                </a:r>
                <a:br>
                  <a:rPr lang="en-US" sz="3200" i="1" dirty="0">
                    <a:solidFill>
                      <a:schemeClr val="accent2"/>
                    </a:solidFill>
                  </a:rPr>
                </a:br>
                <a:endParaRPr lang="en-US" sz="3200" i="1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11530"/>
                <a:ext cx="10515600" cy="5783580"/>
              </a:xfrm>
              <a:blipFill>
                <a:blip r:embed="rId2"/>
                <a:stretch>
                  <a:fillRect l="-1507" t="-2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2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691</Words>
  <Application>Microsoft Office PowerPoint</Application>
  <PresentationFormat>Widescreen</PresentationFormat>
  <Paragraphs>107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等线</vt:lpstr>
      <vt:lpstr>Symbol</vt:lpstr>
      <vt:lpstr>Times New Roman</vt:lpstr>
      <vt:lpstr>Office Theme</vt:lpstr>
      <vt:lpstr>R R Proctor</vt:lpstr>
      <vt:lpstr>Proctor Curve</vt:lpstr>
      <vt:lpstr>Compaction Mechanism</vt:lpstr>
      <vt:lpstr>Factors Affecting The Compaction</vt:lpstr>
      <vt:lpstr>Laboratory Compaction Tests </vt:lpstr>
      <vt:lpstr>Role of Compactive Effort</vt:lpstr>
      <vt:lpstr>Compactive Effort</vt:lpstr>
      <vt:lpstr>Can We design Soil Compaction?</vt:lpstr>
      <vt:lpstr>Parameter for Soil Compaction design</vt:lpstr>
      <vt:lpstr>Proposed Procedure for Soil Compaction Design ?</vt:lpstr>
      <vt:lpstr>Computer Program for Soil Compaction Design? </vt:lpstr>
      <vt:lpstr>Moisture Content Measurement – Moisture Analyzer</vt:lpstr>
      <vt:lpstr>Moisture Content Measurement – Electronics sensor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R Proctor</dc:title>
  <dc:creator>HFMLIP</dc:creator>
  <cp:lastModifiedBy>HFMLIP</cp:lastModifiedBy>
  <cp:revision>19</cp:revision>
  <dcterms:created xsi:type="dcterms:W3CDTF">2019-12-29T05:56:51Z</dcterms:created>
  <dcterms:modified xsi:type="dcterms:W3CDTF">2021-01-17T15:01:05Z</dcterms:modified>
</cp:coreProperties>
</file>