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6"/>
  </p:notesMasterIdLst>
  <p:sldIdLst>
    <p:sldId id="256" r:id="rId2"/>
    <p:sldId id="257" r:id="rId3"/>
    <p:sldId id="260" r:id="rId4"/>
    <p:sldId id="258" r:id="rId5"/>
    <p:sldId id="293" r:id="rId6"/>
    <p:sldId id="294" r:id="rId7"/>
    <p:sldId id="295" r:id="rId8"/>
    <p:sldId id="276" r:id="rId9"/>
    <p:sldId id="259" r:id="rId10"/>
    <p:sldId id="264" r:id="rId11"/>
    <p:sldId id="274" r:id="rId12"/>
    <p:sldId id="268" r:id="rId13"/>
    <p:sldId id="275" r:id="rId14"/>
    <p:sldId id="277" r:id="rId15"/>
    <p:sldId id="301" r:id="rId16"/>
    <p:sldId id="303" r:id="rId17"/>
    <p:sldId id="302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6" r:id="rId31"/>
    <p:sldId id="299" r:id="rId32"/>
    <p:sldId id="300" r:id="rId33"/>
    <p:sldId id="297" r:id="rId34"/>
    <p:sldId id="29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237849286563631E-2"/>
          <c:y val="5.7413834242506852E-2"/>
          <c:w val="0.9051910916904925"/>
          <c:h val="0.86937339209840336"/>
        </c:manualLayout>
      </c:layout>
      <c:barChart>
        <c:barDir val="col"/>
        <c:grouping val="clustered"/>
        <c:varyColors val="0"/>
        <c:ser>
          <c:idx val="0"/>
          <c:order val="0"/>
          <c:tx>
            <c:v>Total Target as Per 2nd RDPP</c:v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'This Years Physical Work Progra'!$A$2:$A$13</c:f>
              <c:strCache>
                <c:ptCount val="12"/>
                <c:pt idx="0">
                  <c:v> Inlet</c:v>
                </c:pt>
                <c:pt idx="1">
                  <c:v>Reg Re-inst</c:v>
                </c:pt>
                <c:pt idx="2">
                  <c:v> Reg/ CW/BDO</c:v>
                </c:pt>
                <c:pt idx="3">
                  <c:v> Khal/River (New)</c:v>
                </c:pt>
                <c:pt idx="4">
                  <c:v> Khal/River (Rehab )</c:v>
                </c:pt>
                <c:pt idx="5">
                  <c:v> Full Emb</c:v>
                </c:pt>
                <c:pt idx="6">
                  <c:v>Subm Emb (Rehab)</c:v>
                </c:pt>
                <c:pt idx="7">
                  <c:v>Subm Emb (New)</c:v>
                </c:pt>
                <c:pt idx="8">
                  <c:v>Rehabof Reg</c:v>
                </c:pt>
                <c:pt idx="9">
                  <c:v> WMG office</c:v>
                </c:pt>
                <c:pt idx="10">
                  <c:v> Threshing Floor</c:v>
                </c:pt>
                <c:pt idx="11">
                  <c:v>Gate</c:v>
                </c:pt>
              </c:strCache>
            </c:strRef>
          </c:cat>
          <c:val>
            <c:numRef>
              <c:f>'This Years Physical Work Progra'!$C$2:$C$13</c:f>
              <c:numCache>
                <c:formatCode>General</c:formatCode>
                <c:ptCount val="12"/>
                <c:pt idx="0">
                  <c:v>116</c:v>
                </c:pt>
                <c:pt idx="1">
                  <c:v>5</c:v>
                </c:pt>
                <c:pt idx="2">
                  <c:v>112</c:v>
                </c:pt>
                <c:pt idx="3">
                  <c:v>338</c:v>
                </c:pt>
                <c:pt idx="4">
                  <c:v>109</c:v>
                </c:pt>
                <c:pt idx="5">
                  <c:v>68</c:v>
                </c:pt>
                <c:pt idx="6">
                  <c:v>62</c:v>
                </c:pt>
                <c:pt idx="7">
                  <c:v>263</c:v>
                </c:pt>
                <c:pt idx="8">
                  <c:v>7</c:v>
                </c:pt>
                <c:pt idx="9">
                  <c:v>30</c:v>
                </c:pt>
                <c:pt idx="10">
                  <c:v>5</c:v>
                </c:pt>
                <c:pt idx="11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07-46A7-B227-478A7662C5E9}"/>
            </c:ext>
          </c:extLst>
        </c:ser>
        <c:ser>
          <c:idx val="1"/>
          <c:order val="1"/>
          <c:tx>
            <c:v>Program</c:v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val>
            <c:numRef>
              <c:f>'This Years Physical Work Progra'!$D$2:$D$13</c:f>
              <c:numCache>
                <c:formatCode>General</c:formatCode>
                <c:ptCount val="12"/>
                <c:pt idx="0">
                  <c:v>50</c:v>
                </c:pt>
                <c:pt idx="1">
                  <c:v>3</c:v>
                </c:pt>
                <c:pt idx="2">
                  <c:v>30</c:v>
                </c:pt>
                <c:pt idx="3">
                  <c:v>75</c:v>
                </c:pt>
                <c:pt idx="4">
                  <c:v>34</c:v>
                </c:pt>
                <c:pt idx="5">
                  <c:v>7</c:v>
                </c:pt>
                <c:pt idx="6">
                  <c:v>8</c:v>
                </c:pt>
                <c:pt idx="7">
                  <c:v>50</c:v>
                </c:pt>
                <c:pt idx="8">
                  <c:v>4</c:v>
                </c:pt>
                <c:pt idx="9">
                  <c:v>13</c:v>
                </c:pt>
                <c:pt idx="10">
                  <c:v>3</c:v>
                </c:pt>
                <c:pt idx="1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07-46A7-B227-478A7662C5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4"/>
        <c:overlap val="1"/>
        <c:axId val="271619672"/>
        <c:axId val="271621240"/>
      </c:barChart>
      <c:catAx>
        <c:axId val="2716196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1621240"/>
        <c:crosses val="autoZero"/>
        <c:auto val="0"/>
        <c:lblAlgn val="ctr"/>
        <c:lblOffset val="100"/>
        <c:noMultiLvlLbl val="0"/>
      </c:catAx>
      <c:valAx>
        <c:axId val="271621240"/>
        <c:scaling>
          <c:orientation val="minMax"/>
          <c:max val="37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/>
                  <a:t>BDT  Crore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in"/>
        <c:minorTickMark val="out"/>
        <c:tickLblPos val="low"/>
        <c:spPr>
          <a:noFill/>
          <a:ln>
            <a:solidFill>
              <a:schemeClr val="accent1"/>
            </a:solidFill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1619672"/>
        <c:crosses val="autoZero"/>
        <c:crossBetween val="between"/>
        <c:majorUnit val="25"/>
        <c:minorUnit val="1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4553219731818935"/>
          <c:y val="3.0720667143275312E-2"/>
          <c:w val="0.59694671561035628"/>
          <c:h val="3.11390942730035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0.14016</cdr:x>
      <cdr:y>0.12364</cdr:y>
    </cdr:from>
    <cdr:to>
      <cdr:x>0.52913</cdr:x>
      <cdr:y>0.16052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11036" y="775607"/>
          <a:ext cx="3360964" cy="2313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0.13701</cdr:x>
      <cdr:y>0.28633</cdr:y>
    </cdr:from>
    <cdr:to>
      <cdr:x>0.37638</cdr:x>
      <cdr:y>0.37093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183821" y="1796143"/>
          <a:ext cx="2068286" cy="5306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D706F-24D0-4272-ACA1-F6C86E395C60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672D5-5F1B-405C-833E-51F817CC1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89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A5B04-FAAE-495A-85E4-0EA1FBA4C7F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182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A5B04-FAAE-495A-85E4-0EA1FBA4C7FE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4626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A5B04-FAAE-495A-85E4-0EA1FBA4C7FE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218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2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6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8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8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4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4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7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2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6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1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89941-8863-4190-945A-47CAE70C058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9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76299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JICA’S APPRECIATION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876298"/>
            <a:ext cx="12191999" cy="598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2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8361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Progress of Re-excavation of Khal/River (New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Haor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10</a:t>
            </a:fld>
            <a:endParaRPr lang="en-CA" dirty="0"/>
          </a:p>
        </p:txBody>
      </p:sp>
      <p:pic>
        <p:nvPicPr>
          <p:cNvPr id="28674" name="Picture 2" descr="F:\Downloads\fwddataforppt\Khal_Riv_N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8989"/>
            <a:ext cx="12192000" cy="546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70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231493"/>
            <a:ext cx="12192000" cy="160309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Progress of Re-excavation of Khal/River (Rehab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Haor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) </a:t>
            </a:r>
          </a:p>
        </p:txBody>
      </p:sp>
      <p:pic>
        <p:nvPicPr>
          <p:cNvPr id="5" name="Picture 11" descr="F:\Downloads\fwddataforppt\Khal_Riv_Reh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12192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57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Progress of Construction of Submersible Embankment </a:t>
            </a: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 (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New Haor)</a:t>
            </a: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endParaRPr lang="en-US" sz="30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12</a:t>
            </a:fld>
            <a:endParaRPr lang="en-CA" dirty="0"/>
          </a:p>
        </p:txBody>
      </p:sp>
      <p:pic>
        <p:nvPicPr>
          <p:cNvPr id="22543" name="Picture 15" descr="F:\Downloads\fwddataforppt\Sub_Emb_Con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5563"/>
            <a:ext cx="12192000" cy="539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03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8688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Yearwise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 Civil Works Expenditure</a:t>
            </a:r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174333"/>
              </p:ext>
            </p:extLst>
          </p:nvPr>
        </p:nvGraphicFramePr>
        <p:xfrm>
          <a:off x="545910" y="928688"/>
          <a:ext cx="11436824" cy="5929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5910" y="928688"/>
                        <a:ext cx="11436824" cy="5929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3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Specification What Does It Contain?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19" y="1461163"/>
            <a:ext cx="11971361" cy="5568287"/>
          </a:xfrm>
        </p:spPr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Eras Demi ITC" panose="020B0805030504020804" pitchFamily="34" charset="0"/>
              </a:rPr>
              <a:t>How ,when and by whom measurement for Individual work Item will be given.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Eras Demi ITC" panose="020B0805030504020804" pitchFamily="34" charset="0"/>
              </a:rPr>
              <a:t>How </a:t>
            </a:r>
            <a:r>
              <a:rPr lang="en-US" b="1" dirty="0">
                <a:latin typeface="Eras Demi ITC" panose="020B0805030504020804" pitchFamily="34" charset="0"/>
              </a:rPr>
              <a:t>,when </a:t>
            </a:r>
            <a:r>
              <a:rPr lang="en-US" b="1" dirty="0" smtClean="0">
                <a:latin typeface="Eras Demi ITC" panose="020B0805030504020804" pitchFamily="34" charset="0"/>
              </a:rPr>
              <a:t>,by  whom and in what frequency Quality Assurance Tests for Individual work items will be performed.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Eras Demi ITC" panose="020B0805030504020804" pitchFamily="34" charset="0"/>
              </a:rPr>
              <a:t>Schedule of Tests for different work Items.</a:t>
            </a:r>
            <a:endParaRPr lang="en-US" b="1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55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" y="0"/>
            <a:ext cx="12192001" cy="696036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Why Measurement Important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490" y="791594"/>
            <a:ext cx="11109278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Price=Rate*Quantity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489" y="1838034"/>
            <a:ext cx="11109278" cy="9541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As per GCC clause 60.2 contractor shall be paid to the quantity of work it has done by the rate stated in </a:t>
            </a: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BoQ.So Rate is Fixed Quantity Variable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303" y="3230900"/>
            <a:ext cx="11109278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To find Quantity We need Accurate Measurement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506872" y="1314814"/>
            <a:ext cx="832513" cy="5398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5390862" y="2792141"/>
            <a:ext cx="846161" cy="438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" y="0"/>
            <a:ext cx="12192001" cy="696036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What Did We Do Faulted?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813" y="941696"/>
            <a:ext cx="11864455" cy="1446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GCC clause 66.1 in STD states that PE is shall make payment amount certified by the project manager within 28 days with making deduction for advance payment and retention money.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Any other deduction may arise but it have to be decided by project manager.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811" y="3042855"/>
            <a:ext cx="11764367" cy="4001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If PE make late payment contractor shall be paid interest on the next IPC as per GCC 67.1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811" y="3926985"/>
            <a:ext cx="11764369" cy="7078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Last Year We Deducted 10% Special Security and We are in the risk of Paying Interest if contractor </a:t>
            </a:r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claims. In One analysis this amount about  BDT 5 lakh/month  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363570" y="2401298"/>
            <a:ext cx="832513" cy="628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5370392" y="3459615"/>
            <a:ext cx="846161" cy="450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3809" y="5299089"/>
            <a:ext cx="11764369" cy="7078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This Year we want to Avoid this situation. We want to pay Contractor Monthly Invoices. So regular measurement by JMT is Necessary.  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5363569" y="4667451"/>
            <a:ext cx="832513" cy="628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0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" y="0"/>
            <a:ext cx="12192001" cy="696036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Flow Chart For Measurement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47666" y="941696"/>
            <a:ext cx="6332561" cy="9541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All the Measurement will be taken by JOINT MEASUREMENT TEAM (JMT)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7663" y="2698913"/>
            <a:ext cx="6332561" cy="138499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Concerned XEN as Project Manager will Check and Recommend for Approval of Measurement to the Project Director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7663" y="5242514"/>
            <a:ext cx="6332561" cy="10772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PD shall approve all the Measurement</a:t>
            </a:r>
            <a:endParaRPr lang="en-US" sz="3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404512" y="1895803"/>
            <a:ext cx="832513" cy="803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5390864" y="4083908"/>
            <a:ext cx="846161" cy="11586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" y="0"/>
            <a:ext cx="12192001" cy="1171576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Measurement</a:t>
            </a:r>
            <a:b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</a:b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Constitution of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Joint Measurement Team (JMT)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081211"/>
              </p:ext>
            </p:extLst>
          </p:nvPr>
        </p:nvGraphicFramePr>
        <p:xfrm>
          <a:off x="0" y="1342813"/>
          <a:ext cx="12192000" cy="457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0651520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871158447"/>
                    </a:ext>
                  </a:extLst>
                </a:gridCol>
              </a:tblGrid>
              <a:tr h="61457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Eras Demi ITC" panose="020B0805030504020804" pitchFamily="34" charset="0"/>
                        </a:rPr>
                        <a:t>Constituting</a:t>
                      </a:r>
                      <a:r>
                        <a:rPr lang="en-US" sz="2800" baseline="0" dirty="0" smtClean="0">
                          <a:solidFill>
                            <a:schemeClr val="bg1"/>
                          </a:solidFill>
                          <a:latin typeface="Eras Demi ITC" panose="020B0805030504020804" pitchFamily="34" charset="0"/>
                        </a:rPr>
                        <a:t> Members</a:t>
                      </a:r>
                      <a:endParaRPr lang="en-US" sz="2800" dirty="0">
                        <a:solidFill>
                          <a:schemeClr val="bg1"/>
                        </a:solidFill>
                        <a:latin typeface="Eras Demi ITC" panose="020B08050305040208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Eras Demi ITC" panose="020B0805030504020804" pitchFamily="34" charset="0"/>
                        </a:rPr>
                        <a:t>Designation</a:t>
                      </a:r>
                      <a:endParaRPr lang="en-US" sz="2800" dirty="0">
                        <a:solidFill>
                          <a:schemeClr val="bg1"/>
                        </a:solidFill>
                        <a:latin typeface="Eras Demi ITC" panose="020B08050305040208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4408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Concerned Sub-Divisional Engineer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Convener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Eras Demi ITC" panose="020B08050305040208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483035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Concerned SAE/SO.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Member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Eras Demi ITC" panose="020B08050305040208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909723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Concerned Field Inspector.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Member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Eras Demi ITC" panose="020B08050305040208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968978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Representative of the Contractor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Member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Eras Demi ITC" panose="020B08050305040208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149071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Concerned Field Supervision Engineer.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Member Secretary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Eras Demi ITC" panose="020B08050305040208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701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86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874" y="1493059"/>
            <a:ext cx="12078124" cy="349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3200" kern="100" dirty="0" smtClean="0"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Submit Measurement Every 15days in standard format. </a:t>
            </a:r>
            <a:r>
              <a:rPr lang="en-US" sz="3200" kern="100" dirty="0"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(</a:t>
            </a:r>
            <a:r>
              <a:rPr lang="en-US" sz="3200" kern="100" dirty="0">
                <a:highlight>
                  <a:srgbClr val="FFFF00"/>
                </a:highligh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Annex-II: Standard Forms for Measurement</a:t>
            </a:r>
            <a:r>
              <a:rPr lang="en-US" sz="3200" kern="100" dirty="0"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3200" kern="100" dirty="0"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Ensure Quality Control tests performed properly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3200" kern="100" dirty="0" smtClean="0"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Submit </a:t>
            </a:r>
            <a:r>
              <a:rPr lang="en-US" sz="3200" kern="100" dirty="0"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monthly quality control report for every site/reach/structure</a:t>
            </a:r>
            <a:r>
              <a:rPr lang="en-US" sz="3200" kern="100" dirty="0" smtClean="0"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.. </a:t>
            </a:r>
            <a:endParaRPr lang="en-US" sz="3200" kern="100" dirty="0">
              <a:latin typeface="Eras Demi ITC" panose="020B0805030504020804" pitchFamily="34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3200" kern="100" dirty="0"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After Completion </a:t>
            </a:r>
            <a:r>
              <a:rPr lang="en-US" sz="3200" kern="100" dirty="0" smtClean="0"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prepare </a:t>
            </a:r>
            <a:r>
              <a:rPr lang="en-US" sz="3200" kern="100" dirty="0"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a defect liability schedule </a:t>
            </a:r>
            <a:endParaRPr lang="en-US" sz="3200" kern="100" dirty="0" smtClean="0">
              <a:latin typeface="Eras Demi ITC" panose="020B0805030504020804" pitchFamily="34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3" y="0"/>
            <a:ext cx="12192001" cy="117157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Measurement</a:t>
            </a:r>
            <a:b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</a:b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Scope of JMT</a:t>
            </a:r>
          </a:p>
        </p:txBody>
      </p:sp>
    </p:spTree>
    <p:extLst>
      <p:ext uri="{BB962C8B-B14F-4D97-AF65-F5344CB8AC3E}">
        <p14:creationId xmlns:p14="http://schemas.microsoft.com/office/powerpoint/2010/main" val="239745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76299"/>
          </a:xfrm>
          <a:solidFill>
            <a:srgbClr val="002060"/>
          </a:solidFill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JICA’S APPRECIATION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6298"/>
            <a:ext cx="12192000" cy="598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3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014413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Measurement Format for CC Block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843440"/>
              </p:ext>
            </p:extLst>
          </p:nvPr>
        </p:nvGraphicFramePr>
        <p:xfrm>
          <a:off x="0" y="1014413"/>
          <a:ext cx="12192000" cy="598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014413"/>
                        <a:ext cx="12192000" cy="5986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1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268315"/>
              </p:ext>
            </p:extLst>
          </p:nvPr>
        </p:nvGraphicFramePr>
        <p:xfrm>
          <a:off x="0" y="655638"/>
          <a:ext cx="12192000" cy="620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655638"/>
                        <a:ext cx="12192000" cy="6202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"/>
            <a:ext cx="12192000" cy="101441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Measurement Format for RCC Work</a:t>
            </a:r>
          </a:p>
        </p:txBody>
      </p:sp>
    </p:spTree>
    <p:extLst>
      <p:ext uri="{BB962C8B-B14F-4D97-AF65-F5344CB8AC3E}">
        <p14:creationId xmlns:p14="http://schemas.microsoft.com/office/powerpoint/2010/main" val="131621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639204"/>
              </p:ext>
            </p:extLst>
          </p:nvPr>
        </p:nvGraphicFramePr>
        <p:xfrm>
          <a:off x="45244" y="763588"/>
          <a:ext cx="12192000" cy="609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244" y="763588"/>
                        <a:ext cx="12192000" cy="6094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244" y="0"/>
            <a:ext cx="12192000" cy="101441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Measurement Format for Reinforcement</a:t>
            </a:r>
          </a:p>
        </p:txBody>
      </p:sp>
    </p:spTree>
    <p:extLst>
      <p:ext uri="{BB962C8B-B14F-4D97-AF65-F5344CB8AC3E}">
        <p14:creationId xmlns:p14="http://schemas.microsoft.com/office/powerpoint/2010/main" val="40016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42975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Measurement Format for Earth Work</a:t>
            </a: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906799"/>
              </p:ext>
            </p:extLst>
          </p:nvPr>
        </p:nvGraphicFramePr>
        <p:xfrm>
          <a:off x="0" y="942974"/>
          <a:ext cx="12315825" cy="597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942974"/>
                        <a:ext cx="12315825" cy="5973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21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57263"/>
          </a:xfrm>
          <a:solidFill>
            <a:srgbClr val="002060"/>
          </a:solidFill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Measurement Format for Earth Work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883902"/>
              </p:ext>
            </p:extLst>
          </p:nvPr>
        </p:nvGraphicFramePr>
        <p:xfrm>
          <a:off x="1" y="957262"/>
          <a:ext cx="12192000" cy="590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" y="957262"/>
                        <a:ext cx="12192000" cy="5900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47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285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Measurement Format for General Items Not Covered Above</a:t>
            </a: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050100"/>
              </p:ext>
            </p:extLst>
          </p:nvPr>
        </p:nvGraphicFramePr>
        <p:xfrm>
          <a:off x="0" y="1212850"/>
          <a:ext cx="12192000" cy="564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212850"/>
                        <a:ext cx="12192000" cy="564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812799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Summary of Measurement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876277"/>
              </p:ext>
            </p:extLst>
          </p:nvPr>
        </p:nvGraphicFramePr>
        <p:xfrm>
          <a:off x="1" y="812800"/>
          <a:ext cx="12191999" cy="574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" y="812800"/>
                        <a:ext cx="12191999" cy="574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7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28713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Standard Sampling and Testing for Embankment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583755"/>
              </p:ext>
            </p:extLst>
          </p:nvPr>
        </p:nvGraphicFramePr>
        <p:xfrm>
          <a:off x="0" y="1385887"/>
          <a:ext cx="12192000" cy="523984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62832">
                  <a:extLst>
                    <a:ext uri="{9D8B030D-6E8A-4147-A177-3AD203B41FA5}">
                      <a16:colId xmlns:a16="http://schemas.microsoft.com/office/drawing/2014/main" val="1746728612"/>
                    </a:ext>
                  </a:extLst>
                </a:gridCol>
                <a:gridCol w="2667250">
                  <a:extLst>
                    <a:ext uri="{9D8B030D-6E8A-4147-A177-3AD203B41FA5}">
                      <a16:colId xmlns:a16="http://schemas.microsoft.com/office/drawing/2014/main" val="715445339"/>
                    </a:ext>
                  </a:extLst>
                </a:gridCol>
                <a:gridCol w="6121340">
                  <a:extLst>
                    <a:ext uri="{9D8B030D-6E8A-4147-A177-3AD203B41FA5}">
                      <a16:colId xmlns:a16="http://schemas.microsoft.com/office/drawing/2014/main" val="3658057331"/>
                    </a:ext>
                  </a:extLst>
                </a:gridCol>
                <a:gridCol w="2640578">
                  <a:extLst>
                    <a:ext uri="{9D8B030D-6E8A-4147-A177-3AD203B41FA5}">
                      <a16:colId xmlns:a16="http://schemas.microsoft.com/office/drawing/2014/main" val="2749780671"/>
                    </a:ext>
                  </a:extLst>
                </a:gridCol>
              </a:tblGrid>
              <a:tr h="290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Sl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Name of Test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Frequency of Test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Test Method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273331"/>
                  </a:ext>
                </a:extLst>
              </a:tr>
              <a:tr h="14210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Atterberg's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Limit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(Plastic Limit &amp;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Liquid Limit)</a:t>
                      </a: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For each source of fill materials</a:t>
                      </a:r>
                    </a:p>
                    <a:p>
                      <a:pPr marL="0" marR="0" indent="-1841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One Sample for each 10,000 Cum of fill material</a:t>
                      </a:r>
                    </a:p>
                    <a:p>
                      <a:pPr marL="0" marR="0" indent="-1841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Change in the Characteristics of the material noticed on visual examination.</a:t>
                      </a: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ASTM D 4318 </a:t>
                      </a:r>
                      <a:b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or Equivalent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665230"/>
                  </a:ext>
                </a:extLst>
              </a:tr>
              <a:tr h="8722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Grain Size Distribution </a:t>
                      </a: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stated above </a:t>
                      </a: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ASTM D 422 </a:t>
                      </a:r>
                      <a:b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or </a:t>
                      </a:r>
                      <a:b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Equivalent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806311"/>
                  </a:ext>
                </a:extLst>
              </a:tr>
              <a:tr h="5815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 Proctor Test</a:t>
                      </a: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stated above </a:t>
                      </a: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ASTM D 1557 &amp;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ASSTO T 180 D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145712"/>
                  </a:ext>
                </a:extLst>
              </a:tr>
              <a:tr h="8526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Moisture Content </a:t>
                      </a: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.For each 5000 cum of fill material </a:t>
                      </a:r>
                      <a:b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As per direction of the Project Manager.</a:t>
                      </a: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ASTM D 4346 &amp; ASTM D 4944 </a:t>
                      </a:r>
                      <a:b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or V Equivalent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853734"/>
                  </a:ext>
                </a:extLst>
              </a:tr>
              <a:tr h="8722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 Dry Density Test</a:t>
                      </a:r>
                      <a:endParaRPr lang="en-US" sz="18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270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One Sample for each 1000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sqm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compacted surface in each layer 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As per direction of the Project Manager.</a:t>
                      </a: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AAHSTO T191 </a:t>
                      </a:r>
                      <a:b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or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Equivalent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351646"/>
                  </a:ext>
                </a:extLst>
              </a:tr>
              <a:tr h="2026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676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22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5094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Standard Sampling and Testing for CC Block</a:t>
            </a:r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746610"/>
              </p:ext>
            </p:extLst>
          </p:nvPr>
        </p:nvGraphicFramePr>
        <p:xfrm>
          <a:off x="0" y="655094"/>
          <a:ext cx="12192000" cy="6658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8741">
                  <a:extLst>
                    <a:ext uri="{9D8B030D-6E8A-4147-A177-3AD203B41FA5}">
                      <a16:colId xmlns:a16="http://schemas.microsoft.com/office/drawing/2014/main" val="1726919557"/>
                    </a:ext>
                  </a:extLst>
                </a:gridCol>
                <a:gridCol w="3984917">
                  <a:extLst>
                    <a:ext uri="{9D8B030D-6E8A-4147-A177-3AD203B41FA5}">
                      <a16:colId xmlns:a16="http://schemas.microsoft.com/office/drawing/2014/main" val="562434387"/>
                    </a:ext>
                  </a:extLst>
                </a:gridCol>
                <a:gridCol w="5027033">
                  <a:extLst>
                    <a:ext uri="{9D8B030D-6E8A-4147-A177-3AD203B41FA5}">
                      <a16:colId xmlns:a16="http://schemas.microsoft.com/office/drawing/2014/main" val="2114888677"/>
                    </a:ext>
                  </a:extLst>
                </a:gridCol>
                <a:gridCol w="2701309">
                  <a:extLst>
                    <a:ext uri="{9D8B030D-6E8A-4147-A177-3AD203B41FA5}">
                      <a16:colId xmlns:a16="http://schemas.microsoft.com/office/drawing/2014/main" val="3936431509"/>
                    </a:ext>
                  </a:extLst>
                </a:gridCol>
              </a:tblGrid>
              <a:tr h="3265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Sl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Name of Test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Frequency of Test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Test Method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497986"/>
                  </a:ext>
                </a:extLst>
              </a:tr>
              <a:tr h="18914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Cement: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Fineness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Soundness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Initial Setting Time and Final Setting Time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Compressive Strength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Tensile Strength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Unit Weight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</a:rPr>
                        <a:t>For each fresh Consignment arriving at Site</a:t>
                      </a:r>
                      <a:endParaRPr lang="en-US" sz="16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</a:rPr>
                        <a:t>For each 100 M. Ton</a:t>
                      </a:r>
                      <a:endParaRPr lang="en-US" sz="16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</a:rPr>
                        <a:t>As approved or directed by 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the Project Manager.</a:t>
                      </a:r>
                      <a:endParaRPr lang="en-US" sz="1600" b="1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ASTM C786,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ASTI C403,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ISO 679:2009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Equivalent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4827841"/>
                  </a:ext>
                </a:extLst>
              </a:tr>
              <a:tr h="8026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Fine Aggregate (Sand)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 i) Fineness Modulus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1(one) Sample for each 350 Cum or part thereof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At least 1 Sample in a week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As approved or directed by </a:t>
                      </a: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the Project Manager.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ASTM C 33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Equivalent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217943"/>
                  </a:ext>
                </a:extLst>
              </a:tr>
              <a:tr h="14164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Coarse Aggregate (Stone Chips)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Gradation Test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1717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1(one) Sample for each 700 Cum or part thereof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At least 1 Sample in a week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As approved or directed by </a:t>
                      </a: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the Project Manager.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ASTM C330,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AASHTO T-85, BS-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812,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ASTM C-535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Equivalent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75629"/>
                  </a:ext>
                </a:extLst>
              </a:tr>
              <a:tr h="4815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Water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Suitability of Water for Concrete Mixing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For Each source of Water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As approved or directed by </a:t>
                      </a: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the Project Manager.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BS EN BS EN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1008:2002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000809"/>
                  </a:ext>
                </a:extLst>
              </a:tr>
              <a:tr h="12842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Concrete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Concrete 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</a:rPr>
                        <a:t>Core Test</a:t>
                      </a:r>
                      <a:endParaRPr lang="en-US" sz="1600" b="1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Concrete 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</a:rPr>
                        <a:t>Core Test will be carried out  for at least one block for each days casting</a:t>
                      </a:r>
                      <a:endParaRPr lang="en-US" sz="16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</a:rPr>
                        <a:t> As approved or directed by 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the Project Manager.</a:t>
                      </a:r>
                      <a:endParaRPr lang="en-US" sz="1600" b="1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BS 1881,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ASTM C-42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similar standard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95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55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30113" cy="662143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Standard Sampling and Testing for Geo Textile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220282"/>
              </p:ext>
            </p:extLst>
          </p:nvPr>
        </p:nvGraphicFramePr>
        <p:xfrm>
          <a:off x="0" y="662143"/>
          <a:ext cx="12058650" cy="54528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6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3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3055">
                <a:tc>
                  <a:txBody>
                    <a:bodyPr/>
                    <a:lstStyle/>
                    <a:p>
                      <a:pPr marL="0" marR="9334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</a:rPr>
                        <a:t>Sl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Name of Test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59436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spc="20" dirty="0">
                          <a:solidFill>
                            <a:schemeClr val="tx1"/>
                          </a:solidFill>
                          <a:effectLst/>
                        </a:rPr>
                        <a:t>Frequency of Test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Test Method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586">
                <a:tc rowSpan="5">
                  <a:txBody>
                    <a:bodyPr/>
                    <a:lstStyle/>
                    <a:p>
                      <a:pPr marL="0" marR="9334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1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Geotextile Filter Materials: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4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defTabSz="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420" dirty="0" err="1" smtClean="0">
                          <a:effectLst/>
                        </a:rPr>
                        <a:t>i</a:t>
                      </a:r>
                      <a:r>
                        <a:rPr lang="en-US" sz="1600" b="1" spc="-420" dirty="0" smtClean="0">
                          <a:effectLst/>
                        </a:rPr>
                        <a:t>.	</a:t>
                      </a:r>
                      <a:r>
                        <a:rPr lang="en-US" sz="1600" b="1" spc="40" dirty="0" smtClean="0">
                          <a:effectLst/>
                        </a:rPr>
                        <a:t>Opening </a:t>
                      </a:r>
                      <a:r>
                        <a:rPr lang="en-US" sz="1600" b="1" spc="40" dirty="0">
                          <a:effectLst/>
                        </a:rPr>
                        <a:t>Size 0</a:t>
                      </a:r>
                      <a:r>
                        <a:rPr lang="en-US" sz="1600" b="1" spc="40" baseline="-25000" dirty="0">
                          <a:effectLst/>
                        </a:rPr>
                        <a:t>90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1595" marR="0">
                        <a:lnSpc>
                          <a:spcPts val="1335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b="1" spc="20" dirty="0" smtClean="0">
                        <a:effectLst/>
                      </a:endParaRPr>
                    </a:p>
                    <a:p>
                      <a:pPr marL="61595" marR="0">
                        <a:lnSpc>
                          <a:spcPts val="1335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20" dirty="0" smtClean="0">
                          <a:effectLst/>
                        </a:rPr>
                        <a:t>1.for </a:t>
                      </a:r>
                      <a:r>
                        <a:rPr lang="en-US" sz="1600" b="1" spc="20" dirty="0">
                          <a:effectLst/>
                        </a:rPr>
                        <a:t>each quantity of 10,000</a:t>
                      </a:r>
                      <a:endParaRPr lang="en-US" sz="1600" b="1" dirty="0">
                        <a:effectLst/>
                      </a:endParaRPr>
                    </a:p>
                    <a:p>
                      <a:pPr marL="61595" marR="0">
                        <a:lnSpc>
                          <a:spcPts val="1335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40" dirty="0">
                          <a:effectLst/>
                        </a:rPr>
                        <a:t>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45720" marR="137160">
                        <a:lnSpc>
                          <a:spcPts val="1410"/>
                        </a:lnSpc>
                        <a:spcBef>
                          <a:spcPts val="18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10" dirty="0">
                          <a:effectLst/>
                        </a:rPr>
                        <a:t>2.At Least 1 test for Total </a:t>
                      </a:r>
                      <a:r>
                        <a:rPr lang="en-US" sz="1600" b="1" dirty="0">
                          <a:effectLst/>
                        </a:rPr>
                        <a:t>Requirements in Reach of Work if </a:t>
                      </a:r>
                      <a:r>
                        <a:rPr lang="en-US" sz="1600" b="1" spc="45" dirty="0">
                          <a:effectLst/>
                        </a:rPr>
                        <a:t>that is less than 10000 square </a:t>
                      </a:r>
                      <a:r>
                        <a:rPr lang="en-US" sz="1600" b="1" dirty="0">
                          <a:effectLst/>
                        </a:rPr>
                        <a:t>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EN ISO 12956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76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None/>
                        <a:tabLst>
                          <a:tab pos="228600" algn="dec"/>
                        </a:tabLst>
                      </a:pPr>
                      <a:r>
                        <a:rPr lang="en-US" sz="1600" b="1" u="none" strike="noStrike" spc="105" dirty="0" smtClean="0">
                          <a:effectLst/>
                        </a:rPr>
                        <a:t>ii. Mass </a:t>
                      </a:r>
                      <a:r>
                        <a:rPr lang="en-US" sz="1600" b="1" u="none" strike="noStrike" spc="105" dirty="0">
                          <a:effectLst/>
                        </a:rPr>
                        <a:t>per unit area</a:t>
                      </a:r>
                      <a:endParaRPr lang="en-US" sz="1600" b="1" u="none" strike="noStrike" spc="105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1595" marR="0">
                        <a:lnSpc>
                          <a:spcPts val="133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b="1" spc="10" dirty="0" smtClean="0">
                        <a:effectLst/>
                      </a:endParaRPr>
                    </a:p>
                    <a:p>
                      <a:pPr marL="61595" marR="0">
                        <a:lnSpc>
                          <a:spcPts val="133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10" dirty="0" smtClean="0">
                          <a:effectLst/>
                        </a:rPr>
                        <a:t>1.for </a:t>
                      </a:r>
                      <a:r>
                        <a:rPr lang="en-US" sz="1600" b="1" spc="10" dirty="0">
                          <a:effectLst/>
                        </a:rPr>
                        <a:t>each quantity of 10,000</a:t>
                      </a:r>
                      <a:endParaRPr lang="en-US" sz="1600" b="1" dirty="0">
                        <a:effectLst/>
                      </a:endParaRPr>
                    </a:p>
                    <a:p>
                      <a:pPr marL="61595" marR="0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30" dirty="0">
                          <a:effectLst/>
                        </a:rPr>
                        <a:t>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61595" marR="137160">
                        <a:lnSpc>
                          <a:spcPts val="1415"/>
                        </a:lnSpc>
                        <a:spcBef>
                          <a:spcPts val="18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2.At Least 1 test for Total Requirements in Reach of Work if </a:t>
                      </a:r>
                      <a:r>
                        <a:rPr lang="en-US" sz="1600" b="1" spc="40" dirty="0">
                          <a:effectLst/>
                        </a:rPr>
                        <a:t>that is less than 10000 square </a:t>
                      </a:r>
                      <a:r>
                        <a:rPr lang="en-US" sz="1600" b="1" dirty="0" smtClean="0">
                          <a:effectLst/>
                        </a:rPr>
                        <a:t>meter</a:t>
                      </a:r>
                    </a:p>
                    <a:p>
                      <a:pPr marL="61595" marR="137160">
                        <a:lnSpc>
                          <a:spcPts val="1415"/>
                        </a:lnSpc>
                        <a:spcBef>
                          <a:spcPts val="180"/>
                        </a:spcBef>
                        <a:spcAft>
                          <a:spcPts val="80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BS EN 965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5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fontAlgn="base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None/>
                        <a:tabLst>
                          <a:tab pos="228600" algn="dec"/>
                        </a:tabLst>
                      </a:pPr>
                      <a:r>
                        <a:rPr lang="en-US" sz="1600" b="1" u="none" strike="noStrike" spc="20" dirty="0" smtClean="0">
                          <a:effectLst/>
                        </a:rPr>
                        <a:t>iii. CBR </a:t>
                      </a:r>
                      <a:r>
                        <a:rPr lang="en-US" sz="1600" b="1" u="none" strike="noStrike" spc="20" dirty="0">
                          <a:effectLst/>
                        </a:rPr>
                        <a:t>Puncture </a:t>
                      </a:r>
                      <a:r>
                        <a:rPr lang="en-US" sz="1600" b="1" u="none" strike="noStrike" spc="60" dirty="0">
                          <a:effectLst/>
                        </a:rPr>
                        <a:t>Resistance</a:t>
                      </a:r>
                      <a:endParaRPr lang="en-US" sz="1600" b="1" u="none" strike="noStrike" spc="105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48006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b="1" dirty="0" smtClean="0">
                        <a:effectLst/>
                      </a:endParaRPr>
                    </a:p>
                    <a:p>
                      <a:pPr marL="68580" marR="48006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1.for </a:t>
                      </a:r>
                      <a:r>
                        <a:rPr lang="en-US" sz="1600" b="1" dirty="0">
                          <a:effectLst/>
                        </a:rPr>
                        <a:t>each quantity of 10,000 </a:t>
                      </a:r>
                      <a:r>
                        <a:rPr lang="en-US" sz="1600" b="1" spc="40" dirty="0">
                          <a:effectLst/>
                        </a:rPr>
                        <a:t>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68580" marR="137160">
                        <a:lnSpc>
                          <a:spcPts val="1410"/>
                        </a:lnSpc>
                        <a:spcBef>
                          <a:spcPts val="18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2.At Least 1 test for Total Requirements in Reach of Work if </a:t>
                      </a:r>
                      <a:r>
                        <a:rPr lang="en-US" sz="1600" b="1" spc="40" dirty="0">
                          <a:effectLst/>
                        </a:rPr>
                        <a:t>that is less than 10000 square </a:t>
                      </a:r>
                      <a:r>
                        <a:rPr lang="en-US" sz="1600" b="1" dirty="0">
                          <a:effectLst/>
                        </a:rPr>
                        <a:t>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EN ISO 12336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43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None/>
                        <a:tabLst>
                          <a:tab pos="228600" algn="dec"/>
                        </a:tabLst>
                      </a:pPr>
                      <a:r>
                        <a:rPr lang="en-US" sz="1600" b="1" u="none" strike="noStrike" spc="250" dirty="0" smtClean="0">
                          <a:effectLst/>
                        </a:rPr>
                        <a:t>iv.</a:t>
                      </a:r>
                      <a:r>
                        <a:rPr lang="en-US" sz="1600" b="1" u="none" strike="noStrike" spc="250" baseline="0" dirty="0" smtClean="0">
                          <a:effectLst/>
                        </a:rPr>
                        <a:t> </a:t>
                      </a:r>
                      <a:r>
                        <a:rPr lang="en-US" sz="1600" b="1" u="none" strike="noStrike" spc="250" dirty="0" smtClean="0">
                          <a:effectLst/>
                        </a:rPr>
                        <a:t>Tensile</a:t>
                      </a:r>
                      <a:r>
                        <a:rPr lang="en-US" sz="1600" b="1" u="none" strike="noStrike" spc="250" dirty="0">
                          <a:effectLst/>
                        </a:rPr>
                        <a:t>	</a:t>
                      </a:r>
                      <a:r>
                        <a:rPr lang="en-US" sz="1600" b="1" u="none" strike="noStrike" spc="105" dirty="0">
                          <a:effectLst/>
                        </a:rPr>
                        <a:t>Strength</a:t>
                      </a:r>
                    </a:p>
                    <a:p>
                      <a:pPr marL="0" marR="0">
                        <a:lnSpc>
                          <a:spcPct val="11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95" dirty="0">
                          <a:effectLst/>
                        </a:rPr>
                        <a:t>(machine direction- </a:t>
                      </a:r>
                      <a:r>
                        <a:rPr lang="en-US" sz="1600" b="1" dirty="0">
                          <a:effectLst/>
                        </a:rPr>
                        <a:t>MD or cross machine </a:t>
                      </a:r>
                      <a:r>
                        <a:rPr lang="en-US" sz="1600" b="1" spc="30" dirty="0">
                          <a:effectLst/>
                        </a:rPr>
                        <a:t>direction-CMD)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159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10" dirty="0">
                          <a:effectLst/>
                        </a:rPr>
                        <a:t>1.for each quantity of </a:t>
                      </a:r>
                      <a:r>
                        <a:rPr lang="en-US" sz="1600" b="1" spc="10" dirty="0" smtClean="0">
                          <a:effectLst/>
                        </a:rPr>
                        <a:t>10,000</a:t>
                      </a:r>
                      <a:r>
                        <a:rPr lang="en-US" sz="1600" b="1" spc="0" baseline="0" dirty="0" smtClean="0">
                          <a:effectLst/>
                        </a:rPr>
                        <a:t> </a:t>
                      </a:r>
                      <a:r>
                        <a:rPr lang="en-US" sz="1600" b="1" spc="30" dirty="0" smtClean="0">
                          <a:effectLst/>
                        </a:rPr>
                        <a:t>square </a:t>
                      </a:r>
                      <a:r>
                        <a:rPr lang="en-US" sz="1600" b="1" spc="30" dirty="0">
                          <a:effectLst/>
                        </a:rPr>
                        <a:t>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61595" marR="137160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2.At Least 1 test for Total </a:t>
                      </a:r>
                      <a:r>
                        <a:rPr lang="en-US" sz="1600" b="1" spc="5" dirty="0">
                          <a:effectLst/>
                        </a:rPr>
                        <a:t>Requirements in Reach of Work if </a:t>
                      </a:r>
                      <a:r>
                        <a:rPr lang="en-US" sz="1600" b="1" spc="-20" dirty="0">
                          <a:effectLst/>
                        </a:rPr>
                        <a:t>that is less than 10000 square 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EN ISO 10319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79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8C51-F384-4C1E-8A6E-E0ED8F02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37"/>
            <a:ext cx="12192000" cy="105607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WHY DID WE GET APPRECIATION</a:t>
            </a:r>
            <a:endParaRPr lang="en-CA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1EB2B-DAF4-4BD0-AA07-4911EF08C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8308"/>
            <a:ext cx="12192000" cy="5789692"/>
          </a:xfrm>
          <a:noFill/>
        </p:spPr>
        <p:txBody>
          <a:bodyPr>
            <a:normAutofit/>
          </a:bodyPr>
          <a:lstStyle/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For Accurate Representation  of Flood Situation </a:t>
            </a:r>
            <a:r>
              <a:rPr lang="en-CA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 the project area(Damage) 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For Representation and Explaining  in detail of Design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of different type of protection work</a:t>
            </a:r>
            <a:r>
              <a:rPr lang="en-CA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.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For Presentation  of Activity </a:t>
            </a:r>
            <a:r>
              <a:rPr lang="en-CA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plan for civil works next two dry seasons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Progress in agriculture </a:t>
            </a:r>
            <a:r>
              <a:rPr lang="en-CA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component and plan for next </a:t>
            </a:r>
            <a:r>
              <a:rPr lang="en-CA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FY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Presentations of civil works monitoring format</a:t>
            </a:r>
            <a:endParaRPr lang="en-CA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E1268-8C9D-4D3B-81B7-4EA18DA6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>
                <a:solidFill>
                  <a:schemeClr val="tx1"/>
                </a:solidFill>
              </a:rPr>
              <a:t>3</a:t>
            </a:fld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29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904119"/>
              </p:ext>
            </p:extLst>
          </p:nvPr>
        </p:nvGraphicFramePr>
        <p:xfrm>
          <a:off x="61482" y="957269"/>
          <a:ext cx="12016215" cy="444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9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1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3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2793">
                <a:tc>
                  <a:txBody>
                    <a:bodyPr/>
                    <a:lstStyle/>
                    <a:p>
                      <a:pPr marL="0" marR="9334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of Test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59436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Frequency of Test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Method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636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600" b="1" u="none" strike="noStrike" spc="140" dirty="0" smtClean="0">
                          <a:effectLst/>
                        </a:rPr>
                        <a:t> Minimum </a:t>
                      </a:r>
                      <a:r>
                        <a:rPr lang="en-US" sz="1600" b="1" u="none" strike="noStrike" spc="140" dirty="0">
                          <a:effectLst/>
                        </a:rPr>
                        <a:t>thickness</a:t>
                      </a:r>
                      <a:endParaRPr lang="en-US" sz="1600" b="1" u="none" strike="noStrike" spc="14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1.for each quantity of 10,000 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EN ISO 9863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6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600" b="1" u="none" strike="noStrike" spc="140" dirty="0">
                          <a:effectLst/>
                        </a:rPr>
                        <a:t>Grab Tensile Strength</a:t>
                      </a:r>
                      <a:endParaRPr lang="en-US" sz="1600" b="1" u="none" strike="noStrike" spc="14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>
                          <a:effectLst/>
                        </a:rPr>
                        <a:t>1.for each quantity of 10,000 square meter</a:t>
                      </a:r>
                      <a:endParaRPr lang="en-US" sz="1600" b="1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ASTM D 4632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6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600" b="1" u="none" strike="noStrike" spc="140" dirty="0">
                          <a:effectLst/>
                        </a:rPr>
                        <a:t>Vertical Permeability under	2Kn/m</a:t>
                      </a:r>
                      <a:r>
                        <a:rPr lang="en-US" sz="1600" b="1" u="none" strike="noStrike" spc="140" baseline="30000" dirty="0">
                          <a:effectLst/>
                        </a:rPr>
                        <a:t>2</a:t>
                      </a:r>
                      <a:r>
                        <a:rPr lang="en-US" sz="1600" b="1" u="none" strike="noStrike" spc="140" dirty="0">
                          <a:effectLst/>
                        </a:rPr>
                        <a:t> &amp; </a:t>
                      </a:r>
                      <a:br>
                        <a:rPr lang="en-US" sz="1600" b="1" u="none" strike="noStrike" spc="140" dirty="0">
                          <a:effectLst/>
                        </a:rPr>
                      </a:br>
                      <a:r>
                        <a:rPr lang="en-US" sz="1600" b="1" u="none" strike="noStrike" spc="140" dirty="0">
                          <a:effectLst/>
                        </a:rPr>
                        <a:t>200Kn/m</a:t>
                      </a:r>
                      <a:r>
                        <a:rPr lang="en-US" sz="1600" b="1" u="none" strike="noStrike" spc="140" baseline="30000" dirty="0">
                          <a:effectLst/>
                        </a:rPr>
                        <a:t>2</a:t>
                      </a:r>
                      <a:r>
                        <a:rPr lang="en-US" sz="1600" b="1" u="none" strike="noStrike" spc="140" dirty="0">
                          <a:effectLst/>
                        </a:rPr>
                        <a:t> pressure</a:t>
                      </a:r>
                      <a:endParaRPr lang="en-US" sz="1600" b="1" u="none" strike="noStrike" spc="14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1.for each quantity of 10,000 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ASTM D4491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6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viii.	Horizontal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Permeability	under 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2Kn/m</a:t>
                      </a:r>
                      <a:r>
                        <a:rPr lang="en-US" sz="1600" b="1" baseline="30000" dirty="0">
                          <a:effectLst/>
                        </a:rPr>
                        <a:t>2</a:t>
                      </a:r>
                      <a:r>
                        <a:rPr lang="en-US" sz="1600" b="1" dirty="0">
                          <a:effectLst/>
                        </a:rPr>
                        <a:t> pressure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1.for each quantity of 10,000 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ASTM D4491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30113" cy="662143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Standard Sampling and Testing for Geo Textile</a:t>
            </a:r>
          </a:p>
        </p:txBody>
      </p:sp>
    </p:spTree>
    <p:extLst>
      <p:ext uri="{BB962C8B-B14F-4D97-AF65-F5344CB8AC3E}">
        <p14:creationId xmlns:p14="http://schemas.microsoft.com/office/powerpoint/2010/main" val="310307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556127"/>
              </p:ext>
            </p:extLst>
          </p:nvPr>
        </p:nvGraphicFramePr>
        <p:xfrm>
          <a:off x="61482" y="957269"/>
          <a:ext cx="12016215" cy="444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9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1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3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2793">
                <a:tc>
                  <a:txBody>
                    <a:bodyPr/>
                    <a:lstStyle/>
                    <a:p>
                      <a:pPr marL="0" marR="9334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of Test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59436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Frequency of Test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Method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636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600" b="1" u="none" strike="noStrike" spc="140" dirty="0">
                          <a:effectLst/>
                        </a:rPr>
                        <a:t>Minimum thickness</a:t>
                      </a:r>
                      <a:endParaRPr lang="en-US" sz="1600" b="1" u="none" strike="noStrike" spc="14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1.for each quantity of 10,000 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EN ISO 9863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6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600" b="1" u="none" strike="noStrike" spc="140" dirty="0">
                          <a:effectLst/>
                        </a:rPr>
                        <a:t>Grab Tensile Strength</a:t>
                      </a:r>
                      <a:endParaRPr lang="en-US" sz="1600" b="1" u="none" strike="noStrike" spc="14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>
                          <a:effectLst/>
                        </a:rPr>
                        <a:t>1.for each quantity of 10,000 square meter</a:t>
                      </a:r>
                      <a:endParaRPr lang="en-US" sz="1600" b="1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ASTM D 4632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6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5245" marR="0" lvl="0" indent="-34290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600" b="1" kern="1200" spc="-2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Vertical Permeability under	2Kn/m2 &amp; </a:t>
                      </a:r>
                      <a:br>
                        <a:rPr lang="en-US" sz="1600" b="1" kern="1200" spc="-2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1" kern="1200" spc="-2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200Kn/m2 pressure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1.for each quantity of 10,000 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ASTM D4491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6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viii.	Horizontal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Permeability	under 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2Kn/m</a:t>
                      </a:r>
                      <a:r>
                        <a:rPr lang="en-US" sz="1600" b="1" baseline="30000" dirty="0">
                          <a:effectLst/>
                        </a:rPr>
                        <a:t>2</a:t>
                      </a:r>
                      <a:r>
                        <a:rPr lang="en-US" sz="1600" b="1" dirty="0">
                          <a:effectLst/>
                        </a:rPr>
                        <a:t> pressure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1.for each quantity of 10,000 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ASTM D4491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30113" cy="662143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Standard Sampling and Testing for Geo Textile</a:t>
            </a:r>
          </a:p>
        </p:txBody>
      </p:sp>
    </p:spTree>
    <p:extLst>
      <p:ext uri="{BB962C8B-B14F-4D97-AF65-F5344CB8AC3E}">
        <p14:creationId xmlns:p14="http://schemas.microsoft.com/office/powerpoint/2010/main" val="164296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579717"/>
              </p:ext>
            </p:extLst>
          </p:nvPr>
        </p:nvGraphicFramePr>
        <p:xfrm>
          <a:off x="61482" y="957269"/>
          <a:ext cx="12016215" cy="444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9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1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3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2793">
                <a:tc>
                  <a:txBody>
                    <a:bodyPr/>
                    <a:lstStyle/>
                    <a:p>
                      <a:pPr marL="0" marR="9334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of Test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59436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Frequency of Test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Method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636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600" b="1" u="none" strike="noStrike" spc="140" dirty="0">
                          <a:effectLst/>
                        </a:rPr>
                        <a:t>Minimum thickness</a:t>
                      </a:r>
                      <a:endParaRPr lang="en-US" sz="1600" b="1" u="none" strike="noStrike" spc="14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1.for each quantity of 10,000 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EN ISO 9863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6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600" b="1" u="none" strike="noStrike" spc="140" dirty="0">
                          <a:effectLst/>
                        </a:rPr>
                        <a:t>Grab Tensile Strength</a:t>
                      </a:r>
                      <a:endParaRPr lang="en-US" sz="1600" b="1" u="none" strike="noStrike" spc="14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>
                          <a:effectLst/>
                        </a:rPr>
                        <a:t>1.for each quantity of 10,000 square meter</a:t>
                      </a:r>
                      <a:endParaRPr lang="en-US" sz="1600" b="1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ASTM D 4632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6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600" b="1" u="none" strike="noStrike" spc="140" dirty="0">
                          <a:effectLst/>
                        </a:rPr>
                        <a:t>Vertical Permeability under	2Kn/m</a:t>
                      </a:r>
                      <a:r>
                        <a:rPr lang="en-US" sz="1600" b="1" u="none" strike="noStrike" spc="140" baseline="30000" dirty="0">
                          <a:effectLst/>
                        </a:rPr>
                        <a:t>2</a:t>
                      </a:r>
                      <a:r>
                        <a:rPr lang="en-US" sz="1600" b="1" u="none" strike="noStrike" spc="140" dirty="0">
                          <a:effectLst/>
                        </a:rPr>
                        <a:t> &amp; </a:t>
                      </a:r>
                      <a:br>
                        <a:rPr lang="en-US" sz="1600" b="1" u="none" strike="noStrike" spc="140" dirty="0">
                          <a:effectLst/>
                        </a:rPr>
                      </a:br>
                      <a:r>
                        <a:rPr lang="en-US" sz="1600" b="1" u="none" strike="noStrike" spc="140" dirty="0">
                          <a:effectLst/>
                        </a:rPr>
                        <a:t>200Kn/m</a:t>
                      </a:r>
                      <a:r>
                        <a:rPr lang="en-US" sz="1600" b="1" u="none" strike="noStrike" spc="140" baseline="30000" dirty="0">
                          <a:effectLst/>
                        </a:rPr>
                        <a:t>2</a:t>
                      </a:r>
                      <a:r>
                        <a:rPr lang="en-US" sz="1600" b="1" u="none" strike="noStrike" spc="140" dirty="0">
                          <a:effectLst/>
                        </a:rPr>
                        <a:t> pressure</a:t>
                      </a:r>
                      <a:endParaRPr lang="en-US" sz="1600" b="1" u="none" strike="noStrike" spc="14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1.for each quantity of 10,000 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ASTM D4491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6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viii.	Horizontal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Permeability	under 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2Kn/m</a:t>
                      </a:r>
                      <a:r>
                        <a:rPr lang="en-US" sz="1600" b="1" baseline="30000" dirty="0">
                          <a:effectLst/>
                        </a:rPr>
                        <a:t>2</a:t>
                      </a:r>
                      <a:r>
                        <a:rPr lang="en-US" sz="1600" b="1" dirty="0">
                          <a:effectLst/>
                        </a:rPr>
                        <a:t> pressure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1.for each quantity of 10,000 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ASTM D4491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30113" cy="662143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Standard Sampling and Testing for Geo Textile</a:t>
            </a:r>
          </a:p>
        </p:txBody>
      </p:sp>
    </p:spTree>
    <p:extLst>
      <p:ext uri="{BB962C8B-B14F-4D97-AF65-F5344CB8AC3E}">
        <p14:creationId xmlns:p14="http://schemas.microsoft.com/office/powerpoint/2010/main" val="151353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33</a:t>
            </a:fld>
            <a:endParaRPr lang="en-CA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514" y="172780"/>
            <a:ext cx="1219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Type A Protective Work Start:	</a:t>
            </a:r>
            <a:r>
              <a:rPr kumimoji="0" lang="en-US" alt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Finish:	</a:t>
            </a:r>
            <a:r>
              <a:rPr kumimoji="0" lang="en-US" alt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Length: 	</a:t>
            </a:r>
            <a:r>
              <a:rPr kumimoji="0" lang="en-US" alt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  </a:t>
            </a:r>
            <a:r>
              <a:rPr kumimoji="0" lang="en-US" alt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      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Start of reporting period:	         Report Finished Date: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71312"/>
              </p:ext>
            </p:extLst>
          </p:nvPr>
        </p:nvGraphicFramePr>
        <p:xfrm>
          <a:off x="153869" y="998307"/>
          <a:ext cx="11834931" cy="65454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22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8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82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194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Work Item/Material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Unit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Work Executed/Material Consumed   in Last 30 days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Name of Test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Relevant Test Standard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No of Test Required as Per Specification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No of Test Performed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No of Test Passing Threshold Value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No of Test  Do Not Passing Threshold Value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Remarks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CC Block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Nos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88751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Compressive Strength by Core Cutting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ASTM C42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672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Cement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Kg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1355700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Fineness Test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ASTM C786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Compressive Strength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ASTM C151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Setting Time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ASTM C403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Fine Aggregate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cum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2382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Fineness Modulus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ASTM C127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Coarse Aggregate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cum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5199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Gradation Test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ASTM C36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672">
                <a:tc rowSpan="8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Geo Textile Filter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sqm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59363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Opening Size O</a:t>
                      </a:r>
                      <a:r>
                        <a:rPr lang="en-US" sz="1400" baseline="-2500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EN ISO 12956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Mass per unit area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BS EN 965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CBR Puncture Resistance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EN ISO 12336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167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Tensile Strength (machine direction-MD or cross machine direction-CMD)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EN ISO 10319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Minimum thickness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EN ISO 9863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9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Grab Tensile Strength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ASTM D 4632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368241"/>
                  </a:ext>
                </a:extLst>
              </a:tr>
              <a:tr h="3037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Vertical Permeability under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2Kn/m2</a:t>
                      </a:r>
                      <a:endParaRPr lang="en-US" dirty="0"/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ASTM D 4632</a:t>
                      </a:r>
                    </a:p>
                    <a:p>
                      <a:endParaRPr lang="en-US" dirty="0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106319"/>
                  </a:ext>
                </a:extLst>
              </a:tr>
              <a:tr h="279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Horizontal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Permeability	under </a:t>
                      </a:r>
                      <a:b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2Kn/m2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ASTM D 4632</a:t>
                      </a:r>
                    </a:p>
                    <a:p>
                      <a:endParaRPr lang="en-US" dirty="0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30113" cy="662143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Total number of Test for SUNM-PW-07 </a:t>
            </a:r>
            <a:endParaRPr lang="en-US" sz="3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6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61716" y="6537834"/>
            <a:ext cx="2743200" cy="365125"/>
          </a:xfrm>
        </p:spPr>
        <p:txBody>
          <a:bodyPr/>
          <a:lstStyle/>
          <a:p>
            <a:fld id="{826EFCA3-36E9-4263-A920-02DD3CA5B069}" type="slidenum">
              <a:rPr lang="en-CA" smtClean="0"/>
              <a:pPr/>
              <a:t>34</a:t>
            </a:fld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101600" y="3954644"/>
            <a:ext cx="120033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Enclosure: Test Reports Stated Above.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This is to certify that all  the tests has been performed as per relevant standard and work has been done with full conformity to specification. 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378855" y="6042243"/>
            <a:ext cx="10813145" cy="655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0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Recommended By</a:t>
            </a:r>
          </a:p>
          <a:p>
            <a:pPr marL="640080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/>
              <a:t>Concerned Executive Engineer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086077"/>
              </p:ext>
            </p:extLst>
          </p:nvPr>
        </p:nvGraphicFramePr>
        <p:xfrm>
          <a:off x="149507" y="1103627"/>
          <a:ext cx="11907502" cy="38827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01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3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05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53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18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 Item/Material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 Executed/Material Consumed   in Last 30 days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of Test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Relevant Test Standard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of Test Required as Per Specification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of Test Performed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of Test Passing Threshold Value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of Test  Do Not Passing Threshold Value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Remarks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rowSpan="5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Submersible Embankment Construction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51484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Atterberg's Limit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(Plastic Limit &amp;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Liquid Limit)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ASTM D 4318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Grain Size Distribution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dirty="0"/>
                        <a:t>ASTM D6913 / D6913M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 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Proctor Test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AASHTO T99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Moisture Content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ASTM D2216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 Dry 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Density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dirty="0"/>
                        <a:t>ASTM D7263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304521"/>
              </p:ext>
            </p:extLst>
          </p:nvPr>
        </p:nvGraphicFramePr>
        <p:xfrm>
          <a:off x="780553" y="5680306"/>
          <a:ext cx="9601200" cy="228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Sub-Divisional Engineer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Consultant  Supervision Engineer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Representative of Contractor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662143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Total number of Test Required for SUNM-PW-07 </a:t>
            </a:r>
            <a:endParaRPr lang="en-US" sz="3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84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76299"/>
          </a:xfrm>
          <a:solidFill>
            <a:srgbClr val="002060"/>
          </a:solidFill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Commitments 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Made to JICA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409784"/>
              </p:ext>
            </p:extLst>
          </p:nvPr>
        </p:nvGraphicFramePr>
        <p:xfrm>
          <a:off x="0" y="1219201"/>
          <a:ext cx="12192000" cy="6017322"/>
        </p:xfrm>
        <a:graphic>
          <a:graphicData uri="http://schemas.openxmlformats.org/drawingml/2006/table">
            <a:tbl>
              <a:tblPr firstRow="1" firstCol="1" bandRow="1">
                <a:tableStyleId>{8FD4443E-F989-4FC4-A0C8-D5A2AF1F390B}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5712239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02349896"/>
                    </a:ext>
                  </a:extLst>
                </a:gridCol>
              </a:tblGrid>
              <a:tr h="4581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Commitments to JICA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Follow ups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09305"/>
                  </a:ext>
                </a:extLst>
              </a:tr>
              <a:tr h="8728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1. Inclusion of Type B1 protective work for 200m pilot basis 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Consultant had been notified to find suitable reach 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968081"/>
                  </a:ext>
                </a:extLst>
              </a:tr>
              <a:tr h="13999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2. Quality Monitoring </a:t>
                      </a:r>
                      <a:r>
                        <a:rPr lang="en-US" sz="2500" b="1" dirty="0" smtClean="0">
                          <a:solidFill>
                            <a:schemeClr val="tx1"/>
                          </a:solidFill>
                          <a:effectLst/>
                        </a:rPr>
                        <a:t>Civil </a:t>
                      </a: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Work Plan 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1" dirty="0" smtClean="0">
                          <a:solidFill>
                            <a:schemeClr val="tx1"/>
                          </a:solidFill>
                          <a:effectLst/>
                        </a:rPr>
                        <a:t>1. QA </a:t>
                      </a: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format finalized </a:t>
                      </a:r>
                      <a:endParaRPr lang="en-US" sz="250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1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. Specification drafted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(Needs immediate finalization) 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018930"/>
                  </a:ext>
                </a:extLst>
              </a:tr>
              <a:tr h="5758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3. Improvement of Embankment </a:t>
                      </a:r>
                      <a:r>
                        <a:rPr lang="en-US" sz="2500" b="1" dirty="0" err="1">
                          <a:solidFill>
                            <a:schemeClr val="tx1"/>
                          </a:solidFill>
                          <a:effectLst/>
                        </a:rPr>
                        <a:t>Turfing</a:t>
                      </a: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250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1. No standard  test could be </a:t>
                      </a:r>
                      <a:r>
                        <a:rPr lang="en-US" sz="2500" b="1" dirty="0" smtClean="0">
                          <a:solidFill>
                            <a:schemeClr val="tx1"/>
                          </a:solidFill>
                          <a:effectLst/>
                        </a:rPr>
                        <a:t>identified2</a:t>
                      </a: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. Only visual inspection. 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2844320"/>
                  </a:ext>
                </a:extLst>
              </a:tr>
              <a:tr h="16172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5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4.Photos of condition after major construction activities shall be taken at a regular intervals, e.g. every 200 m, and added to the report</a:t>
                      </a:r>
                      <a:endParaRPr lang="en-US" sz="25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1.Embankment</a:t>
                      </a:r>
                      <a:r>
                        <a:rPr lang="en-US" sz="25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 compaction and </a:t>
                      </a:r>
                      <a:r>
                        <a:rPr lang="en-US" sz="2500" b="1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turfing</a:t>
                      </a:r>
                      <a:r>
                        <a:rPr lang="en-US" sz="25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 will be </a:t>
                      </a:r>
                      <a:r>
                        <a:rPr lang="en-US" sz="2500" b="1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videographed</a:t>
                      </a:r>
                      <a:r>
                        <a:rPr lang="en-US" sz="25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 </a:t>
                      </a:r>
                      <a:r>
                        <a:rPr lang="en-US" sz="25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by single continuous shot.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2.A drone with camera will be procured to picturize different </a:t>
                      </a:r>
                      <a:r>
                        <a:rPr lang="en-US" sz="25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stages of  construction.</a:t>
                      </a:r>
                      <a:endParaRPr lang="en-US" sz="2500" b="1" baseline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166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8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76299"/>
          </a:xfrm>
          <a:solidFill>
            <a:srgbClr val="002060"/>
          </a:solidFill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Commitments Made to JICA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ED4B41-BBB5-44A9-8AE4-D371F309DCC5}"/>
              </a:ext>
            </a:extLst>
          </p:cNvPr>
          <p:cNvSpPr txBox="1">
            <a:spLocks/>
          </p:cNvSpPr>
          <p:nvPr/>
        </p:nvSpPr>
        <p:spPr>
          <a:xfrm>
            <a:off x="0" y="1214651"/>
            <a:ext cx="12192000" cy="4962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CA" b="1" dirty="0" smtClean="0">
                <a:latin typeface="Eras Demi ITC" panose="020B0805030504020804" pitchFamily="34" charset="0"/>
              </a:rPr>
              <a:t>Photos of condition after major construction activities shall be taken at a regular intervals, e.g. every 200 m, and added to the report.</a:t>
            </a:r>
          </a:p>
          <a:p>
            <a:pPr algn="just"/>
            <a:endParaRPr lang="en-CA" b="1" dirty="0" smtClean="0">
              <a:latin typeface="Eras Demi ITC" panose="020B0805030504020804" pitchFamily="34" charset="0"/>
            </a:endParaRPr>
          </a:p>
          <a:p>
            <a:pPr algn="just"/>
            <a:r>
              <a:rPr lang="en-CA" b="1" dirty="0" smtClean="0">
                <a:latin typeface="Eras Demi ITC" panose="020B0805030504020804" pitchFamily="34" charset="0"/>
              </a:rPr>
              <a:t>In case of Type A:</a:t>
            </a:r>
          </a:p>
          <a:p>
            <a:pPr algn="just"/>
            <a:endParaRPr lang="en-CA" b="1" dirty="0" smtClean="0">
              <a:latin typeface="Eras Demi ITC" panose="020B0805030504020804" pitchFamily="34" charset="0"/>
            </a:endParaRPr>
          </a:p>
          <a:p>
            <a:pPr lvl="1" algn="just">
              <a:lnSpc>
                <a:spcPct val="100000"/>
              </a:lnSpc>
              <a:spcAft>
                <a:spcPts val="1200"/>
              </a:spcAft>
            </a:pPr>
            <a:r>
              <a:rPr lang="en-CA" sz="2800" b="1" dirty="0" smtClean="0">
                <a:latin typeface="Eras Demi ITC" panose="020B0805030504020804" pitchFamily="34" charset="0"/>
              </a:rPr>
              <a:t>Before the construction of protection work</a:t>
            </a:r>
          </a:p>
          <a:p>
            <a:pPr lvl="1" algn="just">
              <a:lnSpc>
                <a:spcPct val="100000"/>
              </a:lnSpc>
              <a:spcAft>
                <a:spcPts val="1200"/>
              </a:spcAft>
            </a:pPr>
            <a:r>
              <a:rPr lang="en-CA" sz="2800" b="1" dirty="0" smtClean="0">
                <a:latin typeface="Eras Demi ITC" panose="020B0805030504020804" pitchFamily="34" charset="0"/>
              </a:rPr>
              <a:t>Before applying 100mm thick sand layer</a:t>
            </a:r>
          </a:p>
          <a:p>
            <a:pPr lvl="1" algn="just">
              <a:lnSpc>
                <a:spcPct val="100000"/>
              </a:lnSpc>
              <a:spcAft>
                <a:spcPts val="1200"/>
              </a:spcAft>
            </a:pPr>
            <a:r>
              <a:rPr lang="en-CA" sz="2800" b="1" dirty="0" smtClean="0">
                <a:latin typeface="Eras Demi ITC" panose="020B0805030504020804" pitchFamily="34" charset="0"/>
              </a:rPr>
              <a:t>After applying 100mm thick sand layer</a:t>
            </a:r>
          </a:p>
          <a:p>
            <a:pPr lvl="1" algn="just">
              <a:lnSpc>
                <a:spcPct val="100000"/>
              </a:lnSpc>
              <a:spcAft>
                <a:spcPts val="1200"/>
              </a:spcAft>
            </a:pPr>
            <a:r>
              <a:rPr lang="en-CA" sz="2800" b="1" dirty="0" smtClean="0">
                <a:latin typeface="Eras Demi ITC" panose="020B0805030504020804" pitchFamily="34" charset="0"/>
              </a:rPr>
              <a:t>After applying Geotextile Filter Cloth</a:t>
            </a:r>
          </a:p>
          <a:p>
            <a:pPr lvl="1" algn="just">
              <a:lnSpc>
                <a:spcPct val="100000"/>
              </a:lnSpc>
              <a:spcAft>
                <a:spcPts val="1200"/>
              </a:spcAft>
            </a:pPr>
            <a:r>
              <a:rPr lang="en-CA" sz="2800" b="1" dirty="0" smtClean="0">
                <a:latin typeface="Eras Demi ITC" panose="020B0805030504020804" pitchFamily="34" charset="0"/>
              </a:rPr>
              <a:t>After applying 100 m thick assorted filter</a:t>
            </a:r>
          </a:p>
          <a:p>
            <a:pPr lvl="1" algn="just">
              <a:lnSpc>
                <a:spcPct val="100000"/>
              </a:lnSpc>
              <a:spcAft>
                <a:spcPts val="1200"/>
              </a:spcAft>
            </a:pPr>
            <a:r>
              <a:rPr lang="en-CA" sz="2800" b="1" dirty="0" smtClean="0">
                <a:latin typeface="Eras Demi ITC" panose="020B0805030504020804" pitchFamily="34" charset="0"/>
              </a:rPr>
              <a:t>After applying  CC blocks</a:t>
            </a:r>
          </a:p>
          <a:p>
            <a:pPr lvl="1" algn="just"/>
            <a:endParaRPr lang="en-CA" b="1" dirty="0" smtClean="0">
              <a:latin typeface="Eras Demi ITC" panose="020B0805030504020804" pitchFamily="34" charset="0"/>
            </a:endParaRPr>
          </a:p>
          <a:p>
            <a:pPr lvl="1" algn="just"/>
            <a:endParaRPr lang="en-CA" b="1" dirty="0" smtClean="0">
              <a:latin typeface="Eras Demi ITC" panose="020B0805030504020804" pitchFamily="34" charset="0"/>
            </a:endParaRPr>
          </a:p>
          <a:p>
            <a:pPr lvl="1" algn="just"/>
            <a:endParaRPr lang="en-CA" b="1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0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76299"/>
          </a:xfrm>
          <a:solidFill>
            <a:srgbClr val="002060"/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Commitments Made to </a:t>
            </a:r>
            <a:r>
              <a:rPr 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JICA :QA PLAN</a:t>
            </a:r>
            <a:endParaRPr 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8142"/>
            <a:ext cx="12192000" cy="589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0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76299"/>
          </a:xfrm>
          <a:solidFill>
            <a:srgbClr val="002060"/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Commitments Made to </a:t>
            </a:r>
            <a:r>
              <a:rPr 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JICA :</a:t>
            </a:r>
            <a:r>
              <a:rPr lang="en-US" sz="4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Turfing</a:t>
            </a:r>
            <a:endParaRPr 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079984"/>
            <a:ext cx="12192000" cy="5586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Shaping of embankment crest and slope in design level and in desired compaction.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Selection of </a:t>
            </a:r>
            <a:r>
              <a:rPr lang="en-US" sz="2400" kern="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turfing</a:t>
            </a:r>
            <a:r>
              <a:rPr lang="en-US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 source.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 Cutting and transporting turf in 250mmx250mmx75mm size.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 Planting turf in embankment slope without any gap in staggered formation within </a:t>
            </a:r>
            <a:r>
              <a:rPr lang="en-US" sz="2400" kern="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February. </a:t>
            </a:r>
            <a:endParaRPr lang="en-US" sz="2400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Continuous watering </a:t>
            </a:r>
            <a:r>
              <a:rPr lang="en-US" sz="2400" kern="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upto</a:t>
            </a:r>
            <a:r>
              <a:rPr lang="en-US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 defects liability period.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 Application of fertilizer in proportion N:P:K=16:5:12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 Replanting if needed in any defect area. </a:t>
            </a:r>
          </a:p>
        </p:txBody>
      </p:sp>
    </p:spTree>
    <p:extLst>
      <p:ext uri="{BB962C8B-B14F-4D97-AF65-F5344CB8AC3E}">
        <p14:creationId xmlns:p14="http://schemas.microsoft.com/office/powerpoint/2010/main" val="256628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Work Program for 2020-21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50536"/>
              </p:ext>
            </p:extLst>
          </p:nvPr>
        </p:nvGraphicFramePr>
        <p:xfrm>
          <a:off x="0" y="914400"/>
          <a:ext cx="12192000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892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842963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Activity Plan for Next TWO Years?</a:t>
            </a:r>
          </a:p>
        </p:txBody>
      </p:sp>
      <p:pic>
        <p:nvPicPr>
          <p:cNvPr id="4" name="Picture 12" descr="F:\Downloads\fwddataforppt\Cons_Stru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842963"/>
            <a:ext cx="12191998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64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1154</TotalTime>
  <Words>2208</Words>
  <Application>Microsoft Office PowerPoint</Application>
  <PresentationFormat>Widescreen</PresentationFormat>
  <Paragraphs>472</Paragraphs>
  <Slides>34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9" baseType="lpstr">
      <vt:lpstr>Arial</vt:lpstr>
      <vt:lpstr>Calibri</vt:lpstr>
      <vt:lpstr>Calibri Light</vt:lpstr>
      <vt:lpstr>Cambria</vt:lpstr>
      <vt:lpstr>Century</vt:lpstr>
      <vt:lpstr>Century Gothic</vt:lpstr>
      <vt:lpstr>Copperplate Gothic Bold</vt:lpstr>
      <vt:lpstr>Eras Demi ITC</vt:lpstr>
      <vt:lpstr>MS Mincho</vt:lpstr>
      <vt:lpstr>Times New Roman</vt:lpstr>
      <vt:lpstr>Vrinda</vt:lpstr>
      <vt:lpstr>Wingdings</vt:lpstr>
      <vt:lpstr>Office Theme</vt:lpstr>
      <vt:lpstr>PDF</vt:lpstr>
      <vt:lpstr>Foxit PhantomPDF Document</vt:lpstr>
      <vt:lpstr>JICA’S APPRECIATION</vt:lpstr>
      <vt:lpstr>JICA’S APPRECIATION</vt:lpstr>
      <vt:lpstr>WHY DID WE GET APPRECIATION</vt:lpstr>
      <vt:lpstr>Commitments Made to JICA</vt:lpstr>
      <vt:lpstr>Commitments Made to JICA</vt:lpstr>
      <vt:lpstr>Commitments Made to JICA :QA PLAN</vt:lpstr>
      <vt:lpstr>Commitments Made to JICA :Turfing</vt:lpstr>
      <vt:lpstr>Work Program for 2020-21</vt:lpstr>
      <vt:lpstr>Activity Plan for Next TWO Years?</vt:lpstr>
      <vt:lpstr>Progress of Re-excavation of Khal/River (New Haor)</vt:lpstr>
      <vt:lpstr>PowerPoint Presentation</vt:lpstr>
      <vt:lpstr>Progress of Construction of Submersible Embankment  (New Haor) </vt:lpstr>
      <vt:lpstr>Yearwise Civil Works Expenditure</vt:lpstr>
      <vt:lpstr>Specification What Does It Contain?</vt:lpstr>
      <vt:lpstr>Why Measurement Important</vt:lpstr>
      <vt:lpstr>What Did We Do Faulted?</vt:lpstr>
      <vt:lpstr>Flow Chart For Measurement</vt:lpstr>
      <vt:lpstr>Measurement Constitution of Joint Measurement Team (JMT)</vt:lpstr>
      <vt:lpstr>PowerPoint Presentation</vt:lpstr>
      <vt:lpstr>Measurement Format for CC Block</vt:lpstr>
      <vt:lpstr>PowerPoint Presentation</vt:lpstr>
      <vt:lpstr>PowerPoint Presentation</vt:lpstr>
      <vt:lpstr>Measurement Format for Earth Work</vt:lpstr>
      <vt:lpstr>Measurement Format for Earth Work</vt:lpstr>
      <vt:lpstr>Measurement Format for General Items Not Covered Above</vt:lpstr>
      <vt:lpstr>Summary of Measurement</vt:lpstr>
      <vt:lpstr>Standard Sampling and Testing for Embankment</vt:lpstr>
      <vt:lpstr>Standard Sampling and Testing for CC Block</vt:lpstr>
      <vt:lpstr>Standard Sampling and Testing for Geo Textile</vt:lpstr>
      <vt:lpstr>Standard Sampling and Testing for Geo Textile</vt:lpstr>
      <vt:lpstr>Standard Sampling and Testing for Geo Textile</vt:lpstr>
      <vt:lpstr>Standard Sampling and Testing for Geo Textile</vt:lpstr>
      <vt:lpstr>Total number of Test for SUNM-PW-07 </vt:lpstr>
      <vt:lpstr>Total number of Test Required for SUNM-PW-07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JICA’S APPRECIATION</dc:title>
  <dc:creator>Home</dc:creator>
  <cp:lastModifiedBy>HFMLIP</cp:lastModifiedBy>
  <cp:revision>103</cp:revision>
  <dcterms:created xsi:type="dcterms:W3CDTF">2020-11-24T00:30:25Z</dcterms:created>
  <dcterms:modified xsi:type="dcterms:W3CDTF">2020-11-29T11:04:38Z</dcterms:modified>
</cp:coreProperties>
</file>