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drawings/drawing4.xml" ContentType="application/vnd.openxmlformats-officedocument.drawingml.chartshapes+xml"/>
  <Override PartName="/ppt/charts/chart5.xml" ContentType="application/vnd.openxmlformats-officedocument.drawingml.chart+xml"/>
  <Override PartName="/ppt/drawings/drawing5.xml" ContentType="application/vnd.openxmlformats-officedocument.drawingml.chartshapes+xml"/>
  <Override PartName="/ppt/charts/chart6.xml" ContentType="application/vnd.openxmlformats-officedocument.drawingml.chart+xml"/>
  <Override PartName="/ppt/drawings/drawing6.xml" ContentType="application/vnd.openxmlformats-officedocument.drawingml.chartshapes+xml"/>
  <Override PartName="/ppt/charts/chart7.xml" ContentType="application/vnd.openxmlformats-officedocument.drawingml.chart+xml"/>
  <Override PartName="/ppt/drawings/drawing7.xml" ContentType="application/vnd.openxmlformats-officedocument.drawingml.chartshapes+xml"/>
  <Override PartName="/ppt/charts/chart8.xml" ContentType="application/vnd.openxmlformats-officedocument.drawingml.chart+xml"/>
  <Override PartName="/ppt/drawings/drawing8.xml" ContentType="application/vnd.openxmlformats-officedocument.drawingml.chartshapes+xml"/>
  <Override PartName="/ppt/charts/chart9.xml" ContentType="application/vnd.openxmlformats-officedocument.drawingml.chart+xml"/>
  <Override PartName="/ppt/drawings/drawing9.xml" ContentType="application/vnd.openxmlformats-officedocument.drawingml.chartshapes+xml"/>
  <Override PartName="/ppt/charts/chart10.xml" ContentType="application/vnd.openxmlformats-officedocument.drawingml.chart+xml"/>
  <Override PartName="/ppt/drawings/drawing10.xml" ContentType="application/vnd.openxmlformats-officedocument.drawingml.chartshapes+xml"/>
  <Override PartName="/ppt/charts/chart11.xml" ContentType="application/vnd.openxmlformats-officedocument.drawingml.chart+xml"/>
  <Override PartName="/ppt/drawings/drawing11.xml" ContentType="application/vnd.openxmlformats-officedocument.drawingml.chartshapes+xml"/>
  <Override PartName="/ppt/charts/chart12.xml" ContentType="application/vnd.openxmlformats-officedocument.drawingml.chart+xml"/>
  <Override PartName="/ppt/drawings/drawing1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4485" r:id="rId1"/>
  </p:sldMasterIdLst>
  <p:notesMasterIdLst>
    <p:notesMasterId r:id="rId19"/>
  </p:notesMasterIdLst>
  <p:handoutMasterIdLst>
    <p:handoutMasterId r:id="rId20"/>
  </p:handoutMasterIdLst>
  <p:sldIdLst>
    <p:sldId id="828" r:id="rId2"/>
    <p:sldId id="840" r:id="rId3"/>
    <p:sldId id="843" r:id="rId4"/>
    <p:sldId id="845" r:id="rId5"/>
    <p:sldId id="844" r:id="rId6"/>
    <p:sldId id="841" r:id="rId7"/>
    <p:sldId id="832" r:id="rId8"/>
    <p:sldId id="833" r:id="rId9"/>
    <p:sldId id="834" r:id="rId10"/>
    <p:sldId id="835" r:id="rId11"/>
    <p:sldId id="836" r:id="rId12"/>
    <p:sldId id="837" r:id="rId13"/>
    <p:sldId id="838" r:id="rId14"/>
    <p:sldId id="850" r:id="rId15"/>
    <p:sldId id="851" r:id="rId16"/>
    <p:sldId id="852" r:id="rId17"/>
    <p:sldId id="847" r:id="rId1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333CC"/>
    <a:srgbClr val="07CF28"/>
    <a:srgbClr val="00FF00"/>
    <a:srgbClr val="0066FF"/>
    <a:srgbClr val="99CC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50" autoAdjust="0"/>
  </p:normalViewPr>
  <p:slideViewPr>
    <p:cSldViewPr>
      <p:cViewPr>
        <p:scale>
          <a:sx n="75" d="100"/>
          <a:sy n="75" d="100"/>
        </p:scale>
        <p:origin x="-115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75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20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D:\Monthly%20Progress%20Report\2020-21\4.%20Monthly%20Progress%20Report,%20October-%202020\Graph%20updated%20(October%202020).xlsx" TargetMode="Externa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0.xml"/><Relationship Id="rId1" Type="http://schemas.openxmlformats.org/officeDocument/2006/relationships/oleObject" Target="file:///D:\Monthly%20Progress%20Report\2020-21\4.%20Monthly%20Progress%20Report,%20October-%202020\Graph%20updated%20(October%202020).xlsx" TargetMode="Externa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1.xml"/><Relationship Id="rId1" Type="http://schemas.openxmlformats.org/officeDocument/2006/relationships/oleObject" Target="file:///D:\Monthly%20Progress%20Report\2020-21\4.%20Monthly%20Progress%20Report,%20October-%202020\Graph%20updated%20(October%202020).xlsx" TargetMode="External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2.xml"/><Relationship Id="rId1" Type="http://schemas.openxmlformats.org/officeDocument/2006/relationships/oleObject" Target="file:///D:\Monthly%20Progress%20Report\2020-21\4.%20Monthly%20Progress%20Report,%20October-%202020\Graph%20updated%20(October%202020)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D:\Monthly%20Progress%20Report\2020-21\4.%20Monthly%20Progress%20Report,%20October-%202020\Graph%20updated%20(October%202020)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file:///D:\Monthly%20Progress%20Report\2020-21\4.%20Monthly%20Progress%20Report,%20October-%202020\Graph%20updated%20(October%202020).xlsx" TargetMode="Externa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oleObject" Target="file:///D:\Monthly%20Progress%20Report\2020-21\4.%20Monthly%20Progress%20Report,%20October-%202020\Graph%20updated%20(October%202020).xlsx" TargetMode="Externa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5.xml"/><Relationship Id="rId1" Type="http://schemas.openxmlformats.org/officeDocument/2006/relationships/oleObject" Target="file:///D:\Monthly%20Progress%20Report\2020-21\4.%20Monthly%20Progress%20Report,%20October-%202020\Graph%20updated%20(October%202020).xlsx" TargetMode="Externa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6.xml"/><Relationship Id="rId1" Type="http://schemas.openxmlformats.org/officeDocument/2006/relationships/oleObject" Target="file:///D:\Monthly%20Progress%20Report\2020-21\4.%20Monthly%20Progress%20Report,%20October-%202020\Graph%20updated%20(October%202020).xlsx" TargetMode="Externa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7.xml"/><Relationship Id="rId1" Type="http://schemas.openxmlformats.org/officeDocument/2006/relationships/oleObject" Target="file:///D:\Monthly%20Progress%20Report\2020-21\4.%20Monthly%20Progress%20Report,%20October-%202020\Graph%20updated%20(October%202020).xlsx" TargetMode="Externa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8.xml"/><Relationship Id="rId1" Type="http://schemas.openxmlformats.org/officeDocument/2006/relationships/oleObject" Target="file:///D:\Monthly%20Progress%20Report\2020-21\4.%20Monthly%20Progress%20Report,%20October-%202020\Graph%20updated%20(October%202020).xlsx" TargetMode="Externa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9.xml"/><Relationship Id="rId1" Type="http://schemas.openxmlformats.org/officeDocument/2006/relationships/oleObject" Target="file:///D:\Monthly%20Progress%20Report\2020-21\4.%20Monthly%20Progress%20Report,%20October-%202020\Graph%20updated%20(October%202020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682174103237096"/>
          <c:y val="0.14862277631962673"/>
          <c:w val="0.82599825021872264"/>
          <c:h val="0.661323272090988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'Target and Achievement 2nd RDPP'!$B$24</c:f>
              <c:strCache>
                <c:ptCount val="1"/>
                <c:pt idx="0">
                  <c:v>Target 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dLbls>
            <c:txPr>
              <a:bodyPr/>
              <a:lstStyle/>
              <a:p>
                <a:pPr>
                  <a:defRPr sz="16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'Target and Achievement 2nd RDPP'!$A$25:$A$28</c:f>
              <c:strCache>
                <c:ptCount val="4"/>
                <c:pt idx="0">
                  <c:v>Local Training </c:v>
                </c:pt>
                <c:pt idx="1">
                  <c:v>APSS</c:v>
                </c:pt>
                <c:pt idx="2">
                  <c:v>SIGS</c:v>
                </c:pt>
                <c:pt idx="3">
                  <c:v>Total</c:v>
                </c:pt>
              </c:strCache>
            </c:strRef>
          </c:cat>
          <c:val>
            <c:numRef>
              <c:f>'Target and Achievement 2nd RDPP'!$B$25:$B$28</c:f>
              <c:numCache>
                <c:formatCode>General</c:formatCode>
                <c:ptCount val="4"/>
                <c:pt idx="0">
                  <c:v>472.3</c:v>
                </c:pt>
                <c:pt idx="1">
                  <c:v>2602.71</c:v>
                </c:pt>
                <c:pt idx="2">
                  <c:v>918.38</c:v>
                </c:pt>
                <c:pt idx="3">
                  <c:v>3993.3900000000003</c:v>
                </c:pt>
              </c:numCache>
            </c:numRef>
          </c:val>
        </c:ser>
        <c:ser>
          <c:idx val="1"/>
          <c:order val="1"/>
          <c:tx>
            <c:strRef>
              <c:f>'Target and Achievement 2nd RDPP'!$C$24</c:f>
              <c:strCache>
                <c:ptCount val="1"/>
                <c:pt idx="0">
                  <c:v>Achievement</c:v>
                </c:pt>
              </c:strCache>
            </c:strRef>
          </c:tx>
          <c:spPr>
            <a:solidFill>
              <a:srgbClr val="00B050"/>
            </a:solidFill>
          </c:spPr>
          <c:invertIfNegative val="0"/>
          <c:dLbls>
            <c:txPr>
              <a:bodyPr/>
              <a:lstStyle/>
              <a:p>
                <a:pPr>
                  <a:defRPr sz="16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'Target and Achievement 2nd RDPP'!$A$25:$A$28</c:f>
              <c:strCache>
                <c:ptCount val="4"/>
                <c:pt idx="0">
                  <c:v>Local Training </c:v>
                </c:pt>
                <c:pt idx="1">
                  <c:v>APSS</c:v>
                </c:pt>
                <c:pt idx="2">
                  <c:v>SIGS</c:v>
                </c:pt>
                <c:pt idx="3">
                  <c:v>Total</c:v>
                </c:pt>
              </c:strCache>
            </c:strRef>
          </c:cat>
          <c:val>
            <c:numRef>
              <c:f>'Target and Achievement 2nd RDPP'!$C$25:$C$28</c:f>
              <c:numCache>
                <c:formatCode>General</c:formatCode>
                <c:ptCount val="4"/>
                <c:pt idx="0">
                  <c:v>305.39999999999998</c:v>
                </c:pt>
                <c:pt idx="1">
                  <c:v>1553.07</c:v>
                </c:pt>
                <c:pt idx="2">
                  <c:v>632.69000000000005</c:v>
                </c:pt>
                <c:pt idx="3">
                  <c:v>2491.16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1"/>
        <c:overlap val="-27"/>
        <c:axId val="383344640"/>
        <c:axId val="427540864"/>
      </c:barChart>
      <c:catAx>
        <c:axId val="38334464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427540864"/>
        <c:crosses val="autoZero"/>
        <c:auto val="1"/>
        <c:lblAlgn val="ctr"/>
        <c:lblOffset val="100"/>
        <c:noMultiLvlLbl val="0"/>
      </c:catAx>
      <c:valAx>
        <c:axId val="4275408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8334464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27059776902887145"/>
          <c:y val="0.21257910469524643"/>
          <c:w val="0.31829111986001751"/>
          <c:h val="0.12576771653543306"/>
        </c:manualLayout>
      </c:layout>
      <c:overlay val="0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  <c:userShapes r:id="rId2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800" b="1">
                <a:solidFill>
                  <a:schemeClr val="tx1"/>
                </a:solidFill>
              </a:rPr>
              <a:t>Progrees of Non-Rice,Vegetable</a:t>
            </a:r>
            <a:r>
              <a:rPr lang="en-US" sz="1800" b="1" baseline="0">
                <a:solidFill>
                  <a:schemeClr val="tx1"/>
                </a:solidFill>
              </a:rPr>
              <a:t> &amp; Fruits  Demontration Compare to Target (Total)</a:t>
            </a:r>
            <a:endParaRPr lang="en-US" sz="1800" b="1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0008092738407698"/>
          <c:y val="0.19122097058552939"/>
          <c:w val="0.81103018372703417"/>
          <c:h val="0.5937542903290934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'Demonstration Progress Graph'!$A$2</c:f>
              <c:strCache>
                <c:ptCount val="1"/>
                <c:pt idx="0">
                  <c:v>Target(Acre)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'Demonstration Progress Graph'!$D$1:$I$1</c:f>
              <c:strCache>
                <c:ptCount val="6"/>
                <c:pt idx="0">
                  <c:v>upland crop (Mustard)</c:v>
                </c:pt>
                <c:pt idx="1">
                  <c:v>upland crop (Maize)</c:v>
                </c:pt>
                <c:pt idx="2">
                  <c:v>upland crop (Potato)</c:v>
                </c:pt>
                <c:pt idx="3">
                  <c:v>Adaptive Trail Rice (IRRI,BRRI,BWDB)</c:v>
                </c:pt>
                <c:pt idx="4">
                  <c:v>Small scale Vegetable </c:v>
                </c:pt>
                <c:pt idx="5">
                  <c:v>Fruit Production  </c:v>
                </c:pt>
              </c:strCache>
            </c:strRef>
          </c:cat>
          <c:val>
            <c:numRef>
              <c:f>'Demonstration Progress Graph'!$D$2:$I$2</c:f>
              <c:numCache>
                <c:formatCode>General</c:formatCode>
                <c:ptCount val="6"/>
                <c:pt idx="0">
                  <c:v>135</c:v>
                </c:pt>
                <c:pt idx="1">
                  <c:v>100</c:v>
                </c:pt>
                <c:pt idx="2">
                  <c:v>130</c:v>
                </c:pt>
                <c:pt idx="3">
                  <c:v>5</c:v>
                </c:pt>
                <c:pt idx="4">
                  <c:v>514</c:v>
                </c:pt>
                <c:pt idx="5">
                  <c:v>180</c:v>
                </c:pt>
              </c:numCache>
            </c:numRef>
          </c:val>
        </c:ser>
        <c:ser>
          <c:idx val="1"/>
          <c:order val="1"/>
          <c:tx>
            <c:strRef>
              <c:f>'Demonstration Progress Graph'!$A$3</c:f>
              <c:strCache>
                <c:ptCount val="1"/>
                <c:pt idx="0">
                  <c:v>Achievement (Acre)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'Demonstration Progress Graph'!$D$1:$I$1</c:f>
              <c:strCache>
                <c:ptCount val="6"/>
                <c:pt idx="0">
                  <c:v>upland crop (Mustard)</c:v>
                </c:pt>
                <c:pt idx="1">
                  <c:v>upland crop (Maize)</c:v>
                </c:pt>
                <c:pt idx="2">
                  <c:v>upland crop (Potato)</c:v>
                </c:pt>
                <c:pt idx="3">
                  <c:v>Adaptive Trail Rice (IRRI,BRRI,BWDB)</c:v>
                </c:pt>
                <c:pt idx="4">
                  <c:v>Small scale Vegetable </c:v>
                </c:pt>
                <c:pt idx="5">
                  <c:v>Fruit Production  </c:v>
                </c:pt>
              </c:strCache>
            </c:strRef>
          </c:cat>
          <c:val>
            <c:numRef>
              <c:f>'Demonstration Progress Graph'!$D$3:$I$3</c:f>
              <c:numCache>
                <c:formatCode>General</c:formatCode>
                <c:ptCount val="6"/>
                <c:pt idx="0">
                  <c:v>65</c:v>
                </c:pt>
                <c:pt idx="1">
                  <c:v>30.56</c:v>
                </c:pt>
                <c:pt idx="2">
                  <c:v>70.930000000000007</c:v>
                </c:pt>
                <c:pt idx="3">
                  <c:v>3</c:v>
                </c:pt>
                <c:pt idx="4">
                  <c:v>354</c:v>
                </c:pt>
                <c:pt idx="5">
                  <c:v>113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1"/>
        <c:overlap val="-27"/>
        <c:axId val="220059136"/>
        <c:axId val="220060672"/>
      </c:barChart>
      <c:catAx>
        <c:axId val="220059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060672"/>
        <c:crosses val="autoZero"/>
        <c:auto val="1"/>
        <c:lblAlgn val="ctr"/>
        <c:lblOffset val="100"/>
        <c:noMultiLvlLbl val="0"/>
      </c:catAx>
      <c:valAx>
        <c:axId val="220060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059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7586636045494317"/>
          <c:y val="0.24131889763779524"/>
          <c:w val="0.45937817147856519"/>
          <c:h val="7.81255468066491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635300217102492"/>
          <c:y val="0.25774785704657011"/>
          <c:w val="0.72817687912467732"/>
          <c:h val="0.5655991943605236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'ToT-IFM-FFS'!$A$3</c:f>
              <c:strCache>
                <c:ptCount val="1"/>
                <c:pt idx="0">
                  <c:v>Target (WMG)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dLbls>
            <c:txPr>
              <a:bodyPr/>
              <a:lstStyle/>
              <a:p>
                <a:pPr>
                  <a:defRPr sz="2000" b="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'ToT-IFM-FFS'!$B$2:$C$2</c:f>
              <c:strCache>
                <c:ptCount val="2"/>
                <c:pt idx="0">
                  <c:v>Tot-IFM-FFS</c:v>
                </c:pt>
                <c:pt idx="1">
                  <c:v>FFS</c:v>
                </c:pt>
              </c:strCache>
            </c:strRef>
          </c:cat>
          <c:val>
            <c:numRef>
              <c:f>'ToT-IFM-FFS'!$B$3:$C$3</c:f>
              <c:numCache>
                <c:formatCode>General</c:formatCode>
                <c:ptCount val="2"/>
                <c:pt idx="0">
                  <c:v>228</c:v>
                </c:pt>
                <c:pt idx="1">
                  <c:v>298</c:v>
                </c:pt>
              </c:numCache>
            </c:numRef>
          </c:val>
        </c:ser>
        <c:ser>
          <c:idx val="1"/>
          <c:order val="1"/>
          <c:tx>
            <c:strRef>
              <c:f>'ToT-IFM-FFS'!$A$4</c:f>
              <c:strCache>
                <c:ptCount val="1"/>
                <c:pt idx="0">
                  <c:v>Achievement (WMG) </c:v>
                </c:pt>
              </c:strCache>
            </c:strRef>
          </c:tx>
          <c:spPr>
            <a:solidFill>
              <a:srgbClr val="00B050"/>
            </a:solidFill>
          </c:spPr>
          <c:invertIfNegative val="0"/>
          <c:dLbls>
            <c:txPr>
              <a:bodyPr/>
              <a:lstStyle/>
              <a:p>
                <a:pPr>
                  <a:defRPr sz="16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'ToT-IFM-FFS'!$B$2:$C$2</c:f>
              <c:strCache>
                <c:ptCount val="2"/>
                <c:pt idx="0">
                  <c:v>Tot-IFM-FFS</c:v>
                </c:pt>
                <c:pt idx="1">
                  <c:v>FFS</c:v>
                </c:pt>
              </c:strCache>
            </c:strRef>
          </c:cat>
          <c:val>
            <c:numRef>
              <c:f>'ToT-IFM-FFS'!$B$4:$C$4</c:f>
              <c:numCache>
                <c:formatCode>General</c:formatCode>
                <c:ptCount val="2"/>
                <c:pt idx="0">
                  <c:v>143</c:v>
                </c:pt>
                <c:pt idx="1">
                  <c:v>171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6"/>
        <c:overlap val="-18"/>
        <c:axId val="220088576"/>
        <c:axId val="220094464"/>
      </c:barChart>
      <c:catAx>
        <c:axId val="22008857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220094464"/>
        <c:crosses val="autoZero"/>
        <c:auto val="1"/>
        <c:lblAlgn val="ctr"/>
        <c:lblOffset val="100"/>
        <c:noMultiLvlLbl val="0"/>
      </c:catAx>
      <c:valAx>
        <c:axId val="2200944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 b="1"/>
            </a:pPr>
            <a:endParaRPr lang="en-US"/>
          </a:p>
        </c:txPr>
        <c:crossAx val="22008857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2347363986909043"/>
          <c:y val="0.1813745034136594"/>
          <c:w val="0.66733568797727449"/>
          <c:h val="9.919293320963278E-2"/>
        </c:manualLayout>
      </c:layout>
      <c:overlay val="0"/>
      <c:txPr>
        <a:bodyPr/>
        <a:lstStyle/>
        <a:p>
          <a:pPr>
            <a:defRPr sz="1400">
              <a:solidFill>
                <a:schemeClr val="tx1"/>
              </a:solidFill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  <c:userShapes r:id="rId2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194383112503126"/>
          <c:y val="0.13356683355757001"/>
          <c:w val="0.76068127593323498"/>
          <c:h val="0.698586872682502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'ToT-IFM-FFS'!$A$21</c:f>
              <c:strCache>
                <c:ptCount val="1"/>
                <c:pt idx="0">
                  <c:v>Target (Beneficiaries)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dLbls>
            <c:dLbl>
              <c:idx val="0"/>
              <c:layout>
                <c:manualLayout>
                  <c:x val="-8.3333333333333332E-3"/>
                  <c:y val="-3.73134328358208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6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'ToT-IFM-FFS'!$B$19:$C$20</c:f>
              <c:strCache>
                <c:ptCount val="2"/>
                <c:pt idx="0">
                  <c:v>Tot-IFM-FFS</c:v>
                </c:pt>
                <c:pt idx="1">
                  <c:v>FFS</c:v>
                </c:pt>
              </c:strCache>
            </c:strRef>
          </c:cat>
          <c:val>
            <c:numRef>
              <c:f>'ToT-IFM-FFS'!$B$21:$C$21</c:f>
              <c:numCache>
                <c:formatCode>General</c:formatCode>
                <c:ptCount val="2"/>
                <c:pt idx="0">
                  <c:v>456</c:v>
                </c:pt>
                <c:pt idx="1">
                  <c:v>8940</c:v>
                </c:pt>
              </c:numCache>
            </c:numRef>
          </c:val>
        </c:ser>
        <c:ser>
          <c:idx val="1"/>
          <c:order val="1"/>
          <c:tx>
            <c:strRef>
              <c:f>'ToT-IFM-FFS'!$A$22</c:f>
              <c:strCache>
                <c:ptCount val="1"/>
                <c:pt idx="0">
                  <c:v>Achievement (Beneficiaries)</c:v>
                </c:pt>
              </c:strCache>
            </c:strRef>
          </c:tx>
          <c:spPr>
            <a:solidFill>
              <a:srgbClr val="00B050"/>
            </a:solidFill>
          </c:spPr>
          <c:invertIfNegative val="0"/>
          <c:dLbls>
            <c:dLbl>
              <c:idx val="0"/>
              <c:layout>
                <c:manualLayout>
                  <c:x val="0"/>
                  <c:y val="-3.48258706467661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6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'ToT-IFM-FFS'!$B$19:$C$20</c:f>
              <c:strCache>
                <c:ptCount val="2"/>
                <c:pt idx="0">
                  <c:v>Tot-IFM-FFS</c:v>
                </c:pt>
                <c:pt idx="1">
                  <c:v>FFS</c:v>
                </c:pt>
              </c:strCache>
            </c:strRef>
          </c:cat>
          <c:val>
            <c:numRef>
              <c:f>'ToT-IFM-FFS'!$B$22:$C$22</c:f>
              <c:numCache>
                <c:formatCode>General</c:formatCode>
                <c:ptCount val="2"/>
                <c:pt idx="0">
                  <c:v>286</c:v>
                </c:pt>
                <c:pt idx="1">
                  <c:v>5130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0614656"/>
        <c:axId val="220616192"/>
      </c:barChart>
      <c:catAx>
        <c:axId val="22061465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800" b="0"/>
            </a:pPr>
            <a:endParaRPr lang="en-US"/>
          </a:p>
        </c:txPr>
        <c:crossAx val="220616192"/>
        <c:crosses val="autoZero"/>
        <c:auto val="1"/>
        <c:lblAlgn val="ctr"/>
        <c:lblOffset val="100"/>
        <c:noMultiLvlLbl val="0"/>
      </c:catAx>
      <c:valAx>
        <c:axId val="2206161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22061465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2077668416447949"/>
          <c:y val="0.20160348404209294"/>
          <c:w val="0.27922330611051499"/>
          <c:h val="0.15385238140038843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>
                <a:solidFill>
                  <a:schemeClr val="tx1"/>
                </a:solidFill>
                <a:effectLst/>
              </a:rPr>
              <a:t>Progress of target &amp; </a:t>
            </a:r>
            <a:r>
              <a:rPr lang="en-US" sz="1800" b="1" dirty="0" smtClean="0">
                <a:solidFill>
                  <a:schemeClr val="tx1"/>
                </a:solidFill>
                <a:effectLst/>
              </a:rPr>
              <a:t>achievement </a:t>
            </a:r>
            <a:r>
              <a:rPr lang="en-US" sz="1800" b="1" dirty="0">
                <a:solidFill>
                  <a:schemeClr val="tx1"/>
                </a:solidFill>
                <a:effectLst/>
              </a:rPr>
              <a:t>of </a:t>
            </a:r>
            <a:r>
              <a:rPr lang="en-US" sz="1800" b="1" dirty="0" smtClean="0">
                <a:solidFill>
                  <a:schemeClr val="tx1"/>
                </a:solidFill>
                <a:effectLst/>
              </a:rPr>
              <a:t>beneficiaries </a:t>
            </a:r>
            <a:r>
              <a:rPr lang="en-US" sz="1800" b="1" dirty="0">
                <a:solidFill>
                  <a:schemeClr val="tx1"/>
                </a:solidFill>
                <a:effectLst/>
              </a:rPr>
              <a:t>as per Proposed 2nd Revised DPP</a:t>
            </a:r>
            <a:endParaRPr lang="en-US" sz="1800" dirty="0">
              <a:solidFill>
                <a:schemeClr val="tx1"/>
              </a:solidFill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5364209908544041"/>
          <c:y val="0.20406779661016949"/>
          <c:w val="0.82358357379240643"/>
          <c:h val="0.600443066378360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'Target and Achievement 2nd RDPP'!$B$2</c:f>
              <c:strCache>
                <c:ptCount val="1"/>
                <c:pt idx="0">
                  <c:v>Target 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'Target and Achievement 2nd RDPP'!$A$3:$A$6</c:f>
              <c:strCache>
                <c:ptCount val="4"/>
                <c:pt idx="0">
                  <c:v>Local Training </c:v>
                </c:pt>
                <c:pt idx="1">
                  <c:v>APSS</c:v>
                </c:pt>
                <c:pt idx="2">
                  <c:v>SIGS</c:v>
                </c:pt>
                <c:pt idx="3">
                  <c:v>Total</c:v>
                </c:pt>
              </c:strCache>
            </c:strRef>
          </c:cat>
          <c:val>
            <c:numRef>
              <c:f>'Target and Achievement 2nd RDPP'!$B$3:$B$6</c:f>
              <c:numCache>
                <c:formatCode>General</c:formatCode>
                <c:ptCount val="4"/>
                <c:pt idx="0">
                  <c:v>13740</c:v>
                </c:pt>
                <c:pt idx="1">
                  <c:v>72447</c:v>
                </c:pt>
                <c:pt idx="2">
                  <c:v>28667</c:v>
                </c:pt>
                <c:pt idx="3">
                  <c:v>114854</c:v>
                </c:pt>
              </c:numCache>
            </c:numRef>
          </c:val>
        </c:ser>
        <c:ser>
          <c:idx val="1"/>
          <c:order val="1"/>
          <c:tx>
            <c:strRef>
              <c:f>'Target and Achievement 2nd RDPP'!$C$2</c:f>
              <c:strCache>
                <c:ptCount val="1"/>
                <c:pt idx="0">
                  <c:v>Achievement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'Target and Achievement 2nd RDPP'!$A$3:$A$6</c:f>
              <c:strCache>
                <c:ptCount val="4"/>
                <c:pt idx="0">
                  <c:v>Local Training </c:v>
                </c:pt>
                <c:pt idx="1">
                  <c:v>APSS</c:v>
                </c:pt>
                <c:pt idx="2">
                  <c:v>SIGS</c:v>
                </c:pt>
                <c:pt idx="3">
                  <c:v>Total</c:v>
                </c:pt>
              </c:strCache>
            </c:strRef>
          </c:cat>
          <c:val>
            <c:numRef>
              <c:f>'Target and Achievement 2nd RDPP'!$C$3:$C$6</c:f>
              <c:numCache>
                <c:formatCode>General</c:formatCode>
                <c:ptCount val="4"/>
                <c:pt idx="0">
                  <c:v>9400</c:v>
                </c:pt>
                <c:pt idx="1">
                  <c:v>43542</c:v>
                </c:pt>
                <c:pt idx="2">
                  <c:v>19653</c:v>
                </c:pt>
                <c:pt idx="3">
                  <c:v>72595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-7"/>
        <c:axId val="583256704"/>
        <c:axId val="583951104"/>
      </c:barChart>
      <c:catAx>
        <c:axId val="583256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951104"/>
        <c:crosses val="autoZero"/>
        <c:auto val="1"/>
        <c:lblAlgn val="ctr"/>
        <c:lblOffset val="100"/>
        <c:noMultiLvlLbl val="0"/>
      </c:catAx>
      <c:valAx>
        <c:axId val="583951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256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4889785651793523"/>
          <c:y val="0.2221622664813957"/>
          <c:w val="0.29510465879265091"/>
          <c:h val="6.355976689354508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dirty="0">
                <a:effectLst/>
              </a:rPr>
              <a:t>Month Wise Member Enrolment</a:t>
            </a:r>
            <a:endParaRPr lang="en-US" dirty="0">
              <a:effectLst/>
            </a:endParaRP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8.6068350831146112E-2"/>
          <c:y val="9.5690701414932119E-2"/>
          <c:w val="0.88909831583552057"/>
          <c:h val="0.74147408432640927"/>
        </c:manualLayout>
      </c:layout>
      <c:lineChart>
        <c:grouping val="standard"/>
        <c:varyColors val="0"/>
        <c:ser>
          <c:idx val="0"/>
          <c:order val="0"/>
          <c:tx>
            <c:strRef>
              <c:f>'Month wise member enrolment'!$A$2</c:f>
              <c:strCache>
                <c:ptCount val="1"/>
                <c:pt idx="0">
                  <c:v>Female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dLbls>
            <c:dLbl>
              <c:idx val="0"/>
              <c:layout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b="1"/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'Month wise member enrolment'!$B$1:$BH$1</c:f>
              <c:strCache>
                <c:ptCount val="59"/>
                <c:pt idx="0">
                  <c:v>Dec,2015</c:v>
                </c:pt>
                <c:pt idx="1">
                  <c:v>Jan,2016</c:v>
                </c:pt>
                <c:pt idx="2">
                  <c:v>Feb, 2016</c:v>
                </c:pt>
                <c:pt idx="3">
                  <c:v>Mar, 2016</c:v>
                </c:pt>
                <c:pt idx="4">
                  <c:v>Apr, 2016</c:v>
                </c:pt>
                <c:pt idx="5">
                  <c:v>May, 2016</c:v>
                </c:pt>
                <c:pt idx="6">
                  <c:v>Jun, 2016</c:v>
                </c:pt>
                <c:pt idx="7">
                  <c:v>Jul, 2016</c:v>
                </c:pt>
                <c:pt idx="8">
                  <c:v>Aug, 2016</c:v>
                </c:pt>
                <c:pt idx="9">
                  <c:v>Sept, 2016</c:v>
                </c:pt>
                <c:pt idx="10">
                  <c:v>Oct, 2016</c:v>
                </c:pt>
                <c:pt idx="11">
                  <c:v>Nov, 2016</c:v>
                </c:pt>
                <c:pt idx="12">
                  <c:v>Dec, 2016</c:v>
                </c:pt>
                <c:pt idx="13">
                  <c:v>Jan,2017</c:v>
                </c:pt>
                <c:pt idx="14">
                  <c:v>Feb, 2017</c:v>
                </c:pt>
                <c:pt idx="15">
                  <c:v>Mar, 2017</c:v>
                </c:pt>
                <c:pt idx="16">
                  <c:v>Apr, 2017</c:v>
                </c:pt>
                <c:pt idx="17">
                  <c:v>May, 2017</c:v>
                </c:pt>
                <c:pt idx="18">
                  <c:v>Jun, 2017</c:v>
                </c:pt>
                <c:pt idx="19">
                  <c:v>Jul, 2017</c:v>
                </c:pt>
                <c:pt idx="20">
                  <c:v>Aug, 2017</c:v>
                </c:pt>
                <c:pt idx="21">
                  <c:v>Sept, 2017</c:v>
                </c:pt>
                <c:pt idx="22">
                  <c:v>Oct, 2017</c:v>
                </c:pt>
                <c:pt idx="23">
                  <c:v>Nov, 2017</c:v>
                </c:pt>
                <c:pt idx="24">
                  <c:v>Dec, 2017</c:v>
                </c:pt>
                <c:pt idx="25">
                  <c:v>Jan,2018</c:v>
                </c:pt>
                <c:pt idx="26">
                  <c:v>Feb, 2018</c:v>
                </c:pt>
                <c:pt idx="27">
                  <c:v>Mar, 2018</c:v>
                </c:pt>
                <c:pt idx="28">
                  <c:v>Apr, 2018</c:v>
                </c:pt>
                <c:pt idx="29">
                  <c:v>May, 2018</c:v>
                </c:pt>
                <c:pt idx="30">
                  <c:v>Jun, 2018</c:v>
                </c:pt>
                <c:pt idx="31">
                  <c:v>Jul, 2018</c:v>
                </c:pt>
                <c:pt idx="32">
                  <c:v>Aug, 2018</c:v>
                </c:pt>
                <c:pt idx="33">
                  <c:v>Sept, 2018</c:v>
                </c:pt>
                <c:pt idx="34">
                  <c:v>Oct, 2018</c:v>
                </c:pt>
                <c:pt idx="35">
                  <c:v>Nov, 2018</c:v>
                </c:pt>
                <c:pt idx="36">
                  <c:v>Dec, 2018</c:v>
                </c:pt>
                <c:pt idx="37">
                  <c:v>Jan,2019</c:v>
                </c:pt>
                <c:pt idx="38">
                  <c:v>Feb, 2019</c:v>
                </c:pt>
                <c:pt idx="39">
                  <c:v>Mar, 2019</c:v>
                </c:pt>
                <c:pt idx="40">
                  <c:v>April,2019</c:v>
                </c:pt>
                <c:pt idx="41">
                  <c:v>May,2019</c:v>
                </c:pt>
                <c:pt idx="42">
                  <c:v>June,2019</c:v>
                </c:pt>
                <c:pt idx="43">
                  <c:v>July,2019</c:v>
                </c:pt>
                <c:pt idx="44">
                  <c:v>August,2019</c:v>
                </c:pt>
                <c:pt idx="45">
                  <c:v>September,2019</c:v>
                </c:pt>
                <c:pt idx="46">
                  <c:v>October, 2019</c:v>
                </c:pt>
                <c:pt idx="47">
                  <c:v>November, 2019</c:v>
                </c:pt>
                <c:pt idx="48">
                  <c:v>December, 2019</c:v>
                </c:pt>
                <c:pt idx="49">
                  <c:v>January,2020</c:v>
                </c:pt>
                <c:pt idx="50">
                  <c:v>February,2020</c:v>
                </c:pt>
                <c:pt idx="51">
                  <c:v>March, 2020</c:v>
                </c:pt>
                <c:pt idx="52">
                  <c:v>April, 2020</c:v>
                </c:pt>
                <c:pt idx="53">
                  <c:v>May, 20</c:v>
                </c:pt>
                <c:pt idx="54">
                  <c:v>June, 20</c:v>
                </c:pt>
                <c:pt idx="55">
                  <c:v>July,20</c:v>
                </c:pt>
                <c:pt idx="56">
                  <c:v>Aug,20</c:v>
                </c:pt>
                <c:pt idx="57">
                  <c:v>Sep, 20</c:v>
                </c:pt>
                <c:pt idx="58">
                  <c:v>Oct,20</c:v>
                </c:pt>
              </c:strCache>
            </c:strRef>
          </c:cat>
          <c:val>
            <c:numRef>
              <c:f>'Month wise member enrolment'!$B$2:$BH$2</c:f>
              <c:numCache>
                <c:formatCode>General</c:formatCode>
                <c:ptCount val="59"/>
                <c:pt idx="0">
                  <c:v>2180</c:v>
                </c:pt>
                <c:pt idx="1">
                  <c:v>6057</c:v>
                </c:pt>
                <c:pt idx="2">
                  <c:v>8298</c:v>
                </c:pt>
                <c:pt idx="3">
                  <c:v>8771</c:v>
                </c:pt>
                <c:pt idx="4">
                  <c:v>11547</c:v>
                </c:pt>
                <c:pt idx="5">
                  <c:v>12726</c:v>
                </c:pt>
                <c:pt idx="6">
                  <c:v>13723</c:v>
                </c:pt>
                <c:pt idx="7">
                  <c:v>16235</c:v>
                </c:pt>
                <c:pt idx="8">
                  <c:v>17980</c:v>
                </c:pt>
                <c:pt idx="9">
                  <c:v>20593</c:v>
                </c:pt>
                <c:pt idx="10">
                  <c:v>23765</c:v>
                </c:pt>
                <c:pt idx="11">
                  <c:v>27385</c:v>
                </c:pt>
                <c:pt idx="12">
                  <c:v>29649</c:v>
                </c:pt>
                <c:pt idx="13">
                  <c:v>32095</c:v>
                </c:pt>
                <c:pt idx="14">
                  <c:v>34498</c:v>
                </c:pt>
                <c:pt idx="15">
                  <c:v>36841</c:v>
                </c:pt>
                <c:pt idx="16">
                  <c:v>39517</c:v>
                </c:pt>
                <c:pt idx="17">
                  <c:v>41718</c:v>
                </c:pt>
                <c:pt idx="18">
                  <c:v>42968</c:v>
                </c:pt>
                <c:pt idx="19">
                  <c:v>43511</c:v>
                </c:pt>
                <c:pt idx="20">
                  <c:v>44643</c:v>
                </c:pt>
                <c:pt idx="21">
                  <c:v>45899</c:v>
                </c:pt>
                <c:pt idx="22">
                  <c:v>46615</c:v>
                </c:pt>
                <c:pt idx="23">
                  <c:v>47301</c:v>
                </c:pt>
                <c:pt idx="24">
                  <c:v>48357</c:v>
                </c:pt>
                <c:pt idx="25">
                  <c:v>49698</c:v>
                </c:pt>
                <c:pt idx="26">
                  <c:v>50643</c:v>
                </c:pt>
                <c:pt idx="27">
                  <c:v>52404</c:v>
                </c:pt>
                <c:pt idx="28">
                  <c:v>52915</c:v>
                </c:pt>
                <c:pt idx="29">
                  <c:v>53113</c:v>
                </c:pt>
                <c:pt idx="30">
                  <c:v>53139</c:v>
                </c:pt>
                <c:pt idx="31">
                  <c:v>53560</c:v>
                </c:pt>
                <c:pt idx="32">
                  <c:v>53560</c:v>
                </c:pt>
                <c:pt idx="33">
                  <c:v>53820</c:v>
                </c:pt>
                <c:pt idx="34">
                  <c:v>53820</c:v>
                </c:pt>
                <c:pt idx="35">
                  <c:v>55388</c:v>
                </c:pt>
                <c:pt idx="36">
                  <c:v>56474</c:v>
                </c:pt>
                <c:pt idx="37">
                  <c:v>57012</c:v>
                </c:pt>
                <c:pt idx="38">
                  <c:v>57052</c:v>
                </c:pt>
                <c:pt idx="39">
                  <c:v>57182</c:v>
                </c:pt>
                <c:pt idx="40">
                  <c:v>57974</c:v>
                </c:pt>
                <c:pt idx="41">
                  <c:v>58048</c:v>
                </c:pt>
                <c:pt idx="42">
                  <c:v>58096</c:v>
                </c:pt>
                <c:pt idx="43">
                  <c:v>59226</c:v>
                </c:pt>
                <c:pt idx="44">
                  <c:v>59250</c:v>
                </c:pt>
                <c:pt idx="45">
                  <c:v>59264</c:v>
                </c:pt>
                <c:pt idx="46">
                  <c:v>59877</c:v>
                </c:pt>
                <c:pt idx="47">
                  <c:v>60069</c:v>
                </c:pt>
                <c:pt idx="48">
                  <c:v>60069</c:v>
                </c:pt>
                <c:pt idx="49">
                  <c:v>61004</c:v>
                </c:pt>
                <c:pt idx="50">
                  <c:v>61561</c:v>
                </c:pt>
                <c:pt idx="51">
                  <c:v>64269</c:v>
                </c:pt>
                <c:pt idx="52">
                  <c:v>64269</c:v>
                </c:pt>
                <c:pt idx="53">
                  <c:v>64269</c:v>
                </c:pt>
                <c:pt idx="54">
                  <c:v>64508</c:v>
                </c:pt>
                <c:pt idx="55">
                  <c:v>64692</c:v>
                </c:pt>
                <c:pt idx="56">
                  <c:v>64747</c:v>
                </c:pt>
                <c:pt idx="57">
                  <c:v>65717</c:v>
                </c:pt>
                <c:pt idx="58">
                  <c:v>68380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'Month wise member enrolment'!$A$3</c:f>
              <c:strCache>
                <c:ptCount val="1"/>
                <c:pt idx="0">
                  <c:v>Male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'Month wise member enrolment'!$B$1:$BH$1</c:f>
              <c:strCache>
                <c:ptCount val="59"/>
                <c:pt idx="0">
                  <c:v>Dec,2015</c:v>
                </c:pt>
                <c:pt idx="1">
                  <c:v>Jan,2016</c:v>
                </c:pt>
                <c:pt idx="2">
                  <c:v>Feb, 2016</c:v>
                </c:pt>
                <c:pt idx="3">
                  <c:v>Mar, 2016</c:v>
                </c:pt>
                <c:pt idx="4">
                  <c:v>Apr, 2016</c:v>
                </c:pt>
                <c:pt idx="5">
                  <c:v>May, 2016</c:v>
                </c:pt>
                <c:pt idx="6">
                  <c:v>Jun, 2016</c:v>
                </c:pt>
                <c:pt idx="7">
                  <c:v>Jul, 2016</c:v>
                </c:pt>
                <c:pt idx="8">
                  <c:v>Aug, 2016</c:v>
                </c:pt>
                <c:pt idx="9">
                  <c:v>Sept, 2016</c:v>
                </c:pt>
                <c:pt idx="10">
                  <c:v>Oct, 2016</c:v>
                </c:pt>
                <c:pt idx="11">
                  <c:v>Nov, 2016</c:v>
                </c:pt>
                <c:pt idx="12">
                  <c:v>Dec, 2016</c:v>
                </c:pt>
                <c:pt idx="13">
                  <c:v>Jan,2017</c:v>
                </c:pt>
                <c:pt idx="14">
                  <c:v>Feb, 2017</c:v>
                </c:pt>
                <c:pt idx="15">
                  <c:v>Mar, 2017</c:v>
                </c:pt>
                <c:pt idx="16">
                  <c:v>Apr, 2017</c:v>
                </c:pt>
                <c:pt idx="17">
                  <c:v>May, 2017</c:v>
                </c:pt>
                <c:pt idx="18">
                  <c:v>Jun, 2017</c:v>
                </c:pt>
                <c:pt idx="19">
                  <c:v>Jul, 2017</c:v>
                </c:pt>
                <c:pt idx="20">
                  <c:v>Aug, 2017</c:v>
                </c:pt>
                <c:pt idx="21">
                  <c:v>Sept, 2017</c:v>
                </c:pt>
                <c:pt idx="22">
                  <c:v>Oct, 2017</c:v>
                </c:pt>
                <c:pt idx="23">
                  <c:v>Nov, 2017</c:v>
                </c:pt>
                <c:pt idx="24">
                  <c:v>Dec, 2017</c:v>
                </c:pt>
                <c:pt idx="25">
                  <c:v>Jan,2018</c:v>
                </c:pt>
                <c:pt idx="26">
                  <c:v>Feb, 2018</c:v>
                </c:pt>
                <c:pt idx="27">
                  <c:v>Mar, 2018</c:v>
                </c:pt>
                <c:pt idx="28">
                  <c:v>Apr, 2018</c:v>
                </c:pt>
                <c:pt idx="29">
                  <c:v>May, 2018</c:v>
                </c:pt>
                <c:pt idx="30">
                  <c:v>Jun, 2018</c:v>
                </c:pt>
                <c:pt idx="31">
                  <c:v>Jul, 2018</c:v>
                </c:pt>
                <c:pt idx="32">
                  <c:v>Aug, 2018</c:v>
                </c:pt>
                <c:pt idx="33">
                  <c:v>Sept, 2018</c:v>
                </c:pt>
                <c:pt idx="34">
                  <c:v>Oct, 2018</c:v>
                </c:pt>
                <c:pt idx="35">
                  <c:v>Nov, 2018</c:v>
                </c:pt>
                <c:pt idx="36">
                  <c:v>Dec, 2018</c:v>
                </c:pt>
                <c:pt idx="37">
                  <c:v>Jan,2019</c:v>
                </c:pt>
                <c:pt idx="38">
                  <c:v>Feb, 2019</c:v>
                </c:pt>
                <c:pt idx="39">
                  <c:v>Mar, 2019</c:v>
                </c:pt>
                <c:pt idx="40">
                  <c:v>April,2019</c:v>
                </c:pt>
                <c:pt idx="41">
                  <c:v>May,2019</c:v>
                </c:pt>
                <c:pt idx="42">
                  <c:v>June,2019</c:v>
                </c:pt>
                <c:pt idx="43">
                  <c:v>July,2019</c:v>
                </c:pt>
                <c:pt idx="44">
                  <c:v>August,2019</c:v>
                </c:pt>
                <c:pt idx="45">
                  <c:v>September,2019</c:v>
                </c:pt>
                <c:pt idx="46">
                  <c:v>October, 2019</c:v>
                </c:pt>
                <c:pt idx="47">
                  <c:v>November, 2019</c:v>
                </c:pt>
                <c:pt idx="48">
                  <c:v>December, 2019</c:v>
                </c:pt>
                <c:pt idx="49">
                  <c:v>January,2020</c:v>
                </c:pt>
                <c:pt idx="50">
                  <c:v>February,2020</c:v>
                </c:pt>
                <c:pt idx="51">
                  <c:v>March, 2020</c:v>
                </c:pt>
                <c:pt idx="52">
                  <c:v>April, 2020</c:v>
                </c:pt>
                <c:pt idx="53">
                  <c:v>May, 20</c:v>
                </c:pt>
                <c:pt idx="54">
                  <c:v>June, 20</c:v>
                </c:pt>
                <c:pt idx="55">
                  <c:v>July,20</c:v>
                </c:pt>
                <c:pt idx="56">
                  <c:v>Aug,20</c:v>
                </c:pt>
                <c:pt idx="57">
                  <c:v>Sep, 20</c:v>
                </c:pt>
                <c:pt idx="58">
                  <c:v>Oct,20</c:v>
                </c:pt>
              </c:strCache>
            </c:strRef>
          </c:cat>
          <c:val>
            <c:numRef>
              <c:f>'Month wise member enrolment'!$B$3:$BH$3</c:f>
              <c:numCache>
                <c:formatCode>General</c:formatCode>
                <c:ptCount val="59"/>
                <c:pt idx="0">
                  <c:v>4909</c:v>
                </c:pt>
                <c:pt idx="1">
                  <c:v>6416</c:v>
                </c:pt>
                <c:pt idx="2">
                  <c:v>8473</c:v>
                </c:pt>
                <c:pt idx="3">
                  <c:v>11485</c:v>
                </c:pt>
                <c:pt idx="4">
                  <c:v>12080</c:v>
                </c:pt>
                <c:pt idx="5">
                  <c:v>13309</c:v>
                </c:pt>
                <c:pt idx="6">
                  <c:v>14702</c:v>
                </c:pt>
                <c:pt idx="7">
                  <c:v>16917</c:v>
                </c:pt>
                <c:pt idx="8">
                  <c:v>18872</c:v>
                </c:pt>
                <c:pt idx="9">
                  <c:v>21386</c:v>
                </c:pt>
                <c:pt idx="10">
                  <c:v>24268</c:v>
                </c:pt>
                <c:pt idx="11">
                  <c:v>28283</c:v>
                </c:pt>
                <c:pt idx="12">
                  <c:v>30959</c:v>
                </c:pt>
                <c:pt idx="13">
                  <c:v>33917</c:v>
                </c:pt>
                <c:pt idx="14">
                  <c:v>37454</c:v>
                </c:pt>
                <c:pt idx="15">
                  <c:v>41100</c:v>
                </c:pt>
                <c:pt idx="16">
                  <c:v>44321</c:v>
                </c:pt>
                <c:pt idx="17">
                  <c:v>47046</c:v>
                </c:pt>
                <c:pt idx="18">
                  <c:v>48754</c:v>
                </c:pt>
                <c:pt idx="19">
                  <c:v>49485</c:v>
                </c:pt>
                <c:pt idx="20">
                  <c:v>50661</c:v>
                </c:pt>
                <c:pt idx="21">
                  <c:v>52182</c:v>
                </c:pt>
                <c:pt idx="22">
                  <c:v>53633</c:v>
                </c:pt>
                <c:pt idx="23">
                  <c:v>54816</c:v>
                </c:pt>
                <c:pt idx="24">
                  <c:v>56711</c:v>
                </c:pt>
                <c:pt idx="25">
                  <c:v>58497</c:v>
                </c:pt>
                <c:pt idx="26">
                  <c:v>59919</c:v>
                </c:pt>
                <c:pt idx="27">
                  <c:v>62401</c:v>
                </c:pt>
                <c:pt idx="28">
                  <c:v>63167</c:v>
                </c:pt>
                <c:pt idx="29">
                  <c:v>63497</c:v>
                </c:pt>
                <c:pt idx="30">
                  <c:v>63544</c:v>
                </c:pt>
                <c:pt idx="31">
                  <c:v>63948</c:v>
                </c:pt>
                <c:pt idx="32">
                  <c:v>63948</c:v>
                </c:pt>
                <c:pt idx="33">
                  <c:v>64140</c:v>
                </c:pt>
                <c:pt idx="34">
                  <c:v>64140</c:v>
                </c:pt>
                <c:pt idx="35">
                  <c:v>65603</c:v>
                </c:pt>
                <c:pt idx="36">
                  <c:v>66489</c:v>
                </c:pt>
                <c:pt idx="37">
                  <c:v>67089</c:v>
                </c:pt>
                <c:pt idx="38">
                  <c:v>67101</c:v>
                </c:pt>
                <c:pt idx="39">
                  <c:v>67212</c:v>
                </c:pt>
                <c:pt idx="40">
                  <c:v>67886</c:v>
                </c:pt>
                <c:pt idx="41">
                  <c:v>67928</c:v>
                </c:pt>
                <c:pt idx="42">
                  <c:v>67993</c:v>
                </c:pt>
                <c:pt idx="43">
                  <c:v>69152</c:v>
                </c:pt>
                <c:pt idx="44">
                  <c:v>69164</c:v>
                </c:pt>
                <c:pt idx="45">
                  <c:v>69175</c:v>
                </c:pt>
                <c:pt idx="46">
                  <c:v>70410</c:v>
                </c:pt>
                <c:pt idx="47">
                  <c:v>70660</c:v>
                </c:pt>
                <c:pt idx="48">
                  <c:v>70660</c:v>
                </c:pt>
                <c:pt idx="49">
                  <c:v>71675</c:v>
                </c:pt>
                <c:pt idx="50">
                  <c:v>72342</c:v>
                </c:pt>
                <c:pt idx="51">
                  <c:v>75205</c:v>
                </c:pt>
                <c:pt idx="52">
                  <c:v>75205</c:v>
                </c:pt>
                <c:pt idx="53">
                  <c:v>75205</c:v>
                </c:pt>
                <c:pt idx="54">
                  <c:v>75555</c:v>
                </c:pt>
                <c:pt idx="55">
                  <c:v>75795</c:v>
                </c:pt>
                <c:pt idx="56">
                  <c:v>75884</c:v>
                </c:pt>
                <c:pt idx="57">
                  <c:v>77141</c:v>
                </c:pt>
                <c:pt idx="58">
                  <c:v>80907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2490496"/>
        <c:axId val="156779264"/>
      </c:lineChart>
      <c:catAx>
        <c:axId val="68249049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 rot="-5400000" vert="horz"/>
          <a:lstStyle/>
          <a:p>
            <a:pPr>
              <a:defRPr sz="900" b="0">
                <a:latin typeface="Times New Roman" pitchFamily="18" charset="0"/>
                <a:cs typeface="Times New Roman" pitchFamily="18" charset="0"/>
              </a:defRPr>
            </a:pPr>
            <a:endParaRPr lang="en-US"/>
          </a:p>
        </c:txPr>
        <c:crossAx val="156779264"/>
        <c:crosses val="autoZero"/>
        <c:auto val="1"/>
        <c:lblAlgn val="ctr"/>
        <c:lblOffset val="100"/>
        <c:noMultiLvlLbl val="0"/>
      </c:catAx>
      <c:valAx>
        <c:axId val="15677926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 dirty="0"/>
                  <a:t>Number of </a:t>
                </a:r>
                <a:r>
                  <a:rPr lang="en-US" sz="2000" dirty="0" err="1" smtClean="0"/>
                  <a:t>WMG</a:t>
                </a:r>
                <a:r>
                  <a:rPr lang="en-US" sz="2000" dirty="0" smtClean="0"/>
                  <a:t> Member </a:t>
                </a:r>
                <a:endParaRPr lang="en-US" sz="2000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>
            <a:noFill/>
          </a:ln>
        </c:spPr>
        <c:crossAx val="682490496"/>
        <c:crosses val="autoZero"/>
        <c:crossBetween val="between"/>
      </c:valAx>
      <c:spPr>
        <a:solidFill>
          <a:schemeClr val="bg1"/>
        </a:solidFill>
        <a:ln w="6350" cmpd="dbl">
          <a:noFill/>
          <a:prstDash val="sysDot"/>
        </a:ln>
        <a:effectLst>
          <a:outerShdw blurRad="50800" dist="50800" dir="5400000" algn="ctr" rotWithShape="0">
            <a:schemeClr val="bg1"/>
          </a:outerShdw>
        </a:effectLst>
      </c:spPr>
    </c:plotArea>
    <c:legend>
      <c:legendPos val="r"/>
      <c:layout>
        <c:manualLayout>
          <c:xMode val="edge"/>
          <c:yMode val="edge"/>
          <c:x val="0.66640988626421693"/>
          <c:y val="0.53307383832629318"/>
          <c:w val="8.3101108565732787E-2"/>
          <c:h val="0.11110855766623309"/>
        </c:manualLayout>
      </c:layout>
      <c:overlay val="0"/>
    </c:legend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2400">
                <a:solidFill>
                  <a:schemeClr val="tx1"/>
                </a:solidFill>
              </a:rPr>
              <a:t>WMG Formation Progress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4255145558580049"/>
          <c:y val="0.17171296296296296"/>
          <c:w val="0.81708846750661646"/>
          <c:h val="0.5876368646899965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</c:dPt>
          <c:dPt>
            <c:idx val="7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</c:dPt>
          <c:dPt>
            <c:idx val="8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'Grapg- Institutional'!$A$1:$B$9</c:f>
              <c:multiLvlStrCache>
                <c:ptCount val="9"/>
                <c:lvl>
                  <c:pt idx="1">
                    <c:v>Target</c:v>
                  </c:pt>
                  <c:pt idx="2">
                    <c:v>Achievement</c:v>
                  </c:pt>
                  <c:pt idx="4">
                    <c:v>Target</c:v>
                  </c:pt>
                  <c:pt idx="5">
                    <c:v>Achievement</c:v>
                  </c:pt>
                  <c:pt idx="7">
                    <c:v>Target</c:v>
                  </c:pt>
                  <c:pt idx="8">
                    <c:v>Achievement</c:v>
                  </c:pt>
                </c:lvl>
                <c:lvl>
                  <c:pt idx="0">
                    <c:v>Clustering</c:v>
                  </c:pt>
                  <c:pt idx="3">
                    <c:v>Ad-hoc Committee</c:v>
                  </c:pt>
                  <c:pt idx="6">
                    <c:v>EC / WMG Formation</c:v>
                  </c:pt>
                </c:lvl>
              </c:multiLvlStrCache>
            </c:multiLvlStrRef>
          </c:cat>
          <c:val>
            <c:numRef>
              <c:f>'Grapg- Institutional'!$C$1:$C$9</c:f>
              <c:numCache>
                <c:formatCode>General</c:formatCode>
                <c:ptCount val="9"/>
                <c:pt idx="1">
                  <c:v>373</c:v>
                </c:pt>
                <c:pt idx="2">
                  <c:v>354</c:v>
                </c:pt>
                <c:pt idx="4">
                  <c:v>373</c:v>
                </c:pt>
                <c:pt idx="5">
                  <c:v>319</c:v>
                </c:pt>
                <c:pt idx="7">
                  <c:v>373</c:v>
                </c:pt>
                <c:pt idx="8">
                  <c:v>292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overlap val="-100"/>
        <c:axId val="156829952"/>
        <c:axId val="156839936"/>
      </c:barChart>
      <c:catAx>
        <c:axId val="156829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839936"/>
        <c:crosses val="autoZero"/>
        <c:auto val="1"/>
        <c:lblAlgn val="ctr"/>
        <c:lblOffset val="100"/>
        <c:noMultiLvlLbl val="0"/>
      </c:catAx>
      <c:valAx>
        <c:axId val="156839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829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smtClean="0">
                <a:solidFill>
                  <a:srgbClr val="002060"/>
                </a:solidFill>
              </a:rPr>
              <a:t>Achievement of (Share-Savings) deposition in the </a:t>
            </a:r>
            <a:r>
              <a:rPr lang="en-US" sz="1800" dirty="0" err="1" smtClean="0">
                <a:solidFill>
                  <a:srgbClr val="002060"/>
                </a:solidFill>
              </a:rPr>
              <a:t>WMG</a:t>
            </a:r>
            <a:r>
              <a:rPr lang="en-US" sz="1800" dirty="0" smtClean="0">
                <a:solidFill>
                  <a:srgbClr val="002060"/>
                </a:solidFill>
              </a:rPr>
              <a:t> Bank</a:t>
            </a:r>
            <a:r>
              <a:rPr lang="en-US" sz="1800" baseline="0" dirty="0" smtClean="0">
                <a:solidFill>
                  <a:srgbClr val="002060"/>
                </a:solidFill>
              </a:rPr>
              <a:t> Account</a:t>
            </a:r>
          </a:p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aseline="0" dirty="0" smtClean="0">
                <a:solidFill>
                  <a:srgbClr val="002060"/>
                </a:solidFill>
              </a:rPr>
              <a:t>(</a:t>
            </a:r>
            <a:r>
              <a:rPr lang="en-US" sz="1800" baseline="0" dirty="0" err="1" smtClean="0">
                <a:solidFill>
                  <a:srgbClr val="002060"/>
                </a:solidFill>
              </a:rPr>
              <a:t>BDT</a:t>
            </a:r>
            <a:r>
              <a:rPr lang="en-US" sz="1800" baseline="0" dirty="0" smtClean="0">
                <a:solidFill>
                  <a:srgbClr val="002060"/>
                </a:solidFill>
              </a:rPr>
              <a:t> in Lac)</a:t>
            </a:r>
            <a:endParaRPr lang="en-US" sz="1800" dirty="0">
              <a:solidFill>
                <a:srgbClr val="002060"/>
              </a:solidFill>
            </a:endParaRPr>
          </a:p>
        </c:rich>
      </c:tx>
      <c:layout>
        <c:manualLayout>
          <c:xMode val="edge"/>
          <c:yMode val="edge"/>
          <c:x val="9.3690944881889768E-2"/>
          <c:y val="3.5294117647058823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37285230255309"/>
          <c:y val="0.16056277056277057"/>
          <c:w val="0.83675609639704129"/>
          <c:h val="0.57090298824536456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0707229778095921E-3"/>
                  <c:y val="-3.300532616913708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1.7172035313767597E-3"/>
                  <c:y val="-7.546050819870833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2.777952755905512E-3"/>
                  <c:y val="-0.1045329148739521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1.3636840849439275E-3"/>
                  <c:y val="-0.1237165712873777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1.9088523025530898E-7"/>
                  <c:y val="-8.721696047848054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8.8887862048721399E-17"/>
                  <c:y val="-5.50463382684512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7.0703889286566454E-4"/>
                  <c:y val="-0.298331915772764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8.3333333333333332E-3"/>
                  <c:y val="-0.3679653679653679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'Capital Formation'!$A$2:$A$8</c:f>
              <c:strCache>
                <c:ptCount val="7"/>
                <c:pt idx="0">
                  <c:v>2015-16</c:v>
                </c:pt>
                <c:pt idx="1">
                  <c:v>2016-17</c:v>
                </c:pt>
                <c:pt idx="2">
                  <c:v>2017-18</c:v>
                </c:pt>
                <c:pt idx="3">
                  <c:v>2018-19</c:v>
                </c:pt>
                <c:pt idx="4">
                  <c:v>2019-20</c:v>
                </c:pt>
                <c:pt idx="5">
                  <c:v>2020-21</c:v>
                </c:pt>
                <c:pt idx="6">
                  <c:v>Total</c:v>
                </c:pt>
              </c:strCache>
            </c:strRef>
          </c:cat>
          <c:val>
            <c:numRef>
              <c:f>'Capital Formation'!$B$2:$B$8</c:f>
              <c:numCache>
                <c:formatCode>General</c:formatCode>
                <c:ptCount val="7"/>
                <c:pt idx="0">
                  <c:v>8.527499999999975</c:v>
                </c:pt>
                <c:pt idx="1">
                  <c:v>51.316650000000003</c:v>
                </c:pt>
                <c:pt idx="2">
                  <c:v>98.286860000000004</c:v>
                </c:pt>
                <c:pt idx="3">
                  <c:v>118.8776</c:v>
                </c:pt>
                <c:pt idx="4">
                  <c:v>75.828980000000001</c:v>
                </c:pt>
                <c:pt idx="5">
                  <c:v>26.722540000000038</c:v>
                </c:pt>
                <c:pt idx="6">
                  <c:v>379.56013000000002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100"/>
        <c:axId val="156863488"/>
        <c:axId val="156865280"/>
      </c:barChart>
      <c:catAx>
        <c:axId val="156863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865280"/>
        <c:crosses val="autoZero"/>
        <c:auto val="1"/>
        <c:lblAlgn val="ctr"/>
        <c:lblOffset val="100"/>
        <c:noMultiLvlLbl val="0"/>
      </c:catAx>
      <c:valAx>
        <c:axId val="156865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863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>
                <a:solidFill>
                  <a:schemeClr val="tx1"/>
                </a:solidFill>
              </a:rPr>
              <a:t>Progress of </a:t>
            </a:r>
            <a:r>
              <a:rPr lang="en-US" sz="2000" b="1" dirty="0" err="1">
                <a:solidFill>
                  <a:schemeClr val="tx1"/>
                </a:solidFill>
              </a:rPr>
              <a:t>WMG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member training for strengthening</a:t>
            </a:r>
            <a:r>
              <a:rPr lang="en-US" sz="2000" b="1" baseline="0" dirty="0" smtClean="0">
                <a:solidFill>
                  <a:schemeClr val="tx1"/>
                </a:solidFill>
              </a:rPr>
              <a:t> of </a:t>
            </a:r>
            <a:r>
              <a:rPr lang="en-US" sz="2000" b="1" baseline="0" dirty="0" err="1" smtClean="0">
                <a:solidFill>
                  <a:schemeClr val="tx1"/>
                </a:solidFill>
              </a:rPr>
              <a:t>WMG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&amp; </a:t>
            </a:r>
            <a:r>
              <a:rPr lang="en-US" sz="2000" b="1" dirty="0" smtClean="0">
                <a:solidFill>
                  <a:schemeClr val="tx1"/>
                </a:solidFill>
              </a:rPr>
              <a:t>Crop Production Technology training</a:t>
            </a:r>
            <a:r>
              <a:rPr lang="en-US" sz="2000" b="1" baseline="0" dirty="0" smtClean="0">
                <a:solidFill>
                  <a:schemeClr val="tx1"/>
                </a:solidFill>
              </a:rPr>
              <a:t> no of beneficiaries target compare to achievement</a:t>
            </a:r>
            <a:endParaRPr lang="en-US" sz="2000" b="1" dirty="0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5380075522415604"/>
          <c:y val="0.25083333333333335"/>
          <c:w val="0.81579790354788229"/>
          <c:h val="0.4850072907553222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'Item wise Training  '!$P$8</c:f>
              <c:strCache>
                <c:ptCount val="1"/>
                <c:pt idx="0">
                  <c:v>Target (Benificiaries)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rgbClr val="FF000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'Item wise Training  '!$Q$7:$R$7</c:f>
              <c:strCache>
                <c:ptCount val="2"/>
                <c:pt idx="0">
                  <c:v>WMG Member Training for Strengthening of WMG</c:v>
                </c:pt>
                <c:pt idx="1">
                  <c:v>Farmer Training  Program specially for agricultural promotion </c:v>
                </c:pt>
              </c:strCache>
            </c:strRef>
          </c:cat>
          <c:val>
            <c:numRef>
              <c:f>'Item wise Training  '!$Q$8:$R$8</c:f>
              <c:numCache>
                <c:formatCode>General</c:formatCode>
                <c:ptCount val="2"/>
                <c:pt idx="0">
                  <c:v>12930</c:v>
                </c:pt>
                <c:pt idx="1">
                  <c:v>29100</c:v>
                </c:pt>
              </c:numCache>
            </c:numRef>
          </c:val>
        </c:ser>
        <c:ser>
          <c:idx val="1"/>
          <c:order val="1"/>
          <c:tx>
            <c:strRef>
              <c:f>'Item wise Training  '!$P$9</c:f>
              <c:strCache>
                <c:ptCount val="1"/>
                <c:pt idx="0">
                  <c:v>Achievement (Benificiaries)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'Item wise Training  '!$Q$7:$R$7</c:f>
              <c:strCache>
                <c:ptCount val="2"/>
                <c:pt idx="0">
                  <c:v>WMG Member Training for Strengthening of WMG</c:v>
                </c:pt>
                <c:pt idx="1">
                  <c:v>Farmer Training  Program specially for agricultural promotion </c:v>
                </c:pt>
              </c:strCache>
            </c:strRef>
          </c:cat>
          <c:val>
            <c:numRef>
              <c:f>'Item wise Training  '!$Q$9:$R$9</c:f>
              <c:numCache>
                <c:formatCode>General</c:formatCode>
                <c:ptCount val="2"/>
                <c:pt idx="0">
                  <c:v>9024</c:v>
                </c:pt>
                <c:pt idx="1">
                  <c:v>20024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4850432"/>
        <c:axId val="174851968"/>
      </c:barChart>
      <c:catAx>
        <c:axId val="174850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851968"/>
        <c:crosses val="autoZero"/>
        <c:auto val="1"/>
        <c:lblAlgn val="ctr"/>
        <c:lblOffset val="100"/>
        <c:noMultiLvlLbl val="0"/>
      </c:catAx>
      <c:valAx>
        <c:axId val="174851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850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4294892825896763"/>
          <c:y val="0.22795913010873642"/>
          <c:w val="0.64774398980499615"/>
          <c:h val="7.81255468066491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>
                <a:solidFill>
                  <a:schemeClr val="tx1"/>
                </a:solidFill>
              </a:rPr>
              <a:t>Progress of d</a:t>
            </a:r>
            <a:r>
              <a:rPr lang="en-US" sz="1800" b="1" dirty="0" smtClean="0">
                <a:solidFill>
                  <a:schemeClr val="tx1"/>
                </a:solidFill>
              </a:rPr>
              <a:t>ifferent </a:t>
            </a:r>
            <a:r>
              <a:rPr lang="en-US" sz="1800" b="1" dirty="0">
                <a:solidFill>
                  <a:schemeClr val="tx1"/>
                </a:solidFill>
              </a:rPr>
              <a:t>t</a:t>
            </a:r>
            <a:r>
              <a:rPr lang="en-US" sz="1800" b="1" dirty="0" smtClean="0">
                <a:solidFill>
                  <a:schemeClr val="tx1"/>
                </a:solidFill>
              </a:rPr>
              <a:t>raining </a:t>
            </a:r>
            <a:r>
              <a:rPr lang="en-US" sz="1800" b="1" dirty="0">
                <a:solidFill>
                  <a:schemeClr val="tx1"/>
                </a:solidFill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</a:rPr>
              <a:t>tems no of beneficiaries target compare </a:t>
            </a:r>
            <a:r>
              <a:rPr lang="en-US" sz="1800" b="1" dirty="0">
                <a:solidFill>
                  <a:schemeClr val="tx1"/>
                </a:solidFill>
              </a:rPr>
              <a:t>to </a:t>
            </a:r>
            <a:r>
              <a:rPr lang="en-US" sz="1800" b="1" dirty="0" smtClean="0">
                <a:solidFill>
                  <a:schemeClr val="tx1"/>
                </a:solidFill>
              </a:rPr>
              <a:t>achievement</a:t>
            </a:r>
            <a:endParaRPr lang="en-US" sz="1800" b="1" dirty="0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1691724663721115"/>
          <c:y val="0.27600849192157473"/>
          <c:w val="0.85730308123748844"/>
          <c:h val="0.290284726202387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'Item wise Training  '!$P$15</c:f>
              <c:strCache>
                <c:ptCount val="1"/>
                <c:pt idx="0">
                  <c:v>Target (Benificiaries)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rgbClr val="FF000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'Item wise Training  '!$Q$14:$Y$14</c:f>
              <c:strCache>
                <c:ptCount val="9"/>
                <c:pt idx="0">
                  <c:v>BWDB Officials Training</c:v>
                </c:pt>
                <c:pt idx="1">
                  <c:v>Field Staff Training </c:v>
                </c:pt>
                <c:pt idx="2">
                  <c:v>Training on Homestead  Vegetable </c:v>
                </c:pt>
                <c:pt idx="3">
                  <c:v>New Technology Transfer </c:v>
                </c:pt>
                <c:pt idx="4">
                  <c:v>ToT for -IFM forFFS </c:v>
                </c:pt>
                <c:pt idx="5">
                  <c:v>Nursery Management </c:v>
                </c:pt>
                <c:pt idx="6">
                  <c:v>Research-extension-farmer dialog</c:v>
                </c:pt>
                <c:pt idx="7">
                  <c:v>Training on Poultry and livestock </c:v>
                </c:pt>
                <c:pt idx="8">
                  <c:v>Training on "Paramedical Veterinary"</c:v>
                </c:pt>
              </c:strCache>
            </c:strRef>
          </c:cat>
          <c:val>
            <c:numRef>
              <c:f>'Item wise Training  '!$Q$15:$Y$15</c:f>
              <c:numCache>
                <c:formatCode>General</c:formatCode>
                <c:ptCount val="9"/>
                <c:pt idx="0">
                  <c:v>180</c:v>
                </c:pt>
                <c:pt idx="1">
                  <c:v>630</c:v>
                </c:pt>
                <c:pt idx="2">
                  <c:v>3540</c:v>
                </c:pt>
                <c:pt idx="3">
                  <c:v>810</c:v>
                </c:pt>
                <c:pt idx="4">
                  <c:v>600</c:v>
                </c:pt>
                <c:pt idx="5">
                  <c:v>360</c:v>
                </c:pt>
                <c:pt idx="6">
                  <c:v>690</c:v>
                </c:pt>
                <c:pt idx="7">
                  <c:v>3900</c:v>
                </c:pt>
                <c:pt idx="8">
                  <c:v>360</c:v>
                </c:pt>
              </c:numCache>
            </c:numRef>
          </c:val>
        </c:ser>
        <c:ser>
          <c:idx val="1"/>
          <c:order val="1"/>
          <c:tx>
            <c:strRef>
              <c:f>'Item wise Training  '!$P$16</c:f>
              <c:strCache>
                <c:ptCount val="1"/>
                <c:pt idx="0">
                  <c:v>Achievement (Benificiaries)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'Item wise Training  '!$Q$14:$Y$14</c:f>
              <c:strCache>
                <c:ptCount val="9"/>
                <c:pt idx="0">
                  <c:v>BWDB Officials Training</c:v>
                </c:pt>
                <c:pt idx="1">
                  <c:v>Field Staff Training </c:v>
                </c:pt>
                <c:pt idx="2">
                  <c:v>Training on Homestead  Vegetable </c:v>
                </c:pt>
                <c:pt idx="3">
                  <c:v>New Technology Transfer </c:v>
                </c:pt>
                <c:pt idx="4">
                  <c:v>ToT for -IFM forFFS </c:v>
                </c:pt>
                <c:pt idx="5">
                  <c:v>Nursery Management </c:v>
                </c:pt>
                <c:pt idx="6">
                  <c:v>Research-extension-farmer dialog</c:v>
                </c:pt>
                <c:pt idx="7">
                  <c:v>Training on Poultry and livestock </c:v>
                </c:pt>
                <c:pt idx="8">
                  <c:v>Training on "Paramedical Veterinary"</c:v>
                </c:pt>
              </c:strCache>
            </c:strRef>
          </c:cat>
          <c:val>
            <c:numRef>
              <c:f>'Item wise Training  '!$Q$16:$Y$16</c:f>
              <c:numCache>
                <c:formatCode>General</c:formatCode>
                <c:ptCount val="9"/>
                <c:pt idx="0">
                  <c:v>64</c:v>
                </c:pt>
                <c:pt idx="1">
                  <c:v>312</c:v>
                </c:pt>
                <c:pt idx="2">
                  <c:v>1350</c:v>
                </c:pt>
                <c:pt idx="3">
                  <c:v>635</c:v>
                </c:pt>
                <c:pt idx="4">
                  <c:v>340</c:v>
                </c:pt>
                <c:pt idx="5">
                  <c:v>260</c:v>
                </c:pt>
                <c:pt idx="6">
                  <c:v>541</c:v>
                </c:pt>
                <c:pt idx="7">
                  <c:v>1800</c:v>
                </c:pt>
                <c:pt idx="8">
                  <c:v>180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8"/>
        <c:overlap val="-27"/>
        <c:axId val="174875776"/>
        <c:axId val="174877312"/>
      </c:barChart>
      <c:catAx>
        <c:axId val="174875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877312"/>
        <c:crosses val="autoZero"/>
        <c:auto val="1"/>
        <c:lblAlgn val="ctr"/>
        <c:lblOffset val="100"/>
        <c:noMultiLvlLbl val="0"/>
      </c:catAx>
      <c:valAx>
        <c:axId val="174877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875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2779275322903522"/>
          <c:y val="0.17561266023394814"/>
          <c:w val="0.53082494772462807"/>
          <c:h val="5.94831713589060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 smtClean="0">
                <a:solidFill>
                  <a:schemeClr val="tx1"/>
                </a:solidFill>
              </a:rPr>
              <a:t>Progress of Duck</a:t>
            </a:r>
            <a:r>
              <a:rPr lang="en-US" sz="1600" b="1" baseline="0" dirty="0" smtClean="0">
                <a:solidFill>
                  <a:schemeClr val="tx1"/>
                </a:solidFill>
              </a:rPr>
              <a:t> and Goat receiving beneficiaries compare to target </a:t>
            </a:r>
            <a:endParaRPr lang="en-US" sz="1600" b="1" dirty="0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4087849956255469"/>
          <c:y val="0.25083333333333335"/>
          <c:w val="0.83412151341251839"/>
          <c:h val="0.5418256051326917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'Item Wise Progress (Support)_'!$A$2</c:f>
              <c:strCache>
                <c:ptCount val="1"/>
                <c:pt idx="0">
                  <c:v>Target (Benificiaries)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'Item Wise Progress (Support)_'!$B$1:$C$1</c:f>
              <c:strCache>
                <c:ptCount val="2"/>
                <c:pt idx="0">
                  <c:v>Poultry (Duck) rearing and Support  Service Scheme</c:v>
                </c:pt>
                <c:pt idx="1">
                  <c:v>Goat  rearing and Support  Service Scheme</c:v>
                </c:pt>
              </c:strCache>
            </c:strRef>
          </c:cat>
          <c:val>
            <c:numRef>
              <c:f>'Item Wise Progress (Support)_'!$B$2:$C$2</c:f>
              <c:numCache>
                <c:formatCode>General</c:formatCode>
                <c:ptCount val="2"/>
                <c:pt idx="0">
                  <c:v>6998</c:v>
                </c:pt>
                <c:pt idx="1">
                  <c:v>2330</c:v>
                </c:pt>
              </c:numCache>
            </c:numRef>
          </c:val>
        </c:ser>
        <c:ser>
          <c:idx val="1"/>
          <c:order val="1"/>
          <c:tx>
            <c:strRef>
              <c:f>'Item Wise Progress (Support)_'!$A$3</c:f>
              <c:strCache>
                <c:ptCount val="1"/>
                <c:pt idx="0">
                  <c:v>Achievement (Benificiaries)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'Item Wise Progress (Support)_'!$B$1:$C$1</c:f>
              <c:strCache>
                <c:ptCount val="2"/>
                <c:pt idx="0">
                  <c:v>Poultry (Duck) rearing and Support  Service Scheme</c:v>
                </c:pt>
                <c:pt idx="1">
                  <c:v>Goat  rearing and Support  Service Scheme</c:v>
                </c:pt>
              </c:strCache>
            </c:strRef>
          </c:cat>
          <c:val>
            <c:numRef>
              <c:f>'Item Wise Progress (Support)_'!$B$3:$C$3</c:f>
              <c:numCache>
                <c:formatCode>General</c:formatCode>
                <c:ptCount val="2"/>
                <c:pt idx="0">
                  <c:v>5998</c:v>
                </c:pt>
                <c:pt idx="1">
                  <c:v>1929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4901120"/>
        <c:axId val="174902656"/>
      </c:barChart>
      <c:catAx>
        <c:axId val="174901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902656"/>
        <c:crosses val="autoZero"/>
        <c:auto val="1"/>
        <c:lblAlgn val="ctr"/>
        <c:lblOffset val="100"/>
        <c:noMultiLvlLbl val="0"/>
      </c:catAx>
      <c:valAx>
        <c:axId val="174902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901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67073490813648"/>
          <c:y val="0.22743000874890634"/>
          <c:w val="0.65102974628171484"/>
          <c:h val="7.81255468066491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600" b="1">
                <a:solidFill>
                  <a:schemeClr val="tx1"/>
                </a:solidFill>
              </a:rPr>
              <a:t>Progress of Demonstration Support Service Especially Boro &amp; Aman Rice Compare to Target (Total)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4431536100360337"/>
          <c:y val="0.23273140857392827"/>
          <c:w val="0.82512900929756661"/>
          <c:h val="0.505247930547143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'Demonstration Progress Graph'!$A$2</c:f>
              <c:strCache>
                <c:ptCount val="1"/>
                <c:pt idx="0">
                  <c:v>Target(Acre)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'Demonstration Progress Graph'!$B$1:$C$1</c:f>
              <c:strCache>
                <c:ptCount val="2"/>
                <c:pt idx="0">
                  <c:v>Boro</c:v>
                </c:pt>
                <c:pt idx="1">
                  <c:v>Aman</c:v>
                </c:pt>
              </c:strCache>
            </c:strRef>
          </c:cat>
          <c:val>
            <c:numRef>
              <c:f>'Demonstration Progress Graph'!$B$2:$C$2</c:f>
              <c:numCache>
                <c:formatCode>General</c:formatCode>
                <c:ptCount val="2"/>
                <c:pt idx="0">
                  <c:v>5203</c:v>
                </c:pt>
                <c:pt idx="1">
                  <c:v>928</c:v>
                </c:pt>
              </c:numCache>
            </c:numRef>
          </c:val>
        </c:ser>
        <c:ser>
          <c:idx val="1"/>
          <c:order val="1"/>
          <c:tx>
            <c:strRef>
              <c:f>'Demonstration Progress Graph'!$A$3</c:f>
              <c:strCache>
                <c:ptCount val="1"/>
                <c:pt idx="0">
                  <c:v>Achievement (Acre)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'Demonstration Progress Graph'!$B$1:$C$1</c:f>
              <c:strCache>
                <c:ptCount val="2"/>
                <c:pt idx="0">
                  <c:v>Boro</c:v>
                </c:pt>
                <c:pt idx="1">
                  <c:v>Aman</c:v>
                </c:pt>
              </c:strCache>
            </c:strRef>
          </c:cat>
          <c:val>
            <c:numRef>
              <c:f>'Demonstration Progress Graph'!$B$3:$C$3</c:f>
              <c:numCache>
                <c:formatCode>General</c:formatCode>
                <c:ptCount val="2"/>
                <c:pt idx="0">
                  <c:v>3309</c:v>
                </c:pt>
                <c:pt idx="1">
                  <c:v>428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7420800"/>
        <c:axId val="220013696"/>
      </c:barChart>
      <c:catAx>
        <c:axId val="207420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013696"/>
        <c:crosses val="autoZero"/>
        <c:auto val="1"/>
        <c:lblAlgn val="ctr"/>
        <c:lblOffset val="100"/>
        <c:noMultiLvlLbl val="0"/>
      </c:catAx>
      <c:valAx>
        <c:axId val="220013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420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0364413823272088"/>
          <c:y val="0.3292818606007582"/>
          <c:w val="0.45937817147856519"/>
          <c:h val="7.81255468066491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0.02083</cdr:x>
      <cdr:y>0</cdr:y>
    </cdr:from>
    <cdr:to>
      <cdr:x>1</cdr:x>
      <cdr:y>0.33333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95251" y="0"/>
          <a:ext cx="4476749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 anchor="t"/>
        <a:lstStyle xmlns:a="http://schemas.openxmlformats.org/drawingml/2006/main"/>
        <a:p xmlns:a="http://schemas.openxmlformats.org/drawingml/2006/main">
          <a:pPr algn="ctr"/>
          <a:r>
            <a:rPr lang="en-US" sz="1800" b="1" dirty="0" smtClean="0"/>
            <a:t>Target &amp; achievement of Allocation as </a:t>
          </a:r>
          <a:r>
            <a:rPr lang="en-US" sz="1800" b="1" dirty="0"/>
            <a:t>per </a:t>
          </a:r>
        </a:p>
        <a:p xmlns:a="http://schemas.openxmlformats.org/drawingml/2006/main">
          <a:pPr algn="ctr"/>
          <a:r>
            <a:rPr lang="en-US" sz="1800" b="1" dirty="0"/>
            <a:t>Proposed 2nd Revised DPP</a:t>
          </a:r>
        </a:p>
      </cdr:txBody>
    </cdr:sp>
  </cdr:relSizeAnchor>
  <cdr:relSizeAnchor xmlns:cdr="http://schemas.openxmlformats.org/drawingml/2006/chartDrawing">
    <cdr:from>
      <cdr:x>0.01111</cdr:x>
      <cdr:y>0.01852</cdr:y>
    </cdr:from>
    <cdr:to>
      <cdr:x>0.06528</cdr:x>
      <cdr:y>0.8588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50800" y="50800"/>
          <a:ext cx="247650" cy="23050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vert270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800" b="1" dirty="0" err="1"/>
            <a:t>BDT</a:t>
          </a:r>
          <a:r>
            <a:rPr lang="en-US" sz="1800" b="1" baseline="0" dirty="0"/>
            <a:t> (in Lakh)</a:t>
          </a:r>
          <a:endParaRPr lang="en-US" sz="1800" b="1" dirty="0"/>
        </a:p>
      </cdr:txBody>
    </cdr:sp>
  </cdr:relSizeAnchor>
  <cdr:relSizeAnchor xmlns:cdr="http://schemas.openxmlformats.org/drawingml/2006/chartDrawing">
    <cdr:from>
      <cdr:x>0.50903</cdr:x>
      <cdr:y>0.88889</cdr:y>
    </cdr:from>
    <cdr:to>
      <cdr:x>0.63819</cdr:x>
      <cdr:y>1</cdr:y>
    </cdr:to>
    <cdr:sp macro="" textlink="">
      <cdr:nvSpPr>
        <cdr:cNvPr id="4" name="TextBox 2"/>
        <cdr:cNvSpPr txBox="1"/>
      </cdr:nvSpPr>
      <cdr:spPr>
        <a:xfrm xmlns:a="http://schemas.openxmlformats.org/drawingml/2006/main">
          <a:off x="2327276" y="2438400"/>
          <a:ext cx="590550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800" b="1" dirty="0"/>
            <a:t>Item</a:t>
          </a:r>
        </a:p>
      </cdr:txBody>
    </cdr:sp>
  </cdr:relSizeAnchor>
</c:userShapes>
</file>

<file path=ppt/drawings/drawing10.xml><?xml version="1.0" encoding="utf-8"?>
<c:userShapes xmlns:c="http://schemas.openxmlformats.org/drawingml/2006/chart">
  <cdr:relSizeAnchor xmlns:cdr="http://schemas.openxmlformats.org/drawingml/2006/chartDrawing">
    <cdr:from>
      <cdr:x>0</cdr:x>
      <cdr:y>0.18462</cdr:y>
    </cdr:from>
    <cdr:to>
      <cdr:x>0.05605</cdr:x>
      <cdr:y>0.74786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0" y="914400"/>
          <a:ext cx="512521" cy="278976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vert270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800" b="1" dirty="0"/>
            <a:t>Number of Beneficiaries</a:t>
          </a:r>
        </a:p>
      </cdr:txBody>
    </cdr:sp>
  </cdr:relSizeAnchor>
  <cdr:relSizeAnchor xmlns:cdr="http://schemas.openxmlformats.org/drawingml/2006/chartDrawing">
    <cdr:from>
      <cdr:x>0.34722</cdr:x>
      <cdr:y>0.92543</cdr:y>
    </cdr:from>
    <cdr:to>
      <cdr:x>0.75556</cdr:x>
      <cdr:y>1</cdr:y>
    </cdr:to>
    <cdr:sp macro="" textlink="">
      <cdr:nvSpPr>
        <cdr:cNvPr id="4" name="TextBox 2"/>
        <cdr:cNvSpPr txBox="1"/>
      </cdr:nvSpPr>
      <cdr:spPr>
        <a:xfrm xmlns:a="http://schemas.openxmlformats.org/drawingml/2006/main">
          <a:off x="3175000" y="5411528"/>
          <a:ext cx="3733800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b="1" dirty="0" smtClean="0"/>
            <a:t>Name of demonstration item</a:t>
          </a:r>
          <a:endParaRPr lang="en-US" b="1" dirty="0"/>
        </a:p>
      </cdr:txBody>
    </cdr:sp>
  </cdr:relSizeAnchor>
</c:userShapes>
</file>

<file path=ppt/drawings/drawing11.xml><?xml version="1.0" encoding="utf-8"?>
<c:userShapes xmlns:c="http://schemas.openxmlformats.org/drawingml/2006/chart">
  <cdr:relSizeAnchor xmlns:cdr="http://schemas.openxmlformats.org/drawingml/2006/chartDrawing">
    <cdr:from>
      <cdr:x>0.2125</cdr:x>
      <cdr:y>0.03125</cdr:y>
    </cdr:from>
    <cdr:to>
      <cdr:x>0.69167</cdr:x>
      <cdr:y>0.13194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971550" y="85725"/>
          <a:ext cx="2190750" cy="2762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0.03333</cdr:x>
      <cdr:y>0.29032</cdr:y>
    </cdr:from>
    <cdr:to>
      <cdr:x>0.10123</cdr:x>
      <cdr:y>0.71932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304800" y="1371600"/>
          <a:ext cx="620877" cy="202676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vert270" wrap="square" rtlCol="0"/>
        <a:lstStyle xmlns:a="http://schemas.openxmlformats.org/drawingml/2006/main"/>
        <a:p xmlns:a="http://schemas.openxmlformats.org/drawingml/2006/main">
          <a:r>
            <a:rPr lang="en-US" sz="1800" b="1" dirty="0"/>
            <a:t>Number of </a:t>
          </a:r>
          <a:r>
            <a:rPr lang="en-US" sz="1800" b="1" dirty="0" smtClean="0"/>
            <a:t> </a:t>
          </a:r>
          <a:r>
            <a:rPr lang="en-US" sz="1800" b="1" dirty="0" err="1" smtClean="0"/>
            <a:t>WMG</a:t>
          </a:r>
          <a:endParaRPr lang="en-US" sz="1800" b="1" dirty="0"/>
        </a:p>
      </cdr:txBody>
    </cdr:sp>
  </cdr:relSizeAnchor>
  <cdr:relSizeAnchor xmlns:cdr="http://schemas.openxmlformats.org/drawingml/2006/chartDrawing">
    <cdr:from>
      <cdr:x>0.1</cdr:x>
      <cdr:y>0.04839</cdr:y>
    </cdr:from>
    <cdr:to>
      <cdr:x>0.96667</cdr:x>
      <cdr:y>0.14516</cdr:y>
    </cdr:to>
    <cdr:sp macro="" textlink="">
      <cdr:nvSpPr>
        <cdr:cNvPr id="5" name="TextBox 2"/>
        <cdr:cNvSpPr txBox="1"/>
      </cdr:nvSpPr>
      <cdr:spPr>
        <a:xfrm xmlns:a="http://schemas.openxmlformats.org/drawingml/2006/main">
          <a:off x="914400" y="228600"/>
          <a:ext cx="7924800" cy="457180"/>
        </a:xfrm>
        <a:prstGeom xmlns:a="http://schemas.openxmlformats.org/drawingml/2006/main" prst="rect">
          <a:avLst/>
        </a:prstGeom>
        <a:solidFill xmlns:a="http://schemas.openxmlformats.org/drawingml/2006/main">
          <a:schemeClr val="lt1"/>
        </a:solidFill>
        <a:ln xmlns:a="http://schemas.openxmlformats.org/drawingml/2006/main" w="9525" cmpd="sng">
          <a:solidFill>
            <a:schemeClr val="bg1"/>
          </a:solidFill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800" b="1" dirty="0"/>
            <a:t>Progress of </a:t>
          </a:r>
          <a:r>
            <a:rPr lang="en-US" sz="1800" b="1" dirty="0" err="1"/>
            <a:t>ToT-IFM-FFS</a:t>
          </a:r>
          <a:r>
            <a:rPr lang="en-US" sz="1800" b="1" dirty="0"/>
            <a:t> </a:t>
          </a:r>
          <a:r>
            <a:rPr lang="en-US" sz="1800" b="1" dirty="0" smtClean="0"/>
            <a:t> </a:t>
          </a:r>
          <a:r>
            <a:rPr lang="en-US" sz="1800" b="1" dirty="0"/>
            <a:t>and </a:t>
          </a:r>
          <a:r>
            <a:rPr lang="en-US" sz="1800" b="1" dirty="0" err="1" smtClean="0"/>
            <a:t>FFS</a:t>
          </a:r>
          <a:r>
            <a:rPr lang="en-US" sz="1800" b="1" dirty="0" smtClean="0"/>
            <a:t>(Farmer </a:t>
          </a:r>
          <a:r>
            <a:rPr lang="en-US" sz="1800" b="1" dirty="0"/>
            <a:t>Field </a:t>
          </a:r>
          <a:r>
            <a:rPr lang="en-US" sz="1800" b="1" dirty="0" smtClean="0"/>
            <a:t>School) in </a:t>
          </a:r>
          <a:r>
            <a:rPr lang="en-US" sz="1800" b="1" dirty="0" err="1" smtClean="0"/>
            <a:t>HFMLIP</a:t>
          </a:r>
          <a:endParaRPr lang="en-US" sz="1800" b="1" dirty="0"/>
        </a:p>
      </cdr:txBody>
    </cdr:sp>
  </cdr:relSizeAnchor>
  <cdr:relSizeAnchor xmlns:cdr="http://schemas.openxmlformats.org/drawingml/2006/chartDrawing">
    <cdr:from>
      <cdr:x>0.59167</cdr:x>
      <cdr:y>0.83871</cdr:y>
    </cdr:from>
    <cdr:to>
      <cdr:x>0.89167</cdr:x>
      <cdr:y>0.91935</cdr:y>
    </cdr:to>
    <cdr:sp macro="" textlink="">
      <cdr:nvSpPr>
        <cdr:cNvPr id="6" name="TextBox 5"/>
        <cdr:cNvSpPr txBox="1"/>
      </cdr:nvSpPr>
      <cdr:spPr>
        <a:xfrm xmlns:a="http://schemas.openxmlformats.org/drawingml/2006/main">
          <a:off x="5410200" y="3962400"/>
          <a:ext cx="2743200" cy="38100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600" b="1" dirty="0" err="1" smtClean="0"/>
            <a:t>FFS</a:t>
          </a:r>
          <a:r>
            <a:rPr lang="en-US" sz="1600" b="1" dirty="0" smtClean="0"/>
            <a:t>(Farmer Field School)</a:t>
          </a:r>
          <a:endParaRPr lang="en-US" sz="1600" b="1" dirty="0"/>
        </a:p>
      </cdr:txBody>
    </cdr:sp>
  </cdr:relSizeAnchor>
  <cdr:relSizeAnchor xmlns:cdr="http://schemas.openxmlformats.org/drawingml/2006/chartDrawing">
    <cdr:from>
      <cdr:x>0.21909</cdr:x>
      <cdr:y>0.83871</cdr:y>
    </cdr:from>
    <cdr:to>
      <cdr:x>0.51909</cdr:x>
      <cdr:y>0.91935</cdr:y>
    </cdr:to>
    <cdr:sp macro="" textlink="">
      <cdr:nvSpPr>
        <cdr:cNvPr id="7" name="TextBox 6"/>
        <cdr:cNvSpPr txBox="1"/>
      </cdr:nvSpPr>
      <cdr:spPr>
        <a:xfrm xmlns:a="http://schemas.openxmlformats.org/drawingml/2006/main">
          <a:off x="2003323" y="3962400"/>
          <a:ext cx="2743200" cy="38100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US" sz="1600" b="1" dirty="0" err="1" smtClean="0"/>
            <a:t>ToT-IFM-FFS</a:t>
          </a:r>
          <a:endParaRPr lang="en-US" sz="1600" b="1" dirty="0"/>
        </a:p>
      </cdr:txBody>
    </cdr:sp>
  </cdr:relSizeAnchor>
</c:userShapes>
</file>

<file path=ppt/drawings/drawing12.xml><?xml version="1.0" encoding="utf-8"?>
<c:userShapes xmlns:c="http://schemas.openxmlformats.org/drawingml/2006/chart">
  <cdr:relSizeAnchor xmlns:cdr="http://schemas.openxmlformats.org/drawingml/2006/chartDrawing">
    <cdr:from>
      <cdr:x>0.03731</cdr:x>
      <cdr:y>0.06845</cdr:y>
    </cdr:from>
    <cdr:to>
      <cdr:x>0.09786</cdr:x>
      <cdr:y>0.78175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193675" y="219075"/>
          <a:ext cx="314325" cy="22828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vert270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800" b="1" dirty="0"/>
            <a:t>Number of Beneficiaries</a:t>
          </a:r>
        </a:p>
      </cdr:txBody>
    </cdr:sp>
  </cdr:relSizeAnchor>
  <cdr:relSizeAnchor xmlns:cdr="http://schemas.openxmlformats.org/drawingml/2006/chartDrawing">
    <cdr:from>
      <cdr:x>0.01667</cdr:x>
      <cdr:y>0.01181</cdr:y>
    </cdr:from>
    <cdr:to>
      <cdr:x>0.9743</cdr:x>
      <cdr:y>0.10145</cdr:y>
    </cdr:to>
    <cdr:sp macro="" textlink="">
      <cdr:nvSpPr>
        <cdr:cNvPr id="4" name="TextBox 2"/>
        <cdr:cNvSpPr txBox="1"/>
      </cdr:nvSpPr>
      <cdr:spPr>
        <a:xfrm xmlns:a="http://schemas.openxmlformats.org/drawingml/2006/main">
          <a:off x="152400" y="62091"/>
          <a:ext cx="8756569" cy="471309"/>
        </a:xfrm>
        <a:prstGeom xmlns:a="http://schemas.openxmlformats.org/drawingml/2006/main" prst="rect">
          <a:avLst/>
        </a:prstGeom>
        <a:solidFill xmlns:a="http://schemas.openxmlformats.org/drawingml/2006/main">
          <a:schemeClr val="lt1"/>
        </a:solidFill>
        <a:ln xmlns:a="http://schemas.openxmlformats.org/drawingml/2006/main" w="9525" cmpd="sng">
          <a:solidFill>
            <a:schemeClr val="bg1"/>
          </a:solidFill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800" b="1" dirty="0" smtClean="0"/>
            <a:t>Progress of </a:t>
          </a:r>
          <a:r>
            <a:rPr lang="en-US" sz="1800" b="1" dirty="0" err="1" smtClean="0"/>
            <a:t>ToT-IFM-FFS</a:t>
          </a:r>
          <a:r>
            <a:rPr lang="en-US" sz="1800" b="1" dirty="0" smtClean="0"/>
            <a:t> and </a:t>
          </a:r>
          <a:r>
            <a:rPr lang="en-US" sz="1800" b="1" dirty="0" err="1" smtClean="0"/>
            <a:t>FFS</a:t>
          </a:r>
          <a:r>
            <a:rPr lang="en-US" sz="1800" b="1" dirty="0" smtClean="0"/>
            <a:t> receiving beneficiaries number </a:t>
          </a:r>
          <a:endParaRPr lang="en-US" sz="1800" b="1" dirty="0"/>
        </a:p>
      </cdr:txBody>
    </cdr:sp>
  </cdr:relSizeAnchor>
  <cdr:relSizeAnchor xmlns:cdr="http://schemas.openxmlformats.org/drawingml/2006/chartDrawing">
    <cdr:from>
      <cdr:x>0.23333</cdr:x>
      <cdr:y>0.77612</cdr:y>
    </cdr:from>
    <cdr:to>
      <cdr:x>0.45</cdr:x>
      <cdr:y>0.83582</cdr:y>
    </cdr:to>
    <cdr:grpSp>
      <cdr:nvGrpSpPr>
        <cdr:cNvPr id="7" name="Group 6"/>
        <cdr:cNvGrpSpPr/>
      </cdr:nvGrpSpPr>
      <cdr:grpSpPr>
        <a:xfrm xmlns:a="http://schemas.openxmlformats.org/drawingml/2006/main">
          <a:off x="2133570" y="4080685"/>
          <a:ext cx="1981230" cy="313890"/>
          <a:chOff x="2133600" y="3962400"/>
          <a:chExt cx="1981200" cy="304799"/>
        </a:xfrm>
      </cdr:grpSpPr>
      <cdr:sp macro="" textlink="">
        <cdr:nvSpPr>
          <cdr:cNvPr id="5" name="TextBox 4"/>
          <cdr:cNvSpPr txBox="1"/>
        </cdr:nvSpPr>
        <cdr:spPr>
          <a:xfrm xmlns:a="http://schemas.openxmlformats.org/drawingml/2006/main">
            <a:off x="2133600" y="3962400"/>
            <a:ext cx="990600" cy="228601"/>
          </a:xfrm>
          <a:prstGeom xmlns:a="http://schemas.openxmlformats.org/drawingml/2006/main" prst="rect">
            <a:avLst/>
          </a:prstGeom>
          <a:solidFill xmlns:a="http://schemas.openxmlformats.org/drawingml/2006/main">
            <a:srgbClr val="FF0000"/>
          </a:solidFill>
        </cdr:spPr>
        <cdr:txBody>
          <a:bodyPr xmlns:a="http://schemas.openxmlformats.org/drawingml/2006/main" vertOverflow="clip" wrap="square" rtlCol="0"/>
          <a:lstStyle xmlns:a="http://schemas.openxmlformats.org/drawingml/2006/main"/>
          <a:p xmlns:a="http://schemas.openxmlformats.org/drawingml/2006/main">
            <a:endParaRPr lang="en-US" sz="1100" dirty="0"/>
          </a:p>
        </cdr:txBody>
      </cdr:sp>
      <cdr:sp macro="" textlink="">
        <cdr:nvSpPr>
          <cdr:cNvPr id="6" name="TextBox 5"/>
          <cdr:cNvSpPr txBox="1"/>
        </cdr:nvSpPr>
        <cdr:spPr>
          <a:xfrm xmlns:a="http://schemas.openxmlformats.org/drawingml/2006/main">
            <a:off x="3124200" y="4038599"/>
            <a:ext cx="990600" cy="228600"/>
          </a:xfrm>
          <a:prstGeom xmlns:a="http://schemas.openxmlformats.org/drawingml/2006/main" prst="rect">
            <a:avLst/>
          </a:prstGeom>
          <a:solidFill xmlns:a="http://schemas.openxmlformats.org/drawingml/2006/main">
            <a:srgbClr val="00B050"/>
          </a:solidFill>
        </cdr:spPr>
        <cdr:txBody>
          <a:bodyPr xmlns:a="http://schemas.openxmlformats.org/drawingml/2006/main" vertOverflow="clip" wrap="square" rtlCol="0"/>
          <a:lstStyle xmlns:a="http://schemas.openxmlformats.org/drawingml/2006/main"/>
          <a:p xmlns:a="http://schemas.openxmlformats.org/drawingml/2006/main">
            <a:endParaRPr lang="en-US" sz="1100" dirty="0"/>
          </a:p>
        </cdr:txBody>
      </cdr:sp>
    </cdr:grpSp>
  </cdr:relSizeAnchor>
  <cdr:relSizeAnchor xmlns:cdr="http://schemas.openxmlformats.org/drawingml/2006/chartDrawing">
    <cdr:from>
      <cdr:x>0.59167</cdr:x>
      <cdr:y>0.85075</cdr:y>
    </cdr:from>
    <cdr:to>
      <cdr:x>0.89167</cdr:x>
      <cdr:y>0.92537</cdr:y>
    </cdr:to>
    <cdr:sp macro="" textlink="">
      <cdr:nvSpPr>
        <cdr:cNvPr id="8" name="TextBox 1"/>
        <cdr:cNvSpPr txBox="1"/>
      </cdr:nvSpPr>
      <cdr:spPr>
        <a:xfrm xmlns:a="http://schemas.openxmlformats.org/drawingml/2006/main">
          <a:off x="5410200" y="4343399"/>
          <a:ext cx="2743200" cy="38100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600" b="1" dirty="0" err="1" smtClean="0"/>
            <a:t>FFS</a:t>
          </a:r>
          <a:r>
            <a:rPr lang="en-US" sz="1600" b="1" dirty="0" smtClean="0"/>
            <a:t>(Farmer Field School)</a:t>
          </a:r>
          <a:endParaRPr lang="en-US" sz="1600" b="1" dirty="0"/>
        </a:p>
      </cdr:txBody>
    </cdr:sp>
  </cdr:relSizeAnchor>
  <cdr:relSizeAnchor xmlns:cdr="http://schemas.openxmlformats.org/drawingml/2006/chartDrawing">
    <cdr:from>
      <cdr:x>0.2</cdr:x>
      <cdr:y>0.85075</cdr:y>
    </cdr:from>
    <cdr:to>
      <cdr:x>0.5</cdr:x>
      <cdr:y>0.92537</cdr:y>
    </cdr:to>
    <cdr:sp macro="" textlink="">
      <cdr:nvSpPr>
        <cdr:cNvPr id="9" name="TextBox 1"/>
        <cdr:cNvSpPr txBox="1"/>
      </cdr:nvSpPr>
      <cdr:spPr>
        <a:xfrm xmlns:a="http://schemas.openxmlformats.org/drawingml/2006/main">
          <a:off x="1828800" y="4343399"/>
          <a:ext cx="2743200" cy="38100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600" b="1" dirty="0" err="1" smtClean="0"/>
            <a:t>ToT-IFM-FFS</a:t>
          </a:r>
          <a:endParaRPr lang="en-US" sz="1600" b="1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0.01553</cdr:x>
      <cdr:y>0.20466</cdr:y>
    </cdr:from>
    <cdr:to>
      <cdr:x>0.0559</cdr:x>
      <cdr:y>0.83161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95249" y="752475"/>
          <a:ext cx="247650" cy="23050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vert270" wrap="square" rtlCol="0"/>
        <a:lstStyle xmlns:a="http://schemas.openxmlformats.org/drawingml/2006/main"/>
        <a:p xmlns:a="http://schemas.openxmlformats.org/drawingml/2006/main">
          <a:pPr algn="ctr"/>
          <a:r>
            <a:rPr lang="en-US" sz="1800" b="1" dirty="0"/>
            <a:t>Number of Beneficiaries</a:t>
          </a:r>
        </a:p>
      </cdr:txBody>
    </cdr:sp>
  </cdr:relSizeAnchor>
  <cdr:relSizeAnchor xmlns:cdr="http://schemas.openxmlformats.org/drawingml/2006/chartDrawing">
    <cdr:from>
      <cdr:x>0.44167</cdr:x>
      <cdr:y>0.91549</cdr:y>
    </cdr:from>
    <cdr:to>
      <cdr:x>0.56667</cdr:x>
      <cdr:y>0.99839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4038600" y="4953000"/>
          <a:ext cx="1143000" cy="44850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2400" b="1" dirty="0"/>
            <a:t>Item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0.15528</cdr:x>
      <cdr:y>0.26906</cdr:y>
    </cdr:from>
    <cdr:to>
      <cdr:x>0.25466</cdr:x>
      <cdr:y>0.48431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428750" y="114300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0.13251</cdr:x>
      <cdr:y>0.17489</cdr:y>
    </cdr:from>
    <cdr:to>
      <cdr:x>0.32195</cdr:x>
      <cdr:y>0.34978</cdr:y>
    </cdr:to>
    <cdr:sp macro="" textlink="">
      <cdr:nvSpPr>
        <cdr:cNvPr id="7" name="TextBox 6"/>
        <cdr:cNvSpPr txBox="1"/>
      </cdr:nvSpPr>
      <cdr:spPr>
        <a:xfrm xmlns:a="http://schemas.openxmlformats.org/drawingml/2006/main">
          <a:off x="1219200" y="742950"/>
          <a:ext cx="1743075" cy="7429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0.0911</cdr:x>
      <cdr:y>0.13677</cdr:y>
    </cdr:from>
    <cdr:to>
      <cdr:x>0.29775</cdr:x>
      <cdr:y>0.26027</cdr:y>
    </cdr:to>
    <cdr:sp macro="" textlink="">
      <cdr:nvSpPr>
        <cdr:cNvPr id="8" name="TextBox 7"/>
        <cdr:cNvSpPr txBox="1"/>
      </cdr:nvSpPr>
      <cdr:spPr>
        <a:xfrm xmlns:a="http://schemas.openxmlformats.org/drawingml/2006/main">
          <a:off x="833018" y="760797"/>
          <a:ext cx="1889608" cy="687003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1">
            <a:lumMod val="20000"/>
            <a:lumOff val="80000"/>
          </a:schemeClr>
        </a:solidFill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200" b="1" dirty="0">
              <a:effectLst/>
            </a:rPr>
            <a:t>Male 	= 80,907 Female 	= 68,380 Total	= 1,49,287</a:t>
          </a:r>
          <a:endParaRPr lang="en-US" sz="1200" b="1" dirty="0"/>
        </a:p>
      </cdr:txBody>
    </cdr:sp>
  </cdr:relSizeAnchor>
  <cdr:relSizeAnchor xmlns:cdr="http://schemas.openxmlformats.org/drawingml/2006/chartDrawing">
    <cdr:from>
      <cdr:x>0.475</cdr:x>
      <cdr:y>0.93421</cdr:y>
    </cdr:from>
    <cdr:to>
      <cdr:x>0.59167</cdr:x>
      <cdr:y>0.98684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343400" y="5410200"/>
          <a:ext cx="1066800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600" dirty="0" smtClean="0"/>
            <a:t>Month</a:t>
          </a:r>
          <a:endParaRPr lang="en-US" sz="1600" dirty="0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0.01786</cdr:x>
      <cdr:y>0.29829</cdr:y>
    </cdr:from>
    <cdr:to>
      <cdr:x>0.06777</cdr:x>
      <cdr:y>0.6955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52400" y="1371600"/>
          <a:ext cx="425951" cy="182644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vert270" wrap="square" rtlCol="0" anchor="ctr"/>
        <a:lstStyle xmlns:a="http://schemas.openxmlformats.org/drawingml/2006/main"/>
        <a:p xmlns:a="http://schemas.openxmlformats.org/drawingml/2006/main">
          <a:pPr algn="ctr"/>
          <a:r>
            <a:rPr lang="en-US" sz="2400" b="1" dirty="0"/>
            <a:t>Number</a:t>
          </a:r>
        </a:p>
      </cdr:txBody>
    </cdr:sp>
  </cdr:relSizeAnchor>
  <cdr:relSizeAnchor xmlns:cdr="http://schemas.openxmlformats.org/drawingml/2006/chartDrawing">
    <cdr:from>
      <cdr:x>0.39731</cdr:x>
      <cdr:y>0.91329</cdr:y>
    </cdr:from>
    <cdr:to>
      <cdr:x>0.73129</cdr:x>
      <cdr:y>0.95524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971675" y="3109913"/>
          <a:ext cx="1657350" cy="1428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0.54612</cdr:x>
      <cdr:y>0.9106</cdr:y>
    </cdr:from>
    <cdr:to>
      <cdr:x>0.69791</cdr:x>
      <cdr:y>1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4744065" y="4787736"/>
          <a:ext cx="1318532" cy="47006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2000" dirty="0"/>
            <a:t>Item</a:t>
          </a:r>
        </a:p>
      </cdr:txBody>
    </cdr:sp>
  </cdr:relSizeAnchor>
  <cdr:relSizeAnchor xmlns:cdr="http://schemas.openxmlformats.org/drawingml/2006/chartDrawing">
    <cdr:from>
      <cdr:x>0.11956</cdr:x>
      <cdr:y>0.81159</cdr:y>
    </cdr:from>
    <cdr:to>
      <cdr:x>0.99161</cdr:x>
      <cdr:y>0.88406</cdr:y>
    </cdr:to>
    <cdr:grpSp>
      <cdr:nvGrpSpPr>
        <cdr:cNvPr id="8" name="Group 7"/>
        <cdr:cNvGrpSpPr/>
      </cdr:nvGrpSpPr>
      <cdr:grpSpPr>
        <a:xfrm xmlns:a="http://schemas.openxmlformats.org/drawingml/2006/main">
          <a:off x="1095608" y="4390864"/>
          <a:ext cx="7991175" cy="392077"/>
          <a:chOff x="1086466" y="4267200"/>
          <a:chExt cx="7924800" cy="381000"/>
        </a:xfrm>
      </cdr:grpSpPr>
      <cdr:sp macro="" textlink="">
        <cdr:nvSpPr>
          <cdr:cNvPr id="5" name="TextBox 4"/>
          <cdr:cNvSpPr txBox="1"/>
        </cdr:nvSpPr>
        <cdr:spPr>
          <a:xfrm xmlns:a="http://schemas.openxmlformats.org/drawingml/2006/main">
            <a:off x="1086466" y="4267200"/>
            <a:ext cx="2819400" cy="381000"/>
          </a:xfrm>
          <a:prstGeom xmlns:a="http://schemas.openxmlformats.org/drawingml/2006/main" prst="rect">
            <a:avLst/>
          </a:prstGeom>
          <a:solidFill xmlns:a="http://schemas.openxmlformats.org/drawingml/2006/main">
            <a:schemeClr val="bg1"/>
          </a:solidFill>
        </cdr:spPr>
        <cdr:txBody>
          <a:bodyPr xmlns:a="http://schemas.openxmlformats.org/drawingml/2006/main" vertOverflow="clip" wrap="square" rtlCol="0"/>
          <a:lstStyle xmlns:a="http://schemas.openxmlformats.org/drawingml/2006/main"/>
          <a:p xmlns:a="http://schemas.openxmlformats.org/drawingml/2006/main">
            <a:pPr algn="ctr"/>
            <a:r>
              <a:rPr lang="en-US" sz="1200" b="1" dirty="0" smtClean="0"/>
              <a:t>                          Clustering</a:t>
            </a:r>
            <a:endParaRPr lang="en-US" sz="1200" b="1" dirty="0"/>
          </a:p>
        </cdr:txBody>
      </cdr:sp>
      <cdr:sp macro="" textlink="">
        <cdr:nvSpPr>
          <cdr:cNvPr id="6" name="TextBox 5"/>
          <cdr:cNvSpPr txBox="1"/>
        </cdr:nvSpPr>
        <cdr:spPr>
          <a:xfrm xmlns:a="http://schemas.openxmlformats.org/drawingml/2006/main">
            <a:off x="4363066" y="4267200"/>
            <a:ext cx="2209800" cy="381000"/>
          </a:xfrm>
          <a:prstGeom xmlns:a="http://schemas.openxmlformats.org/drawingml/2006/main" prst="rect">
            <a:avLst/>
          </a:prstGeom>
          <a:solidFill xmlns:a="http://schemas.openxmlformats.org/drawingml/2006/main">
            <a:schemeClr val="bg1"/>
          </a:solidFill>
        </cdr:spPr>
        <cdr:txBody>
          <a:bodyPr xmlns:a="http://schemas.openxmlformats.org/drawingml/2006/main" vertOverflow="clip" wrap="square" rtlCol="0"/>
          <a:lstStyle xmlns:a="http://schemas.openxmlformats.org/drawingml/2006/main"/>
          <a:p xmlns:a="http://schemas.openxmlformats.org/drawingml/2006/main">
            <a:pPr algn="ctr"/>
            <a:r>
              <a:rPr lang="en-US" sz="1200" b="1" dirty="0" smtClean="0"/>
              <a:t>   Ad-hoc Committee</a:t>
            </a:r>
            <a:endParaRPr lang="en-US" sz="1200" b="1" dirty="0"/>
          </a:p>
        </cdr:txBody>
      </cdr:sp>
      <cdr:sp macro="" textlink="">
        <cdr:nvSpPr>
          <cdr:cNvPr id="7" name="TextBox 6"/>
          <cdr:cNvSpPr txBox="1"/>
        </cdr:nvSpPr>
        <cdr:spPr>
          <a:xfrm xmlns:a="http://schemas.openxmlformats.org/drawingml/2006/main">
            <a:off x="6649066" y="4267200"/>
            <a:ext cx="2362200" cy="381000"/>
          </a:xfrm>
          <a:prstGeom xmlns:a="http://schemas.openxmlformats.org/drawingml/2006/main" prst="rect">
            <a:avLst/>
          </a:prstGeom>
          <a:solidFill xmlns:a="http://schemas.openxmlformats.org/drawingml/2006/main">
            <a:schemeClr val="bg1"/>
          </a:solidFill>
        </cdr:spPr>
        <cdr:txBody>
          <a:bodyPr xmlns:a="http://schemas.openxmlformats.org/drawingml/2006/main" vertOverflow="clip" wrap="square" rtlCol="0"/>
          <a:lstStyle xmlns:a="http://schemas.openxmlformats.org/drawingml/2006/main"/>
          <a:p xmlns:a="http://schemas.openxmlformats.org/drawingml/2006/main">
            <a:pPr algn="ctr"/>
            <a:r>
              <a:rPr lang="en-US" sz="1200" b="1" dirty="0" smtClean="0"/>
              <a:t>         EC/</a:t>
            </a:r>
            <a:r>
              <a:rPr lang="en-US" sz="1200" b="1" dirty="0" err="1" smtClean="0"/>
              <a:t>WMG</a:t>
            </a:r>
            <a:r>
              <a:rPr lang="en-US" sz="1200" b="1" dirty="0" smtClean="0"/>
              <a:t> Formation</a:t>
            </a:r>
            <a:endParaRPr lang="en-US" sz="1200" b="1" dirty="0"/>
          </a:p>
        </cdr:txBody>
      </cdr:sp>
    </cdr:grp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0.01239</cdr:x>
      <cdr:y>0.24838</cdr:y>
    </cdr:from>
    <cdr:to>
      <cdr:x>0.10442</cdr:x>
      <cdr:y>0.6737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66675" y="728663"/>
          <a:ext cx="495300" cy="12477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0.00611</cdr:x>
      <cdr:y>0.27435</cdr:y>
    </cdr:from>
    <cdr:to>
      <cdr:x>0.0716</cdr:x>
      <cdr:y>0.71591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32030" y="804864"/>
          <a:ext cx="343069" cy="1295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vert270" wrap="square" rtlCol="0"/>
        <a:lstStyle xmlns:a="http://schemas.openxmlformats.org/drawingml/2006/main"/>
        <a:p xmlns:a="http://schemas.openxmlformats.org/drawingml/2006/main">
          <a:pPr algn="ctr"/>
          <a:r>
            <a:rPr lang="en-US" sz="1100" b="1" dirty="0" err="1"/>
            <a:t>BDT</a:t>
          </a:r>
          <a:r>
            <a:rPr lang="en-US" sz="1100" b="1" baseline="0" dirty="0"/>
            <a:t> (lakh)</a:t>
          </a:r>
          <a:endParaRPr lang="en-US" sz="1100" b="1" dirty="0"/>
        </a:p>
      </cdr:txBody>
    </cdr:sp>
  </cdr:relSizeAnchor>
  <cdr:relSizeAnchor xmlns:cdr="http://schemas.openxmlformats.org/drawingml/2006/chartDrawing">
    <cdr:from>
      <cdr:x>0.46727</cdr:x>
      <cdr:y>0.78739</cdr:y>
    </cdr:from>
    <cdr:to>
      <cdr:x>0.71273</cdr:x>
      <cdr:y>0.84178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2447925" y="3033715"/>
          <a:ext cx="1285875" cy="2095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b="1"/>
            <a:t>Year </a:t>
          </a:r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0.025</cdr:x>
      <cdr:y>0.12857</cdr:y>
    </cdr:from>
    <cdr:to>
      <cdr:x>0.08077</cdr:x>
      <cdr:y>0.82851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28600" y="685800"/>
          <a:ext cx="509960" cy="373348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vert270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800" b="1" dirty="0"/>
            <a:t>Number of Beneficiaries</a:t>
          </a:r>
        </a:p>
      </cdr:txBody>
    </cdr:sp>
  </cdr:relSizeAnchor>
  <cdr:relSizeAnchor xmlns:cdr="http://schemas.openxmlformats.org/drawingml/2006/chartDrawing">
    <cdr:from>
      <cdr:x>0.39382</cdr:x>
      <cdr:y>0.88571</cdr:y>
    </cdr:from>
    <cdr:to>
      <cdr:x>0.89382</cdr:x>
      <cdr:y>0.99682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3601065" y="4724400"/>
          <a:ext cx="4572000" cy="59266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000" b="1" dirty="0" smtClean="0"/>
            <a:t>Name of training item</a:t>
          </a:r>
          <a:endParaRPr lang="en-US" sz="2000" b="1" dirty="0"/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</cdr:x>
      <cdr:y>0.18943</cdr:y>
    </cdr:from>
    <cdr:to>
      <cdr:x>0.0457</cdr:x>
      <cdr:y>0.72235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0" y="621196"/>
          <a:ext cx="256257" cy="174763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vert270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600" b="1" dirty="0"/>
            <a:t>Number of Beneficiaries</a:t>
          </a:r>
        </a:p>
      </cdr:txBody>
    </cdr:sp>
  </cdr:relSizeAnchor>
  <cdr:relSizeAnchor xmlns:cdr="http://schemas.openxmlformats.org/drawingml/2006/chartDrawing">
    <cdr:from>
      <cdr:x>0.375</cdr:x>
      <cdr:y>0.90667</cdr:y>
    </cdr:from>
    <cdr:to>
      <cdr:x>0.93333</cdr:x>
      <cdr:y>0.99127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3429000" y="5181600"/>
          <a:ext cx="5105400" cy="48348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000" b="1" dirty="0"/>
            <a:t>Name of training item</a:t>
          </a:r>
        </a:p>
        <a:p xmlns:a="http://schemas.openxmlformats.org/drawingml/2006/main">
          <a:endParaRPr lang="en-US" sz="2000" b="1" dirty="0"/>
        </a:p>
      </cdr:txBody>
    </cdr: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0.01667</cdr:x>
      <cdr:y>0.13636</cdr:y>
    </cdr:from>
    <cdr:to>
      <cdr:x>0.07272</cdr:x>
      <cdr:y>0.8363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152400" y="685800"/>
          <a:ext cx="512522" cy="352013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vert270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600" b="1" dirty="0"/>
            <a:t>Number of Beneficiaries</a:t>
          </a:r>
        </a:p>
      </cdr:txBody>
    </cdr:sp>
  </cdr:relSizeAnchor>
  <cdr:relSizeAnchor xmlns:cdr="http://schemas.openxmlformats.org/drawingml/2006/chartDrawing">
    <cdr:from>
      <cdr:x>0.125</cdr:x>
      <cdr:y>0.80556</cdr:y>
    </cdr:from>
    <cdr:to>
      <cdr:x>0.55</cdr:x>
      <cdr:y>0.96973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1143000" y="4419600"/>
          <a:ext cx="3886200" cy="900752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800" dirty="0" smtClean="0"/>
            <a:t>	Target     Achievement </a:t>
          </a:r>
        </a:p>
        <a:p xmlns:a="http://schemas.openxmlformats.org/drawingml/2006/main">
          <a:pPr algn="ctr"/>
          <a:endParaRPr lang="en-US" sz="1000" dirty="0" smtClean="0"/>
        </a:p>
        <a:p xmlns:a="http://schemas.openxmlformats.org/drawingml/2006/main">
          <a:pPr algn="ctr"/>
          <a:r>
            <a:rPr lang="en-US" sz="2000" b="1" dirty="0" smtClean="0"/>
            <a:t>       Duck receiving </a:t>
          </a:r>
        </a:p>
      </cdr:txBody>
    </cdr:sp>
  </cdr:relSizeAnchor>
  <cdr:relSizeAnchor xmlns:cdr="http://schemas.openxmlformats.org/drawingml/2006/chartDrawing">
    <cdr:from>
      <cdr:x>0.55</cdr:x>
      <cdr:y>0.80556</cdr:y>
    </cdr:from>
    <cdr:to>
      <cdr:x>0.95</cdr:x>
      <cdr:y>0.96973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5029200" y="4419600"/>
          <a:ext cx="3657600" cy="900752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800" dirty="0" smtClean="0"/>
            <a:t>	Target     Achievement </a:t>
          </a:r>
        </a:p>
        <a:p xmlns:a="http://schemas.openxmlformats.org/drawingml/2006/main">
          <a:pPr algn="ctr"/>
          <a:endParaRPr lang="en-US" sz="1000" dirty="0" smtClean="0"/>
        </a:p>
        <a:p xmlns:a="http://schemas.openxmlformats.org/drawingml/2006/main">
          <a:pPr algn="ctr"/>
          <a:r>
            <a:rPr lang="en-US" sz="1800" b="1" dirty="0" smtClean="0"/>
            <a:t>           Goat receiving </a:t>
          </a:r>
        </a:p>
      </cdr:txBody>
    </cdr:sp>
  </cdr:relSizeAnchor>
</c:userShapes>
</file>

<file path=ppt/drawings/drawing9.xml><?xml version="1.0" encoding="utf-8"?>
<c:userShapes xmlns:c="http://schemas.openxmlformats.org/drawingml/2006/chart">
  <cdr:relSizeAnchor xmlns:cdr="http://schemas.openxmlformats.org/drawingml/2006/chartDrawing">
    <cdr:from>
      <cdr:x>0.51695</cdr:x>
      <cdr:y>0.88333</cdr:y>
    </cdr:from>
    <cdr:to>
      <cdr:x>0.64611</cdr:x>
      <cdr:y>0.99445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648200" y="4038600"/>
          <a:ext cx="1161355" cy="50804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000" b="1" dirty="0"/>
            <a:t>Item</a:t>
          </a:r>
        </a:p>
      </cdr:txBody>
    </cdr:sp>
  </cdr:relSizeAnchor>
  <cdr:relSizeAnchor xmlns:cdr="http://schemas.openxmlformats.org/drawingml/2006/chartDrawing">
    <cdr:from>
      <cdr:x>0.01528</cdr:x>
      <cdr:y>0.16667</cdr:y>
    </cdr:from>
    <cdr:to>
      <cdr:x>0.07133</cdr:x>
      <cdr:y>0.86661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69850" y="457200"/>
          <a:ext cx="256257" cy="192007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vert270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600" b="1" dirty="0"/>
            <a:t>Number of Beneficiaries</a:t>
          </a:r>
        </a:p>
      </cdr:txBody>
    </cdr:sp>
  </cdr:relSizeAnchor>
  <cdr:relSizeAnchor xmlns:cdr="http://schemas.openxmlformats.org/drawingml/2006/chartDrawing">
    <cdr:from>
      <cdr:x>0.13559</cdr:x>
      <cdr:y>0.76923</cdr:y>
    </cdr:from>
    <cdr:to>
      <cdr:x>1</cdr:x>
      <cdr:y>0.96625</cdr:y>
    </cdr:to>
    <cdr:grpSp>
      <cdr:nvGrpSpPr>
        <cdr:cNvPr id="6" name="Group 5"/>
        <cdr:cNvGrpSpPr/>
      </cdr:nvGrpSpPr>
      <cdr:grpSpPr>
        <a:xfrm xmlns:a="http://schemas.openxmlformats.org/drawingml/2006/main">
          <a:off x="1237169" y="3913991"/>
          <a:ext cx="7887166" cy="1002476"/>
          <a:chOff x="1219200" y="3962400"/>
          <a:chExt cx="7772400" cy="975815"/>
        </a:xfrm>
      </cdr:grpSpPr>
      <cdr:sp macro="" textlink="">
        <cdr:nvSpPr>
          <cdr:cNvPr id="4" name="TextBox 1"/>
          <cdr:cNvSpPr txBox="1"/>
        </cdr:nvSpPr>
        <cdr:spPr>
          <a:xfrm xmlns:a="http://schemas.openxmlformats.org/drawingml/2006/main">
            <a:off x="1219200" y="3962400"/>
            <a:ext cx="4038600" cy="975815"/>
          </a:xfrm>
          <a:prstGeom xmlns:a="http://schemas.openxmlformats.org/drawingml/2006/main" prst="rect">
            <a:avLst/>
          </a:prstGeom>
          <a:solidFill xmlns:a="http://schemas.openxmlformats.org/drawingml/2006/main">
            <a:schemeClr val="bg1"/>
          </a:solidFill>
        </cdr:spPr>
        <cdr:txBody>
          <a:bodyPr xmlns:a="http://schemas.openxmlformats.org/drawingml/2006/main" wrap="square" rtlCol="0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r>
              <a:rPr lang="en-US" sz="1800" dirty="0" smtClean="0"/>
              <a:t>	Target     Achievement </a:t>
            </a:r>
          </a:p>
          <a:p xmlns:a="http://schemas.openxmlformats.org/drawingml/2006/main">
            <a:pPr algn="ctr"/>
            <a:r>
              <a:rPr lang="en-US" sz="2000" b="1" dirty="0" err="1" smtClean="0"/>
              <a:t>Boro</a:t>
            </a:r>
            <a:endParaRPr lang="en-US" sz="1200" b="1" dirty="0" smtClean="0"/>
          </a:p>
        </cdr:txBody>
      </cdr:sp>
      <cdr:sp macro="" textlink="">
        <cdr:nvSpPr>
          <cdr:cNvPr id="5" name="TextBox 1"/>
          <cdr:cNvSpPr txBox="1"/>
        </cdr:nvSpPr>
        <cdr:spPr>
          <a:xfrm xmlns:a="http://schemas.openxmlformats.org/drawingml/2006/main">
            <a:off x="4953000" y="3962400"/>
            <a:ext cx="4038600" cy="975815"/>
          </a:xfrm>
          <a:prstGeom xmlns:a="http://schemas.openxmlformats.org/drawingml/2006/main" prst="rect">
            <a:avLst/>
          </a:prstGeom>
          <a:solidFill xmlns:a="http://schemas.openxmlformats.org/drawingml/2006/main">
            <a:schemeClr val="bg1"/>
          </a:solidFill>
        </cdr:spPr>
        <cdr:txBody>
          <a:bodyPr xmlns:a="http://schemas.openxmlformats.org/drawingml/2006/main" wrap="square" rtlCol="0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r>
              <a:rPr lang="en-US" sz="1800" dirty="0" smtClean="0"/>
              <a:t>	Target     Achievement </a:t>
            </a:r>
          </a:p>
          <a:p xmlns:a="http://schemas.openxmlformats.org/drawingml/2006/main">
            <a:pPr algn="ctr"/>
            <a:r>
              <a:rPr lang="en-US" sz="2000" b="1" dirty="0" err="1" smtClean="0"/>
              <a:t>Aman</a:t>
            </a:r>
            <a:endParaRPr lang="en-US" sz="1200" b="1" dirty="0" smtClean="0"/>
          </a:p>
        </cdr:txBody>
      </cdr:sp>
    </cdr:grp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9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4279B-6DA1-49BE-8AC7-23B36C6221A3}" type="datetimeFigureOut">
              <a:rPr lang="en-US" smtClean="0"/>
              <a:t>07-Nov-20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9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E0552-FF7D-4D27-BAE3-877B29494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521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40" y="1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24586-06D4-4C68-93D5-E55027CC9547}" type="datetimeFigureOut">
              <a:rPr lang="en-US" smtClean="0"/>
              <a:pPr/>
              <a:t>07-Nov-20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2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40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E7EDF7-116D-413F-BDFF-E7DA737094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3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FDC7-6329-4781-ADC3-FB08562483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07-Nov-20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31FE8-ACF9-4842-A0C2-B10106B06A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868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FDC7-6329-4781-ADC3-FB08562483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07-Nov-20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31FE8-ACF9-4842-A0C2-B10106B06A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152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FDC7-6329-4781-ADC3-FB08562483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07-Nov-20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31FE8-ACF9-4842-A0C2-B10106B06A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231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FDC7-6329-4781-ADC3-FB08562483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07-Nov-20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31FE8-ACF9-4842-A0C2-B10106B06A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935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FDC7-6329-4781-ADC3-FB08562483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07-Nov-20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31FE8-ACF9-4842-A0C2-B10106B06A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812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FDC7-6329-4781-ADC3-FB08562483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07-Nov-20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31FE8-ACF9-4842-A0C2-B10106B06A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332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FDC7-6329-4781-ADC3-FB08562483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07-Nov-20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31FE8-ACF9-4842-A0C2-B10106B06A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39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FDC7-6329-4781-ADC3-FB08562483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07-Nov-20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31FE8-ACF9-4842-A0C2-B10106B06A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327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FDC7-6329-4781-ADC3-FB08562483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07-Nov-20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31FE8-ACF9-4842-A0C2-B10106B06A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" y="0"/>
            <a:ext cx="91261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93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FDC7-6329-4781-ADC3-FB08562483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07-Nov-20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31FE8-ACF9-4842-A0C2-B10106B06A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12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FDC7-6329-4781-ADC3-FB08562483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07-Nov-20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31FE8-ACF9-4842-A0C2-B10106B06A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798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3FDC7-6329-4781-ADC3-FB08562483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07-Nov-20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31FE8-ACF9-4842-A0C2-B10106B06A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42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86" r:id="rId1"/>
    <p:sldLayoutId id="2147484487" r:id="rId2"/>
    <p:sldLayoutId id="2147484488" r:id="rId3"/>
    <p:sldLayoutId id="2147484489" r:id="rId4"/>
    <p:sldLayoutId id="2147484490" r:id="rId5"/>
    <p:sldLayoutId id="2147484491" r:id="rId6"/>
    <p:sldLayoutId id="2147484492" r:id="rId7"/>
    <p:sldLayoutId id="2147484493" r:id="rId8"/>
    <p:sldLayoutId id="2147484494" r:id="rId9"/>
    <p:sldLayoutId id="2147484495" r:id="rId10"/>
    <p:sldLayoutId id="214748449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1.xls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2.xls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Excel_Worksheet3.xlsx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9665" y="5334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SutonnyMJ" pitchFamily="2" charset="0"/>
              </a:rPr>
              <a:t>Haor</a:t>
            </a:r>
            <a:r>
              <a:rPr lang="en-US" sz="48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SutonnyMJ" pitchFamily="2" charset="0"/>
              </a:rPr>
              <a:t> Flood management and Livelihood Improvement Project (</a:t>
            </a:r>
            <a:r>
              <a:rPr lang="en-US" sz="4800" b="1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SutonnyMJ" pitchFamily="2" charset="0"/>
              </a:rPr>
              <a:t>BWDB</a:t>
            </a:r>
            <a:r>
              <a:rPr lang="en-US" sz="48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SutonnyMJ" pitchFamily="2" charset="0"/>
              </a:rPr>
              <a:t> part)</a:t>
            </a:r>
            <a:endParaRPr lang="en-US" sz="48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SutonnyMJ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117988" y="3657600"/>
            <a:ext cx="93381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Livelihood Achievement Graph Presentation </a:t>
            </a:r>
            <a:endParaRPr lang="en-US" sz="4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1967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6417884"/>
              </p:ext>
            </p:extLst>
          </p:nvPr>
        </p:nvGraphicFramePr>
        <p:xfrm>
          <a:off x="19664" y="457200"/>
          <a:ext cx="9124335" cy="5088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124200" y="5360728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Name of demonstration item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553200" y="1143000"/>
            <a:ext cx="2488182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Upto</a:t>
            </a:r>
            <a:r>
              <a:rPr lang="en-US" sz="1600" b="1" dirty="0" smtClean="0"/>
              <a:t> 30 September, 2020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70558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5205910"/>
              </p:ext>
            </p:extLst>
          </p:nvPr>
        </p:nvGraphicFramePr>
        <p:xfrm>
          <a:off x="0" y="533400"/>
          <a:ext cx="91440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655818" y="1120878"/>
            <a:ext cx="2488182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Upto</a:t>
            </a:r>
            <a:r>
              <a:rPr lang="en-US" sz="1600" b="1" dirty="0" smtClean="0"/>
              <a:t> 30 September, 2020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2183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7417401"/>
              </p:ext>
            </p:extLst>
          </p:nvPr>
        </p:nvGraphicFramePr>
        <p:xfrm>
          <a:off x="1" y="457200"/>
          <a:ext cx="9143999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655818" y="1219200"/>
            <a:ext cx="2488182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Upto</a:t>
            </a:r>
            <a:r>
              <a:rPr lang="en-US" sz="1600" b="1" dirty="0" smtClean="0"/>
              <a:t> 30 September, 2020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08799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7027161"/>
              </p:ext>
            </p:extLst>
          </p:nvPr>
        </p:nvGraphicFramePr>
        <p:xfrm>
          <a:off x="0" y="609600"/>
          <a:ext cx="9144000" cy="5257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933700" y="973723"/>
            <a:ext cx="2488182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Upto</a:t>
            </a:r>
            <a:r>
              <a:rPr lang="en-US" sz="1600" b="1" dirty="0" smtClean="0"/>
              <a:t> 30 September, 2020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53343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6248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38100" y="1078468"/>
            <a:ext cx="9182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NZ" b="1" dirty="0">
                <a:solidFill>
                  <a:srgbClr val="0070C0"/>
                </a:solidFill>
              </a:rPr>
              <a:t>Proposed Budget for 2nd Revised DPP and Achievement Upto June'2020</a:t>
            </a:r>
            <a:endParaRPr lang="en-US" dirty="0">
              <a:solidFill>
                <a:srgbClr val="0070C0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0384979"/>
              </p:ext>
            </p:extLst>
          </p:nvPr>
        </p:nvGraphicFramePr>
        <p:xfrm>
          <a:off x="76199" y="1524000"/>
          <a:ext cx="8923239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Worksheet" r:id="rId4" imgW="17468897" imgH="3581267" progId="Excel.Sheet.12">
                  <p:embed/>
                </p:oleObj>
              </mc:Choice>
              <mc:Fallback>
                <p:oleObj name="Worksheet" r:id="rId4" imgW="17468897" imgH="358126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199" y="1524000"/>
                        <a:ext cx="8923239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828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6248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4949161"/>
              </p:ext>
            </p:extLst>
          </p:nvPr>
        </p:nvGraphicFramePr>
        <p:xfrm>
          <a:off x="152399" y="914400"/>
          <a:ext cx="8915151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Worksheet" r:id="rId4" imgW="17468897" imgH="8362864" progId="Excel.Sheet.12">
                  <p:embed/>
                </p:oleObj>
              </mc:Choice>
              <mc:Fallback>
                <p:oleObj name="Worksheet" r:id="rId4" imgW="17468897" imgH="836286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399" y="914400"/>
                        <a:ext cx="8915151" cy="426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466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33400"/>
            <a:ext cx="9144000" cy="6324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052407"/>
              </p:ext>
            </p:extLst>
          </p:nvPr>
        </p:nvGraphicFramePr>
        <p:xfrm>
          <a:off x="28575" y="914400"/>
          <a:ext cx="9124950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Worksheet" r:id="rId4" imgW="17468897" imgH="6419883" progId="Excel.Sheet.12">
                  <p:embed/>
                </p:oleObj>
              </mc:Choice>
              <mc:Fallback>
                <p:oleObj name="Worksheet" r:id="rId4" imgW="17468897" imgH="641988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575" y="914400"/>
                        <a:ext cx="9124950" cy="335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284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6703" y="2819400"/>
            <a:ext cx="919070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SutonnyMJ" pitchFamily="2" charset="0"/>
              </a:rPr>
              <a:t>Thanks</a:t>
            </a:r>
            <a:endParaRPr lang="en-US" sz="66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SutonnyMJ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44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3565972"/>
              </p:ext>
            </p:extLst>
          </p:nvPr>
        </p:nvGraphicFramePr>
        <p:xfrm>
          <a:off x="0" y="914400"/>
          <a:ext cx="91440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0" y="-762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pc="-3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Md BT" panose="020B0807020203060204" pitchFamily="34" charset="0"/>
              </a:rPr>
              <a:t>Allocation &amp; Achievement </a:t>
            </a:r>
            <a:endParaRPr lang="en-US" sz="4800" b="1" spc="-3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Md BT" panose="020B080702020306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29400" y="1295400"/>
            <a:ext cx="2488182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Upto</a:t>
            </a:r>
            <a:r>
              <a:rPr lang="en-US" sz="1600" b="1" dirty="0" smtClean="0"/>
              <a:t> 30 September, 2020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22667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6804200"/>
              </p:ext>
            </p:extLst>
          </p:nvPr>
        </p:nvGraphicFramePr>
        <p:xfrm>
          <a:off x="0" y="533400"/>
          <a:ext cx="9144000" cy="541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629400" y="1033046"/>
            <a:ext cx="2488182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Upto</a:t>
            </a:r>
            <a:r>
              <a:rPr lang="en-US" sz="1600" b="1" dirty="0" smtClean="0"/>
              <a:t> 30 September, 2020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79203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2683193"/>
              </p:ext>
            </p:extLst>
          </p:nvPr>
        </p:nvGraphicFramePr>
        <p:xfrm>
          <a:off x="0" y="533400"/>
          <a:ext cx="9144000" cy="579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655818" y="609600"/>
            <a:ext cx="2488182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Upto</a:t>
            </a:r>
            <a:r>
              <a:rPr lang="en-US" sz="1600" b="1" dirty="0" smtClean="0"/>
              <a:t> 30 September, 2020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6039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7410460"/>
              </p:ext>
            </p:extLst>
          </p:nvPr>
        </p:nvGraphicFramePr>
        <p:xfrm>
          <a:off x="-19666" y="457200"/>
          <a:ext cx="9163666" cy="541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618947" y="762000"/>
            <a:ext cx="2488182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Upto</a:t>
            </a:r>
            <a:r>
              <a:rPr lang="en-US" sz="1600" b="1" dirty="0" smtClean="0"/>
              <a:t> 30 September, 2020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7746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3373482"/>
              </p:ext>
            </p:extLst>
          </p:nvPr>
        </p:nvGraphicFramePr>
        <p:xfrm>
          <a:off x="0" y="381000"/>
          <a:ext cx="9144000" cy="57318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14213" y="5605046"/>
            <a:ext cx="6455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*Deposition progress downed in 2019-20 due to Pandemic </a:t>
            </a:r>
            <a:r>
              <a:rPr lang="en-US" sz="1600" dirty="0" err="1" smtClean="0"/>
              <a:t>COVID</a:t>
            </a:r>
            <a:r>
              <a:rPr lang="en-US" sz="1600" dirty="0" smtClean="0"/>
              <a:t>-19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352800" y="6096000"/>
            <a:ext cx="2488182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Upto</a:t>
            </a:r>
            <a:r>
              <a:rPr lang="en-US" sz="1600" b="1" dirty="0" smtClean="0"/>
              <a:t> 30 September, 2020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8720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3677123"/>
              </p:ext>
            </p:extLst>
          </p:nvPr>
        </p:nvGraphicFramePr>
        <p:xfrm>
          <a:off x="-19665" y="457200"/>
          <a:ext cx="91440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623863" y="1451729"/>
            <a:ext cx="2488182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Upto</a:t>
            </a:r>
            <a:r>
              <a:rPr lang="en-US" sz="1600" b="1" dirty="0" smtClean="0"/>
              <a:t> 30 September, 2020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27229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5480653"/>
              </p:ext>
            </p:extLst>
          </p:nvPr>
        </p:nvGraphicFramePr>
        <p:xfrm>
          <a:off x="0" y="457200"/>
          <a:ext cx="9143999" cy="594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658276" y="1113175"/>
            <a:ext cx="2488182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Upto</a:t>
            </a:r>
            <a:r>
              <a:rPr lang="en-US" sz="1600" b="1" dirty="0" smtClean="0"/>
              <a:t> 30 September, 2020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77097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9319637"/>
              </p:ext>
            </p:extLst>
          </p:nvPr>
        </p:nvGraphicFramePr>
        <p:xfrm>
          <a:off x="-12290" y="457200"/>
          <a:ext cx="91440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670191" y="6044625"/>
            <a:ext cx="60260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Output: i) 18,16,892 </a:t>
            </a:r>
            <a:r>
              <a:rPr lang="en-US" sz="1600" dirty="0" err="1" smtClean="0"/>
              <a:t>Nos</a:t>
            </a:r>
            <a:r>
              <a:rPr lang="en-US" sz="1600" dirty="0" smtClean="0"/>
              <a:t> Egg from 1,19,960 </a:t>
            </a:r>
            <a:r>
              <a:rPr lang="en-US" sz="1600" dirty="0" err="1" smtClean="0"/>
              <a:t>Nos</a:t>
            </a:r>
            <a:r>
              <a:rPr lang="en-US" sz="1600" dirty="0" smtClean="0"/>
              <a:t> distributed duck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ii) 952 </a:t>
            </a:r>
            <a:r>
              <a:rPr lang="en-US" sz="1600" dirty="0" err="1" smtClean="0"/>
              <a:t>Nos</a:t>
            </a:r>
            <a:r>
              <a:rPr lang="en-US" sz="1600" dirty="0" smtClean="0"/>
              <a:t> kids from 3,858 </a:t>
            </a:r>
            <a:r>
              <a:rPr lang="en-US" sz="1600" dirty="0" err="1" smtClean="0"/>
              <a:t>Nos</a:t>
            </a:r>
            <a:r>
              <a:rPr lang="en-US" sz="1600" dirty="0" smtClean="0"/>
              <a:t> distributed Goat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553200" y="1143000"/>
            <a:ext cx="2488182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Upto</a:t>
            </a:r>
            <a:r>
              <a:rPr lang="en-US" sz="1600" b="1" dirty="0" smtClean="0"/>
              <a:t> 30 September, 2020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7469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Custom 1">
      <a:majorFont>
        <a:latin typeface="Century Gothic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4941</TotalTime>
  <Words>348</Words>
  <Application>Microsoft Office PowerPoint</Application>
  <PresentationFormat>On-screen Show (4:3)</PresentationFormat>
  <Paragraphs>85</Paragraphs>
  <Slides>17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Asst. Engr.</dc:creator>
  <cp:lastModifiedBy>AKBAR</cp:lastModifiedBy>
  <cp:revision>833</cp:revision>
  <cp:lastPrinted>2020-11-07T09:00:49Z</cp:lastPrinted>
  <dcterms:created xsi:type="dcterms:W3CDTF">2018-03-05T03:37:15Z</dcterms:created>
  <dcterms:modified xsi:type="dcterms:W3CDTF">2020-11-07T09:02:05Z</dcterms:modified>
</cp:coreProperties>
</file>