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56" r:id="rId3"/>
    <p:sldId id="259" r:id="rId4"/>
    <p:sldId id="257" r:id="rId5"/>
    <p:sldId id="264" r:id="rId6"/>
    <p:sldId id="261" r:id="rId7"/>
    <p:sldId id="265" r:id="rId8"/>
    <p:sldId id="258" r:id="rId9"/>
    <p:sldId id="266" r:id="rId10"/>
    <p:sldId id="269" r:id="rId11"/>
    <p:sldId id="270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>
        <p:scale>
          <a:sx n="66" d="100"/>
          <a:sy n="66" d="100"/>
        </p:scale>
        <p:origin x="3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72D4-A71B-47F0-98F6-539EFFCD894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84A6D-FF93-4459-B6C9-DC1A1007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84A6D-FF93-4459-B6C9-DC1A10078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058E-9209-421E-A291-63B8053CAA9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1" y="325316"/>
            <a:ext cx="12014521" cy="58908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Soil Compaction By Elephant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1" y="762000"/>
            <a:ext cx="11424213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1" y="914400"/>
            <a:ext cx="11169570" cy="56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40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Parameter for Soil Compaction design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1530"/>
                <a:ext cx="10515600" cy="57835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i="1" dirty="0" smtClean="0">
                    <a:solidFill>
                      <a:schemeClr val="accent2"/>
                    </a:solidFill>
                  </a:rPr>
                  <a:t>B=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Contact width 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For rigid rollers, using modified </a:t>
                </a:r>
                <a:r>
                  <a:rPr lang="en-US" sz="3200" i="1" dirty="0" err="1">
                    <a:solidFill>
                      <a:schemeClr val="accent2"/>
                    </a:solidFill>
                  </a:rPr>
                  <a:t>Grecenko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formula as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follows: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B = (0.45 - 0.15 γ) x Roller diameter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2"/>
                    </a:solidFill>
                  </a:rPr>
                  <a:t>F= is the fines percent (Soil Passing #200 sieve)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i="1" dirty="0">
                    <a:solidFill>
                      <a:schemeClr val="accent2"/>
                    </a:solidFill>
                  </a:rPr>
                  <a:t>=Dry Unit Weight of Soil </a:t>
                </a:r>
                <a:r>
                  <a:rPr lang="en-US" sz="3200" i="1" dirty="0" smtClean="0">
                    <a:solidFill>
                      <a:schemeClr val="accent2"/>
                    </a:solidFill>
                  </a:rPr>
                  <a:t>Tons/cum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accent2"/>
                    </a:solidFill>
                  </a:rPr>
                  <a:t>= stress at ground surface 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1530"/>
                <a:ext cx="10515600" cy="5783580"/>
              </a:xfrm>
              <a:blipFill>
                <a:blip r:embed="rId2"/>
                <a:stretch>
                  <a:fillRect l="-1507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Proposed Procedure for Soil Compaction Design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i="1" dirty="0">
                <a:solidFill>
                  <a:schemeClr val="accent2"/>
                </a:solidFill>
              </a:rPr>
              <a:t>The proposed approach depends on calculating the lift settlement after each pass considering the fact that only effective</a:t>
            </a:r>
            <a:br>
              <a:rPr lang="en-US" sz="3200" i="1" dirty="0">
                <a:solidFill>
                  <a:schemeClr val="accent2"/>
                </a:solidFill>
              </a:rPr>
            </a:br>
            <a:r>
              <a:rPr lang="en-US" sz="3200" i="1" dirty="0">
                <a:solidFill>
                  <a:schemeClr val="accent2"/>
                </a:solidFill>
              </a:rPr>
              <a:t>depth is affected by compaction effort 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accordingly fill proprieties will be updated to be used to calculate the settlement of the next pass. 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Pass after pass, the effective depth decreases due to ultimate bearing capacity enhancing until it equal to zero when the ultimate bearing capacity exceeds the effective contact stress, 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at this time, the dry density reaches its maximum value and any mare passes will not have any effect on the soil. </a:t>
            </a:r>
            <a:br>
              <a:rPr lang="en-US" sz="3200" i="1" dirty="0">
                <a:solidFill>
                  <a:schemeClr val="accent2"/>
                </a:solidFill>
              </a:rPr>
            </a:br>
            <a:endParaRPr lang="en-US" sz="3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Computer Program for Soil Compaction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Based on </a:t>
            </a:r>
            <a:r>
              <a:rPr lang="en-US" i="1" dirty="0">
                <a:solidFill>
                  <a:schemeClr val="accent2"/>
                </a:solidFill>
              </a:rPr>
              <a:t>Ahmed M .</a:t>
            </a:r>
            <a:r>
              <a:rPr lang="en-US" i="1" dirty="0" err="1" smtClean="0">
                <a:solidFill>
                  <a:schemeClr val="accent2"/>
                </a:solidFill>
              </a:rPr>
              <a:t>Ebid’s</a:t>
            </a:r>
            <a:r>
              <a:rPr lang="en-US" i="1" dirty="0" smtClean="0">
                <a:solidFill>
                  <a:schemeClr val="accent2"/>
                </a:solidFill>
              </a:rPr>
              <a:t> equation we developed a small computer </a:t>
            </a:r>
            <a:r>
              <a:rPr lang="en-US" i="1" dirty="0" err="1" smtClean="0">
                <a:solidFill>
                  <a:schemeClr val="accent2"/>
                </a:solidFill>
              </a:rPr>
              <a:t>programm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7170"/>
            <a:ext cx="10515600" cy="47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304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Computer Program for Soil Compaction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364163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2"/>
                </a:solidFill>
              </a:rPr>
              <a:t>Result are not so good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For Soil with 10% clay Particle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For initial </a:t>
            </a:r>
            <a:r>
              <a:rPr lang="en-US" sz="4000" i="1" dirty="0">
                <a:solidFill>
                  <a:schemeClr val="accent2"/>
                </a:solidFill>
              </a:rPr>
              <a:t>Dry </a:t>
            </a:r>
            <a:r>
              <a:rPr lang="en-US" sz="4000" i="1" dirty="0" smtClean="0">
                <a:solidFill>
                  <a:schemeClr val="accent2"/>
                </a:solidFill>
              </a:rPr>
              <a:t>Density=1.39 </a:t>
            </a:r>
            <a:r>
              <a:rPr lang="en-US" sz="4000" i="1" dirty="0" err="1" smtClean="0">
                <a:solidFill>
                  <a:schemeClr val="accent2"/>
                </a:solidFill>
              </a:rPr>
              <a:t>mton</a:t>
            </a:r>
            <a:r>
              <a:rPr lang="en-US" sz="4000" i="1" dirty="0" smtClean="0">
                <a:solidFill>
                  <a:schemeClr val="accent2"/>
                </a:solidFill>
              </a:rPr>
              <a:t>/cum (87 </a:t>
            </a:r>
            <a:r>
              <a:rPr lang="en-US" sz="4000" i="1" dirty="0" err="1" smtClean="0">
                <a:solidFill>
                  <a:schemeClr val="accent2"/>
                </a:solidFill>
              </a:rPr>
              <a:t>lb</a:t>
            </a:r>
            <a:r>
              <a:rPr lang="en-US" sz="4000" i="1" dirty="0" smtClean="0">
                <a:solidFill>
                  <a:schemeClr val="accent2"/>
                </a:solidFill>
              </a:rPr>
              <a:t>/</a:t>
            </a:r>
            <a:r>
              <a:rPr lang="en-US" sz="4000" i="1" dirty="0" err="1" smtClean="0">
                <a:solidFill>
                  <a:schemeClr val="accent2"/>
                </a:solidFill>
              </a:rPr>
              <a:t>cft</a:t>
            </a:r>
            <a:r>
              <a:rPr lang="en-US" sz="4000" i="1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To Attain Final </a:t>
            </a:r>
            <a:r>
              <a:rPr lang="en-US" sz="4000" i="1" dirty="0">
                <a:solidFill>
                  <a:schemeClr val="accent2"/>
                </a:solidFill>
              </a:rPr>
              <a:t>Dry </a:t>
            </a:r>
            <a:r>
              <a:rPr lang="en-US" sz="4000" i="1" dirty="0" smtClean="0">
                <a:solidFill>
                  <a:schemeClr val="accent2"/>
                </a:solidFill>
              </a:rPr>
              <a:t>Density=1.75mton/cum (109 </a:t>
            </a:r>
            <a:r>
              <a:rPr lang="en-US" sz="4000" i="1" dirty="0" err="1" smtClean="0">
                <a:solidFill>
                  <a:schemeClr val="accent2"/>
                </a:solidFill>
              </a:rPr>
              <a:t>lb</a:t>
            </a:r>
            <a:r>
              <a:rPr lang="en-US" sz="4000" i="1" dirty="0" smtClean="0">
                <a:solidFill>
                  <a:schemeClr val="accent2"/>
                </a:solidFill>
              </a:rPr>
              <a:t>/</a:t>
            </a:r>
            <a:r>
              <a:rPr lang="en-US" sz="4000" i="1" dirty="0" err="1" smtClean="0">
                <a:solidFill>
                  <a:schemeClr val="accent2"/>
                </a:solidFill>
              </a:rPr>
              <a:t>cft</a:t>
            </a:r>
            <a:r>
              <a:rPr lang="en-US" sz="4000" i="1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With 20 ton smoothed drum roller 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Maximum lift thickness=22 cm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No of Passes=15</a:t>
            </a: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6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1" y="219920"/>
            <a:ext cx="12014521" cy="694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364163"/>
          </a:xfrm>
        </p:spPr>
        <p:txBody>
          <a:bodyPr>
            <a:normAutofit/>
          </a:bodyPr>
          <a:lstStyle/>
          <a:p>
            <a:r>
              <a:rPr lang="en-US" sz="4000" i="1" dirty="0" err="1">
                <a:solidFill>
                  <a:schemeClr val="accent2"/>
                </a:solidFill>
              </a:rPr>
              <a:t>Ebid’s</a:t>
            </a:r>
            <a:r>
              <a:rPr lang="en-US" sz="4000" i="1" dirty="0">
                <a:solidFill>
                  <a:schemeClr val="accent2"/>
                </a:solidFill>
              </a:rPr>
              <a:t> equation is </a:t>
            </a:r>
            <a:r>
              <a:rPr lang="en-US" sz="4000" i="1" dirty="0" smtClean="0">
                <a:solidFill>
                  <a:schemeClr val="accent2"/>
                </a:solidFill>
              </a:rPr>
              <a:t>Reasonable </a:t>
            </a:r>
            <a:r>
              <a:rPr lang="en-US" sz="4000" i="1" dirty="0">
                <a:solidFill>
                  <a:schemeClr val="accent2"/>
                </a:solidFill>
              </a:rPr>
              <a:t>for Sand</a:t>
            </a:r>
            <a:r>
              <a:rPr lang="en-US" sz="4000" i="1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sz="4000" i="1" dirty="0">
                <a:solidFill>
                  <a:schemeClr val="accent2"/>
                </a:solidFill>
              </a:rPr>
              <a:t>It’s very sensitive for fine grained soil which contains </a:t>
            </a:r>
            <a:r>
              <a:rPr lang="en-US" sz="4000" i="1" dirty="0" smtClean="0">
                <a:solidFill>
                  <a:schemeClr val="accent2"/>
                </a:solidFill>
              </a:rPr>
              <a:t>clay.</a:t>
            </a:r>
          </a:p>
          <a:p>
            <a:r>
              <a:rPr lang="en-US" sz="4000" i="1" dirty="0" smtClean="0">
                <a:solidFill>
                  <a:schemeClr val="accent2"/>
                </a:solidFill>
              </a:rPr>
              <a:t>Further Improvement Can be Done. </a:t>
            </a:r>
            <a:endParaRPr lang="en-US" sz="4000" i="1" dirty="0">
              <a:solidFill>
                <a:schemeClr val="accent2"/>
              </a:solidFill>
            </a:endParaRP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 smtClean="0">
              <a:solidFill>
                <a:schemeClr val="accent2"/>
              </a:solidFill>
            </a:endParaRP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9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890" y="112429"/>
            <a:ext cx="9990161" cy="911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 Proctor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873457"/>
            <a:ext cx="11013743" cy="517250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>
              <a:lnSpc>
                <a:spcPct val="100000"/>
              </a:lnSpc>
            </a:pPr>
            <a:endParaRPr lang="en-US" sz="2800" i="1" dirty="0" smtClean="0">
              <a:solidFill>
                <a:schemeClr val="accent2"/>
              </a:solidFill>
            </a:endParaRPr>
          </a:p>
          <a:p>
            <a:pPr algn="l">
              <a:lnSpc>
                <a:spcPct val="100000"/>
              </a:lnSpc>
            </a:pPr>
            <a:endParaRPr lang="en-US" sz="2800" i="1" dirty="0" smtClean="0">
              <a:solidFill>
                <a:schemeClr val="accent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First </a:t>
            </a:r>
            <a:r>
              <a:rPr lang="en-US" sz="2800" i="1" dirty="0">
                <a:solidFill>
                  <a:schemeClr val="accent2"/>
                </a:solidFill>
              </a:rPr>
              <a:t>Scientific Study on Soil Compaction is Done by </a:t>
            </a:r>
            <a:r>
              <a:rPr lang="en-US" sz="2800" i="1" dirty="0">
                <a:solidFill>
                  <a:schemeClr val="accent2"/>
                </a:solidFill>
              </a:rPr>
              <a:t>Ralph Roscoe </a:t>
            </a:r>
            <a:r>
              <a:rPr lang="en-US" sz="2800" i="1" dirty="0">
                <a:solidFill>
                  <a:schemeClr val="accent2"/>
                </a:solidFill>
              </a:rPr>
              <a:t>Proctor</a:t>
            </a:r>
          </a:p>
          <a:p>
            <a:pPr algn="l">
              <a:lnSpc>
                <a:spcPct val="10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During </a:t>
            </a:r>
            <a:r>
              <a:rPr lang="en-US" sz="2800" i="1" dirty="0">
                <a:solidFill>
                  <a:schemeClr val="accent2"/>
                </a:solidFill>
              </a:rPr>
              <a:t>the construction of </a:t>
            </a:r>
            <a:r>
              <a:rPr lang="en-US" sz="2800" i="1" dirty="0">
                <a:solidFill>
                  <a:srgbClr val="00B050"/>
                </a:solidFill>
              </a:rPr>
              <a:t>Bouquet Canyon Dam (1932 to 1934), </a:t>
            </a:r>
            <a:r>
              <a:rPr lang="en-US" sz="2800" i="1" dirty="0" smtClean="0">
                <a:solidFill>
                  <a:srgbClr val="00B050"/>
                </a:solidFill>
              </a:rPr>
              <a:t>he observed that compaction is related to moisture content and </a:t>
            </a:r>
            <a:r>
              <a:rPr lang="en-US" sz="2800" i="1" dirty="0" err="1" smtClean="0">
                <a:solidFill>
                  <a:srgbClr val="00B050"/>
                </a:solidFill>
              </a:rPr>
              <a:t>comapcive</a:t>
            </a:r>
            <a:r>
              <a:rPr lang="en-US" sz="2800" i="1" dirty="0" smtClean="0">
                <a:solidFill>
                  <a:srgbClr val="00B050"/>
                </a:solidFill>
              </a:rPr>
              <a:t> effort.</a:t>
            </a:r>
            <a:endParaRPr lang="en-US" sz="2800" i="1" dirty="0" smtClean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He developed </a:t>
            </a:r>
            <a:r>
              <a:rPr lang="en-US" sz="2800" i="1" dirty="0">
                <a:solidFill>
                  <a:schemeClr val="accent2"/>
                </a:solidFill>
              </a:rPr>
              <a:t>what we now call the "Proctor-test", to determine the optimum water content of the compacted earth fill used for the dam core construction.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873457"/>
            <a:ext cx="2893325" cy="29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Proctor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مجموعة 25"/>
          <p:cNvGrpSpPr/>
          <p:nvPr/>
        </p:nvGrpSpPr>
        <p:grpSpPr>
          <a:xfrm>
            <a:off x="4766620" y="1305485"/>
            <a:ext cx="5745176" cy="4286281"/>
            <a:chOff x="2357422" y="2038350"/>
            <a:chExt cx="6030928" cy="4177042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3054350" y="2081213"/>
              <a:ext cx="5334000" cy="3657600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8" name="Group 1052"/>
            <p:cNvGrpSpPr>
              <a:grpSpLocks/>
            </p:cNvGrpSpPr>
            <p:nvPr/>
          </p:nvGrpSpPr>
          <p:grpSpPr bwMode="auto">
            <a:xfrm>
              <a:off x="5145088" y="2038350"/>
              <a:ext cx="3228975" cy="2300288"/>
              <a:chOff x="2661" y="1152"/>
              <a:chExt cx="2034" cy="1449"/>
            </a:xfrm>
          </p:grpSpPr>
          <p:sp>
            <p:nvSpPr>
              <p:cNvPr id="23" name="Freeform 1030"/>
              <p:cNvSpPr>
                <a:spLocks/>
              </p:cNvSpPr>
              <p:nvPr/>
            </p:nvSpPr>
            <p:spPr bwMode="auto">
              <a:xfrm>
                <a:off x="2661" y="1152"/>
                <a:ext cx="2034" cy="1449"/>
              </a:xfrm>
              <a:custGeom>
                <a:avLst/>
                <a:gdLst>
                  <a:gd name="T0" fmla="*/ 0 w 2034"/>
                  <a:gd name="T1" fmla="*/ 0 h 1449"/>
                  <a:gd name="T2" fmla="*/ 123 w 2034"/>
                  <a:gd name="T3" fmla="*/ 219 h 1449"/>
                  <a:gd name="T4" fmla="*/ 267 w 2034"/>
                  <a:gd name="T5" fmla="*/ 411 h 1449"/>
                  <a:gd name="T6" fmla="*/ 441 w 2034"/>
                  <a:gd name="T7" fmla="*/ 603 h 1449"/>
                  <a:gd name="T8" fmla="*/ 651 w 2034"/>
                  <a:gd name="T9" fmla="*/ 795 h 1449"/>
                  <a:gd name="T10" fmla="*/ 873 w 2034"/>
                  <a:gd name="T11" fmla="*/ 936 h 1449"/>
                  <a:gd name="T12" fmla="*/ 1116 w 2034"/>
                  <a:gd name="T13" fmla="*/ 1080 h 1449"/>
                  <a:gd name="T14" fmla="*/ 1350 w 2034"/>
                  <a:gd name="T15" fmla="*/ 1179 h 1449"/>
                  <a:gd name="T16" fmla="*/ 1557 w 2034"/>
                  <a:gd name="T17" fmla="*/ 1269 h 1449"/>
                  <a:gd name="T18" fmla="*/ 1746 w 2034"/>
                  <a:gd name="T19" fmla="*/ 1350 h 1449"/>
                  <a:gd name="T20" fmla="*/ 1980 w 2034"/>
                  <a:gd name="T21" fmla="*/ 1431 h 1449"/>
                  <a:gd name="T22" fmla="*/ 2034 w 2034"/>
                  <a:gd name="T23" fmla="*/ 1449 h 14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34"/>
                  <a:gd name="T37" fmla="*/ 0 h 1449"/>
                  <a:gd name="T38" fmla="*/ 2034 w 2034"/>
                  <a:gd name="T39" fmla="*/ 1449 h 14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34" h="1449">
                    <a:moveTo>
                      <a:pt x="0" y="0"/>
                    </a:moveTo>
                    <a:cubicBezTo>
                      <a:pt x="22" y="37"/>
                      <a:pt x="78" y="150"/>
                      <a:pt x="123" y="219"/>
                    </a:cubicBezTo>
                    <a:cubicBezTo>
                      <a:pt x="168" y="288"/>
                      <a:pt x="214" y="347"/>
                      <a:pt x="267" y="411"/>
                    </a:cubicBezTo>
                    <a:cubicBezTo>
                      <a:pt x="320" y="475"/>
                      <a:pt x="377" y="539"/>
                      <a:pt x="441" y="603"/>
                    </a:cubicBezTo>
                    <a:cubicBezTo>
                      <a:pt x="505" y="667"/>
                      <a:pt x="579" y="740"/>
                      <a:pt x="651" y="795"/>
                    </a:cubicBezTo>
                    <a:cubicBezTo>
                      <a:pt x="723" y="850"/>
                      <a:pt x="796" y="889"/>
                      <a:pt x="873" y="936"/>
                    </a:cubicBezTo>
                    <a:cubicBezTo>
                      <a:pt x="950" y="983"/>
                      <a:pt x="1037" y="1039"/>
                      <a:pt x="1116" y="1080"/>
                    </a:cubicBezTo>
                    <a:cubicBezTo>
                      <a:pt x="1195" y="1121"/>
                      <a:pt x="1277" y="1148"/>
                      <a:pt x="1350" y="1179"/>
                    </a:cubicBezTo>
                    <a:cubicBezTo>
                      <a:pt x="1423" y="1210"/>
                      <a:pt x="1491" y="1241"/>
                      <a:pt x="1557" y="1269"/>
                    </a:cubicBezTo>
                    <a:cubicBezTo>
                      <a:pt x="1623" y="1297"/>
                      <a:pt x="1676" y="1323"/>
                      <a:pt x="1746" y="1350"/>
                    </a:cubicBezTo>
                    <a:cubicBezTo>
                      <a:pt x="1816" y="1377"/>
                      <a:pt x="1932" y="1415"/>
                      <a:pt x="1980" y="1431"/>
                    </a:cubicBezTo>
                    <a:cubicBezTo>
                      <a:pt x="2028" y="1447"/>
                      <a:pt x="2023" y="1445"/>
                      <a:pt x="2034" y="144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4" name="Text Box 1034"/>
              <p:cNvSpPr txBox="1">
                <a:spLocks noChangeArrowheads="1"/>
              </p:cNvSpPr>
              <p:nvPr/>
            </p:nvSpPr>
            <p:spPr bwMode="auto">
              <a:xfrm>
                <a:off x="3110" y="1440"/>
                <a:ext cx="1440" cy="49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Zero air voids line</a:t>
                </a:r>
              </a:p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ZAV</a:t>
                </a:r>
                <a:endParaRPr lang="en-AU" dirty="0"/>
              </a:p>
            </p:txBody>
          </p:sp>
        </p:grpSp>
        <p:sp>
          <p:nvSpPr>
            <p:cNvPr id="9" name="Text Box 1039"/>
            <p:cNvSpPr txBox="1">
              <a:spLocks noChangeArrowheads="1"/>
            </p:cNvSpPr>
            <p:nvPr/>
          </p:nvSpPr>
          <p:spPr bwMode="auto">
            <a:xfrm>
              <a:off x="2357422" y="2857496"/>
              <a:ext cx="484627" cy="1928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10" name="Text Box 1040"/>
            <p:cNvSpPr txBox="1">
              <a:spLocks noChangeArrowheads="1"/>
            </p:cNvSpPr>
            <p:nvPr/>
          </p:nvSpPr>
          <p:spPr bwMode="auto">
            <a:xfrm>
              <a:off x="5613677" y="5857892"/>
              <a:ext cx="2744537" cy="3575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grpSp>
          <p:nvGrpSpPr>
            <p:cNvPr id="11" name="Group 1051"/>
            <p:cNvGrpSpPr>
              <a:grpSpLocks/>
            </p:cNvGrpSpPr>
            <p:nvPr/>
          </p:nvGrpSpPr>
          <p:grpSpPr bwMode="auto">
            <a:xfrm>
              <a:off x="3054350" y="2428875"/>
              <a:ext cx="2667000" cy="3343275"/>
              <a:chOff x="1344" y="1398"/>
              <a:chExt cx="1680" cy="2106"/>
            </a:xfrm>
          </p:grpSpPr>
          <p:sp>
            <p:nvSpPr>
              <p:cNvPr id="19" name="Line 1035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0" cy="177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0" name="Line 1041"/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1" name="Text Box 1042"/>
              <p:cNvSpPr txBox="1">
                <a:spLocks noChangeArrowheads="1"/>
              </p:cNvSpPr>
              <p:nvPr/>
            </p:nvSpPr>
            <p:spPr bwMode="auto">
              <a:xfrm>
                <a:off x="1400" y="1398"/>
                <a:ext cx="624" cy="2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AU" b="1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</a:t>
                </a:r>
                <a:r>
                  <a:rPr lang="en-US" b="1" baseline="-25000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d max</a:t>
                </a:r>
                <a:endParaRPr lang="en-AU" b="1" baseline="-25000" dirty="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Text Box 1043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624" cy="22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000099"/>
                    </a:solidFill>
                  </a:rPr>
                  <a:t>OMC</a:t>
                </a:r>
                <a:endParaRPr lang="en-AU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2" name="Freeform 1031"/>
            <p:cNvSpPr>
              <a:spLocks/>
            </p:cNvSpPr>
            <p:nvPr/>
          </p:nvSpPr>
          <p:spPr bwMode="auto">
            <a:xfrm>
              <a:off x="4044950" y="2952750"/>
              <a:ext cx="2462213" cy="1100138"/>
            </a:xfrm>
            <a:custGeom>
              <a:avLst/>
              <a:gdLst>
                <a:gd name="T0" fmla="*/ 0 w 1551"/>
                <a:gd name="T1" fmla="*/ 693 h 693"/>
                <a:gd name="T2" fmla="*/ 214 w 1551"/>
                <a:gd name="T3" fmla="*/ 378 h 693"/>
                <a:gd name="T4" fmla="*/ 442 w 1551"/>
                <a:gd name="T5" fmla="*/ 144 h 693"/>
                <a:gd name="T6" fmla="*/ 608 w 1551"/>
                <a:gd name="T7" fmla="*/ 45 h 693"/>
                <a:gd name="T8" fmla="*/ 763 w 1551"/>
                <a:gd name="T9" fmla="*/ 4 h 693"/>
                <a:gd name="T10" fmla="*/ 939 w 1551"/>
                <a:gd name="T11" fmla="*/ 70 h 693"/>
                <a:gd name="T12" fmla="*/ 1064 w 1551"/>
                <a:gd name="T13" fmla="*/ 172 h 693"/>
                <a:gd name="T14" fmla="*/ 1173 w 1551"/>
                <a:gd name="T15" fmla="*/ 270 h 693"/>
                <a:gd name="T16" fmla="*/ 1308 w 1551"/>
                <a:gd name="T17" fmla="*/ 387 h 693"/>
                <a:gd name="T18" fmla="*/ 1416 w 1551"/>
                <a:gd name="T19" fmla="*/ 495 h 693"/>
                <a:gd name="T20" fmla="*/ 1551 w 1551"/>
                <a:gd name="T21" fmla="*/ 621 h 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1"/>
                <a:gd name="T34" fmla="*/ 0 h 693"/>
                <a:gd name="T35" fmla="*/ 1551 w 1551"/>
                <a:gd name="T36" fmla="*/ 693 h 6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1" h="693">
                  <a:moveTo>
                    <a:pt x="0" y="693"/>
                  </a:moveTo>
                  <a:cubicBezTo>
                    <a:pt x="36" y="641"/>
                    <a:pt x="140" y="470"/>
                    <a:pt x="214" y="378"/>
                  </a:cubicBezTo>
                  <a:cubicBezTo>
                    <a:pt x="288" y="287"/>
                    <a:pt x="376" y="201"/>
                    <a:pt x="442" y="144"/>
                  </a:cubicBezTo>
                  <a:cubicBezTo>
                    <a:pt x="508" y="88"/>
                    <a:pt x="555" y="68"/>
                    <a:pt x="608" y="45"/>
                  </a:cubicBezTo>
                  <a:cubicBezTo>
                    <a:pt x="661" y="22"/>
                    <a:pt x="708" y="0"/>
                    <a:pt x="763" y="4"/>
                  </a:cubicBezTo>
                  <a:cubicBezTo>
                    <a:pt x="819" y="8"/>
                    <a:pt x="889" y="42"/>
                    <a:pt x="939" y="70"/>
                  </a:cubicBezTo>
                  <a:cubicBezTo>
                    <a:pt x="990" y="98"/>
                    <a:pt x="1025" y="139"/>
                    <a:pt x="1064" y="172"/>
                  </a:cubicBezTo>
                  <a:cubicBezTo>
                    <a:pt x="1103" y="205"/>
                    <a:pt x="1132" y="234"/>
                    <a:pt x="1173" y="270"/>
                  </a:cubicBezTo>
                  <a:cubicBezTo>
                    <a:pt x="1214" y="306"/>
                    <a:pt x="1268" y="350"/>
                    <a:pt x="1308" y="387"/>
                  </a:cubicBezTo>
                  <a:cubicBezTo>
                    <a:pt x="1348" y="424"/>
                    <a:pt x="1376" y="456"/>
                    <a:pt x="1416" y="495"/>
                  </a:cubicBezTo>
                  <a:cubicBezTo>
                    <a:pt x="1456" y="534"/>
                    <a:pt x="1523" y="595"/>
                    <a:pt x="1551" y="621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13" name="Group 1049"/>
            <p:cNvGrpSpPr>
              <a:grpSpLocks/>
            </p:cNvGrpSpPr>
            <p:nvPr/>
          </p:nvGrpSpPr>
          <p:grpSpPr bwMode="auto">
            <a:xfrm>
              <a:off x="3130550" y="3409951"/>
              <a:ext cx="1828800" cy="1392238"/>
              <a:chOff x="1392" y="1968"/>
              <a:chExt cx="1152" cy="877"/>
            </a:xfrm>
          </p:grpSpPr>
          <p:sp>
            <p:nvSpPr>
              <p:cNvPr id="17" name="Line 1045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336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8" name="Text Box 1046"/>
              <p:cNvSpPr txBox="1">
                <a:spLocks noChangeArrowheads="1"/>
              </p:cNvSpPr>
              <p:nvPr/>
            </p:nvSpPr>
            <p:spPr bwMode="auto">
              <a:xfrm>
                <a:off x="1392" y="2448"/>
                <a:ext cx="1152" cy="39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FF3300"/>
                    </a:solidFill>
                    <a:latin typeface="Times New Roman" pitchFamily="18" charset="0"/>
                  </a:rPr>
                  <a:t>Soil too dry and brittle</a:t>
                </a:r>
                <a:endParaRPr lang="en-AU" b="1" i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050"/>
            <p:cNvGrpSpPr>
              <a:grpSpLocks/>
            </p:cNvGrpSpPr>
            <p:nvPr/>
          </p:nvGrpSpPr>
          <p:grpSpPr bwMode="auto">
            <a:xfrm>
              <a:off x="5568950" y="3409951"/>
              <a:ext cx="2209800" cy="1408113"/>
              <a:chOff x="2928" y="2016"/>
              <a:chExt cx="1392" cy="887"/>
            </a:xfrm>
          </p:grpSpPr>
          <p:sp>
            <p:nvSpPr>
              <p:cNvPr id="15" name="Line 1047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336" cy="336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6" name="Text Box 1048"/>
              <p:cNvSpPr txBox="1">
                <a:spLocks noChangeArrowheads="1"/>
              </p:cNvSpPr>
              <p:nvPr/>
            </p:nvSpPr>
            <p:spPr bwMode="auto">
              <a:xfrm>
                <a:off x="2928" y="2506"/>
                <a:ext cx="1392" cy="39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000099"/>
                    </a:solidFill>
                    <a:latin typeface="Times New Roman" pitchFamily="18" charset="0"/>
                  </a:rPr>
                  <a:t>Soil too wet &amp; deformable</a:t>
                </a:r>
                <a:endParaRPr lang="en-AU" b="1" i="1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372115" y="1254599"/>
            <a:ext cx="24288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chemeClr val="accent2"/>
                </a:solidFill>
              </a:rPr>
              <a:t>The aim of the test is to establish the maximum dry density that may be attained for a given soil with a standard amount of </a:t>
            </a:r>
            <a:r>
              <a:rPr lang="en-US" altLang="zh-CN" sz="2000" i="1" dirty="0" err="1" smtClean="0">
                <a:solidFill>
                  <a:schemeClr val="accent2"/>
                </a:solidFill>
              </a:rPr>
              <a:t>compactive</a:t>
            </a:r>
            <a:r>
              <a:rPr lang="en-US" altLang="zh-CN" sz="2000" i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</a:rPr>
              <a:t>effort. When a series of samples of a soil are compacted at different water content the plot usually shows a distinct peak. </a:t>
            </a:r>
          </a:p>
        </p:txBody>
      </p:sp>
    </p:spTree>
    <p:extLst>
      <p:ext uri="{BB962C8B-B14F-4D97-AF65-F5344CB8AC3E}">
        <p14:creationId xmlns:p14="http://schemas.microsoft.com/office/powerpoint/2010/main" val="948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ompaction Mechanism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3582"/>
            <a:ext cx="10515600" cy="51533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Compaction (concept): the densification of soil by removal of air. Requires mechanical energy Densification increases with help of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i="1" dirty="0" smtClean="0">
                <a:solidFill>
                  <a:schemeClr val="accent2"/>
                </a:solidFill>
              </a:rPr>
              <a:t>water acts as softening agent and allows soil particles to slip over one another thereby increasing the packing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his soil density chart shows properly compacted soi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2036881"/>
            <a:ext cx="5732059" cy="269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Factors Affecting The Compaction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01851"/>
              </p:ext>
            </p:extLst>
          </p:nvPr>
        </p:nvGraphicFramePr>
        <p:xfrm>
          <a:off x="838200" y="1333497"/>
          <a:ext cx="10515600" cy="5097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64332504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3896089155"/>
                    </a:ext>
                  </a:extLst>
                </a:gridCol>
              </a:tblGrid>
              <a:tr h="708449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Factors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Control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9158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Nature and type of soil, i.e. sand or clay, grading, plasticity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No Control. Depends on material availability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9467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Water content at the time of compaction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2049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Site conditions, e.g. weather, type of site, layer thickness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40700"/>
                  </a:ext>
                </a:extLst>
              </a:tr>
              <a:tr h="708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Compactive</a:t>
                      </a: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effort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3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2738414" y="2130838"/>
            <a:ext cx="3786214" cy="4155682"/>
          </a:xfrm>
        </p:spPr>
        <p:txBody>
          <a:bodyPr>
            <a:normAutofit fontScale="70000" lnSpcReduction="20000"/>
          </a:bodyPr>
          <a:lstStyle/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Standard Proctor Test: -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hammer weight = 5.5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height of hammer drop = 12”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No. of blows/layer = 25 No. of layers = 3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endParaRPr lang="en-US" sz="2000" dirty="0"/>
          </a:p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Modified Proctor Test: -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hammer weight = 10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height of hammer drop = 18”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blows/layer = 25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layers = 5</a:t>
            </a:r>
          </a:p>
          <a:p>
            <a:pPr algn="l" rtl="0"/>
            <a:endParaRPr lang="ar-IQ" dirty="0"/>
          </a:p>
        </p:txBody>
      </p:sp>
      <p:sp>
        <p:nvSpPr>
          <p:cNvPr id="1026" name="AutoShape 2"/>
          <p:cNvSpPr>
            <a:spLocks/>
          </p:cNvSpPr>
          <p:nvPr/>
        </p:nvSpPr>
        <p:spPr bwMode="auto">
          <a:xfrm>
            <a:off x="7126290" y="2427059"/>
            <a:ext cx="448692" cy="3328377"/>
          </a:xfrm>
          <a:prstGeom prst="rightBrace">
            <a:avLst>
              <a:gd name="adj1" fmla="val 5749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IQ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176644" y="2634174"/>
            <a:ext cx="3341473" cy="2457143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8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Modified proctor is: -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weight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drop distance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no. of layers</a:t>
            </a:r>
            <a:endParaRPr lang="ar-IQ" i="1" dirty="0">
              <a:solidFill>
                <a:schemeClr val="accent2"/>
              </a:solidFill>
            </a:endParaRPr>
          </a:p>
        </p:txBody>
      </p:sp>
      <p:grpSp>
        <p:nvGrpSpPr>
          <p:cNvPr id="7" name="مجموعة 6"/>
          <p:cNvGrpSpPr/>
          <p:nvPr/>
        </p:nvGrpSpPr>
        <p:grpSpPr>
          <a:xfrm>
            <a:off x="2002609" y="2130838"/>
            <a:ext cx="413324" cy="1869571"/>
            <a:chOff x="6286512" y="1544105"/>
            <a:chExt cx="1071563" cy="4187858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657938" y="3985979"/>
              <a:ext cx="479500" cy="1745984"/>
              <a:chOff x="1814" y="1823"/>
              <a:chExt cx="137" cy="721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814" y="1823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1814" y="2004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1814" y="2186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6286512" y="1544105"/>
              <a:ext cx="1071563" cy="2561384"/>
              <a:chOff x="2154" y="693"/>
              <a:chExt cx="363" cy="1397"/>
            </a:xfrm>
          </p:grpSpPr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>
                <a:off x="2154" y="693"/>
                <a:ext cx="363" cy="439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1" name="AutoShape 16"/>
              <p:cNvSpPr>
                <a:spLocks noChangeArrowheads="1"/>
              </p:cNvSpPr>
              <p:nvPr/>
            </p:nvSpPr>
            <p:spPr bwMode="auto">
              <a:xfrm>
                <a:off x="2245" y="1595"/>
                <a:ext cx="182" cy="495"/>
              </a:xfrm>
              <a:prstGeom prst="can">
                <a:avLst>
                  <a:gd name="adj" fmla="val 29947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2" name="AutoShape 17"/>
              <p:cNvSpPr>
                <a:spLocks noChangeArrowheads="1"/>
              </p:cNvSpPr>
              <p:nvPr/>
            </p:nvSpPr>
            <p:spPr bwMode="auto">
              <a:xfrm>
                <a:off x="2290" y="908"/>
                <a:ext cx="91" cy="461"/>
              </a:xfrm>
              <a:prstGeom prst="can">
                <a:avLst>
                  <a:gd name="adj" fmla="val 41749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grpSp>
        <p:nvGrpSpPr>
          <p:cNvPr id="16" name="مجموعة 15"/>
          <p:cNvGrpSpPr/>
          <p:nvPr/>
        </p:nvGrpSpPr>
        <p:grpSpPr>
          <a:xfrm>
            <a:off x="1809720" y="4198111"/>
            <a:ext cx="928694" cy="2144404"/>
            <a:chOff x="7786688" y="1181093"/>
            <a:chExt cx="1008062" cy="4280017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8001000" y="1181093"/>
              <a:ext cx="576263" cy="2747943"/>
              <a:chOff x="3288" y="688"/>
              <a:chExt cx="363" cy="1731"/>
            </a:xfrm>
          </p:grpSpPr>
          <p:sp>
            <p:nvSpPr>
              <p:cNvPr id="24" name="AutoShape 21"/>
              <p:cNvSpPr>
                <a:spLocks noChangeArrowheads="1"/>
              </p:cNvSpPr>
              <p:nvPr/>
            </p:nvSpPr>
            <p:spPr bwMode="auto">
              <a:xfrm>
                <a:off x="3288" y="688"/>
                <a:ext cx="363" cy="452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3379" y="1811"/>
                <a:ext cx="182" cy="608"/>
              </a:xfrm>
              <a:prstGeom prst="can">
                <a:avLst>
                  <a:gd name="adj" fmla="val 4272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auto">
              <a:xfrm>
                <a:off x="3424" y="951"/>
                <a:ext cx="91" cy="513"/>
              </a:xfrm>
              <a:prstGeom prst="can">
                <a:avLst>
                  <a:gd name="adj" fmla="val 4828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7786688" y="3762266"/>
              <a:ext cx="1008062" cy="1698844"/>
              <a:chOff x="3061" y="1593"/>
              <a:chExt cx="635" cy="1315"/>
            </a:xfrm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>
                <a:off x="3061" y="1593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3061" y="1729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1" name="AutoShape 9"/>
              <p:cNvSpPr>
                <a:spLocks noChangeArrowheads="1"/>
              </p:cNvSpPr>
              <p:nvPr/>
            </p:nvSpPr>
            <p:spPr bwMode="auto">
              <a:xfrm>
                <a:off x="3061" y="1865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3061" y="2001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3061" y="2137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C7AE-D3C3-4D67-BE93-7D676E21DF42}" type="slidenum">
              <a:rPr lang="ar-IQ" smtClean="0"/>
              <a:pPr/>
              <a:t>6</a:t>
            </a:fld>
            <a:endParaRPr lang="ar-IQ"/>
          </a:p>
        </p:txBody>
      </p:sp>
      <p:sp>
        <p:nvSpPr>
          <p:cNvPr id="29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310182" y="6286520"/>
            <a:ext cx="4943484" cy="457200"/>
          </a:xfrm>
        </p:spPr>
        <p:txBody>
          <a:bodyPr/>
          <a:lstStyle/>
          <a:p>
            <a:r>
              <a:rPr lang="en-US" dirty="0" smtClean="0"/>
              <a:t>SOIL MECHANICS LECTURES by Dr. Mohammed Sh. M. Al Shakerchy</a:t>
            </a:r>
            <a:endParaRPr lang="ar-IQ" dirty="0"/>
          </a:p>
        </p:txBody>
      </p:sp>
      <p:sp>
        <p:nvSpPr>
          <p:cNvPr id="31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31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Laboratory Compaction Tests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IQ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5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bldLvl="5"/>
      <p:bldP spid="1026" grpId="0" animBg="1"/>
      <p:bldP spid="10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Role of </a:t>
            </a:r>
            <a:r>
              <a:rPr lang="en-US" sz="4000" dirty="0" err="1">
                <a:solidFill>
                  <a:srgbClr val="00B050"/>
                </a:solidFill>
              </a:rPr>
              <a:t>Compactive</a:t>
            </a:r>
            <a:r>
              <a:rPr lang="en-US" sz="4000" dirty="0">
                <a:solidFill>
                  <a:srgbClr val="00B050"/>
                </a:solidFill>
              </a:rPr>
              <a:t>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288921" y="1594591"/>
            <a:ext cx="26792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The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 will be greater when using a heavier roller on site or a heavier rammer in the laboratory. With greater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effort: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maximum dry density increases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optimum water content decreases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air-voids content remains almost the same. </a:t>
            </a:r>
          </a:p>
        </p:txBody>
      </p:sp>
      <p:grpSp>
        <p:nvGrpSpPr>
          <p:cNvPr id="26" name="مجموعة 3"/>
          <p:cNvGrpSpPr/>
          <p:nvPr/>
        </p:nvGrpSpPr>
        <p:grpSpPr>
          <a:xfrm>
            <a:off x="3968134" y="1758941"/>
            <a:ext cx="5995503" cy="4019559"/>
            <a:chOff x="1633722" y="2000250"/>
            <a:chExt cx="6757800" cy="4576423"/>
          </a:xfrm>
        </p:grpSpPr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2643188" y="2071688"/>
              <a:ext cx="5643562" cy="3878262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8" name="Freeform 3"/>
            <p:cNvSpPr>
              <a:spLocks/>
            </p:cNvSpPr>
            <p:nvPr/>
          </p:nvSpPr>
          <p:spPr bwMode="auto">
            <a:xfrm>
              <a:off x="4857750" y="2000250"/>
              <a:ext cx="3414713" cy="2578100"/>
            </a:xfrm>
            <a:custGeom>
              <a:avLst/>
              <a:gdLst>
                <a:gd name="T0" fmla="*/ 0 w 2034"/>
                <a:gd name="T1" fmla="*/ 0 h 1449"/>
                <a:gd name="T2" fmla="*/ 123 w 2034"/>
                <a:gd name="T3" fmla="*/ 219 h 1449"/>
                <a:gd name="T4" fmla="*/ 267 w 2034"/>
                <a:gd name="T5" fmla="*/ 411 h 1449"/>
                <a:gd name="T6" fmla="*/ 441 w 2034"/>
                <a:gd name="T7" fmla="*/ 603 h 1449"/>
                <a:gd name="T8" fmla="*/ 651 w 2034"/>
                <a:gd name="T9" fmla="*/ 795 h 1449"/>
                <a:gd name="T10" fmla="*/ 873 w 2034"/>
                <a:gd name="T11" fmla="*/ 936 h 1449"/>
                <a:gd name="T12" fmla="*/ 1116 w 2034"/>
                <a:gd name="T13" fmla="*/ 1080 h 1449"/>
                <a:gd name="T14" fmla="*/ 1350 w 2034"/>
                <a:gd name="T15" fmla="*/ 1179 h 1449"/>
                <a:gd name="T16" fmla="*/ 1557 w 2034"/>
                <a:gd name="T17" fmla="*/ 1269 h 1449"/>
                <a:gd name="T18" fmla="*/ 1746 w 2034"/>
                <a:gd name="T19" fmla="*/ 1350 h 1449"/>
                <a:gd name="T20" fmla="*/ 1980 w 2034"/>
                <a:gd name="T21" fmla="*/ 1431 h 1449"/>
                <a:gd name="T22" fmla="*/ 2034 w 2034"/>
                <a:gd name="T23" fmla="*/ 1449 h 14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34"/>
                <a:gd name="T37" fmla="*/ 0 h 1449"/>
                <a:gd name="T38" fmla="*/ 2034 w 2034"/>
                <a:gd name="T39" fmla="*/ 1449 h 14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34" h="1449">
                  <a:moveTo>
                    <a:pt x="0" y="0"/>
                  </a:moveTo>
                  <a:cubicBezTo>
                    <a:pt x="22" y="37"/>
                    <a:pt x="78" y="150"/>
                    <a:pt x="123" y="219"/>
                  </a:cubicBezTo>
                  <a:cubicBezTo>
                    <a:pt x="168" y="288"/>
                    <a:pt x="214" y="347"/>
                    <a:pt x="267" y="411"/>
                  </a:cubicBezTo>
                  <a:cubicBezTo>
                    <a:pt x="320" y="475"/>
                    <a:pt x="377" y="539"/>
                    <a:pt x="441" y="603"/>
                  </a:cubicBezTo>
                  <a:cubicBezTo>
                    <a:pt x="505" y="667"/>
                    <a:pt x="579" y="740"/>
                    <a:pt x="651" y="795"/>
                  </a:cubicBezTo>
                  <a:cubicBezTo>
                    <a:pt x="723" y="850"/>
                    <a:pt x="796" y="889"/>
                    <a:pt x="873" y="936"/>
                  </a:cubicBezTo>
                  <a:cubicBezTo>
                    <a:pt x="950" y="983"/>
                    <a:pt x="1037" y="1039"/>
                    <a:pt x="1116" y="1080"/>
                  </a:cubicBezTo>
                  <a:cubicBezTo>
                    <a:pt x="1195" y="1121"/>
                    <a:pt x="1277" y="1148"/>
                    <a:pt x="1350" y="1179"/>
                  </a:cubicBezTo>
                  <a:cubicBezTo>
                    <a:pt x="1423" y="1210"/>
                    <a:pt x="1491" y="1241"/>
                    <a:pt x="1557" y="1269"/>
                  </a:cubicBezTo>
                  <a:cubicBezTo>
                    <a:pt x="1623" y="1297"/>
                    <a:pt x="1676" y="1323"/>
                    <a:pt x="1746" y="1350"/>
                  </a:cubicBezTo>
                  <a:cubicBezTo>
                    <a:pt x="1816" y="1377"/>
                    <a:pt x="1932" y="1415"/>
                    <a:pt x="1980" y="1431"/>
                  </a:cubicBezTo>
                  <a:cubicBezTo>
                    <a:pt x="2028" y="1447"/>
                    <a:pt x="2023" y="1445"/>
                    <a:pt x="2034" y="1449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9" name="Freeform 4"/>
            <p:cNvSpPr>
              <a:spLocks/>
            </p:cNvSpPr>
            <p:nvPr/>
          </p:nvSpPr>
          <p:spPr bwMode="auto">
            <a:xfrm>
              <a:off x="3357563" y="2825750"/>
              <a:ext cx="2524125" cy="1174750"/>
            </a:xfrm>
            <a:custGeom>
              <a:avLst/>
              <a:gdLst>
                <a:gd name="T0" fmla="*/ 0 w 1269"/>
                <a:gd name="T1" fmla="*/ 667 h 667"/>
                <a:gd name="T2" fmla="*/ 186 w 1269"/>
                <a:gd name="T3" fmla="*/ 364 h 667"/>
                <a:gd name="T4" fmla="*/ 384 w 1269"/>
                <a:gd name="T5" fmla="*/ 139 h 667"/>
                <a:gd name="T6" fmla="*/ 528 w 1269"/>
                <a:gd name="T7" fmla="*/ 43 h 667"/>
                <a:gd name="T8" fmla="*/ 663 w 1269"/>
                <a:gd name="T9" fmla="*/ 4 h 667"/>
                <a:gd name="T10" fmla="*/ 816 w 1269"/>
                <a:gd name="T11" fmla="*/ 67 h 667"/>
                <a:gd name="T12" fmla="*/ 924 w 1269"/>
                <a:gd name="T13" fmla="*/ 166 h 667"/>
                <a:gd name="T14" fmla="*/ 1032 w 1269"/>
                <a:gd name="T15" fmla="*/ 283 h 667"/>
                <a:gd name="T16" fmla="*/ 1104 w 1269"/>
                <a:gd name="T17" fmla="*/ 379 h 667"/>
                <a:gd name="T18" fmla="*/ 1185 w 1269"/>
                <a:gd name="T19" fmla="*/ 465 h 667"/>
                <a:gd name="T20" fmla="*/ 1257 w 1269"/>
                <a:gd name="T21" fmla="*/ 544 h 667"/>
                <a:gd name="T22" fmla="*/ 1257 w 1269"/>
                <a:gd name="T23" fmla="*/ 546 h 6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9"/>
                <a:gd name="T37" fmla="*/ 0 h 667"/>
                <a:gd name="T38" fmla="*/ 1269 w 1269"/>
                <a:gd name="T39" fmla="*/ 667 h 6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9" h="667">
                  <a:moveTo>
                    <a:pt x="0" y="667"/>
                  </a:moveTo>
                  <a:cubicBezTo>
                    <a:pt x="31" y="617"/>
                    <a:pt x="122" y="452"/>
                    <a:pt x="186" y="364"/>
                  </a:cubicBezTo>
                  <a:cubicBezTo>
                    <a:pt x="250" y="276"/>
                    <a:pt x="327" y="193"/>
                    <a:pt x="384" y="139"/>
                  </a:cubicBezTo>
                  <a:cubicBezTo>
                    <a:pt x="441" y="85"/>
                    <a:pt x="482" y="65"/>
                    <a:pt x="528" y="43"/>
                  </a:cubicBezTo>
                  <a:cubicBezTo>
                    <a:pt x="574" y="21"/>
                    <a:pt x="615" y="0"/>
                    <a:pt x="663" y="4"/>
                  </a:cubicBezTo>
                  <a:cubicBezTo>
                    <a:pt x="711" y="8"/>
                    <a:pt x="772" y="40"/>
                    <a:pt x="816" y="67"/>
                  </a:cubicBezTo>
                  <a:cubicBezTo>
                    <a:pt x="860" y="94"/>
                    <a:pt x="888" y="130"/>
                    <a:pt x="924" y="166"/>
                  </a:cubicBezTo>
                  <a:cubicBezTo>
                    <a:pt x="960" y="202"/>
                    <a:pt x="1002" y="247"/>
                    <a:pt x="1032" y="283"/>
                  </a:cubicBezTo>
                  <a:cubicBezTo>
                    <a:pt x="1062" y="319"/>
                    <a:pt x="1079" y="349"/>
                    <a:pt x="1104" y="379"/>
                  </a:cubicBezTo>
                  <a:cubicBezTo>
                    <a:pt x="1129" y="409"/>
                    <a:pt x="1159" y="438"/>
                    <a:pt x="1185" y="465"/>
                  </a:cubicBezTo>
                  <a:cubicBezTo>
                    <a:pt x="1211" y="492"/>
                    <a:pt x="1245" y="531"/>
                    <a:pt x="1257" y="544"/>
                  </a:cubicBezTo>
                  <a:cubicBezTo>
                    <a:pt x="1269" y="557"/>
                    <a:pt x="1257" y="546"/>
                    <a:pt x="1257" y="546"/>
                  </a:cubicBezTo>
                </a:path>
              </a:pathLst>
            </a:custGeom>
            <a:noFill/>
            <a:ln w="412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714750" y="3443288"/>
              <a:ext cx="2667000" cy="1414462"/>
            </a:xfrm>
            <a:custGeom>
              <a:avLst/>
              <a:gdLst>
                <a:gd name="T0" fmla="*/ 0 w 1324"/>
                <a:gd name="T1" fmla="*/ 667 h 667"/>
                <a:gd name="T2" fmla="*/ 194 w 1324"/>
                <a:gd name="T3" fmla="*/ 364 h 667"/>
                <a:gd name="T4" fmla="*/ 401 w 1324"/>
                <a:gd name="T5" fmla="*/ 139 h 667"/>
                <a:gd name="T6" fmla="*/ 551 w 1324"/>
                <a:gd name="T7" fmla="*/ 43 h 667"/>
                <a:gd name="T8" fmla="*/ 692 w 1324"/>
                <a:gd name="T9" fmla="*/ 4 h 667"/>
                <a:gd name="T10" fmla="*/ 851 w 1324"/>
                <a:gd name="T11" fmla="*/ 67 h 667"/>
                <a:gd name="T12" fmla="*/ 990 w 1324"/>
                <a:gd name="T13" fmla="*/ 160 h 667"/>
                <a:gd name="T14" fmla="*/ 1098 w 1324"/>
                <a:gd name="T15" fmla="*/ 250 h 667"/>
                <a:gd name="T16" fmla="*/ 1206 w 1324"/>
                <a:gd name="T17" fmla="*/ 331 h 667"/>
                <a:gd name="T18" fmla="*/ 1324 w 1324"/>
                <a:gd name="T19" fmla="*/ 433 h 6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4"/>
                <a:gd name="T31" fmla="*/ 0 h 667"/>
                <a:gd name="T32" fmla="*/ 1324 w 1324"/>
                <a:gd name="T33" fmla="*/ 667 h 6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4" h="667">
                  <a:moveTo>
                    <a:pt x="0" y="667"/>
                  </a:moveTo>
                  <a:cubicBezTo>
                    <a:pt x="32" y="617"/>
                    <a:pt x="127" y="452"/>
                    <a:pt x="194" y="364"/>
                  </a:cubicBezTo>
                  <a:cubicBezTo>
                    <a:pt x="261" y="276"/>
                    <a:pt x="341" y="193"/>
                    <a:pt x="401" y="139"/>
                  </a:cubicBezTo>
                  <a:cubicBezTo>
                    <a:pt x="460" y="85"/>
                    <a:pt x="503" y="65"/>
                    <a:pt x="551" y="43"/>
                  </a:cubicBezTo>
                  <a:cubicBezTo>
                    <a:pt x="599" y="21"/>
                    <a:pt x="642" y="0"/>
                    <a:pt x="692" y="4"/>
                  </a:cubicBezTo>
                  <a:cubicBezTo>
                    <a:pt x="742" y="8"/>
                    <a:pt x="801" y="41"/>
                    <a:pt x="851" y="67"/>
                  </a:cubicBezTo>
                  <a:cubicBezTo>
                    <a:pt x="901" y="93"/>
                    <a:pt x="949" y="129"/>
                    <a:pt x="990" y="160"/>
                  </a:cubicBezTo>
                  <a:cubicBezTo>
                    <a:pt x="1031" y="191"/>
                    <a:pt x="1062" y="222"/>
                    <a:pt x="1098" y="250"/>
                  </a:cubicBezTo>
                  <a:cubicBezTo>
                    <a:pt x="1134" y="278"/>
                    <a:pt x="1168" y="300"/>
                    <a:pt x="1206" y="331"/>
                  </a:cubicBezTo>
                  <a:cubicBezTo>
                    <a:pt x="1244" y="362"/>
                    <a:pt x="1304" y="416"/>
                    <a:pt x="1324" y="433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633722" y="2976010"/>
              <a:ext cx="677440" cy="2129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464049" y="6072208"/>
              <a:ext cx="3927473" cy="504465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357688" y="3929063"/>
              <a:ext cx="3914775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</a:rPr>
                <a:t>Standard Compaction</a:t>
              </a:r>
              <a:endParaRPr lang="en-AU" i="1" dirty="0">
                <a:latin typeface="Times New Roman" pitchFamily="18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786817" y="2285992"/>
              <a:ext cx="4103809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  <a:defRPr/>
              </a:pPr>
              <a:r>
                <a:rPr lang="en-US" i="1" dirty="0">
                  <a:latin typeface="Times New Roman" pitchFamily="18" charset="0"/>
                </a:rPr>
                <a:t>Modified Compaction</a:t>
              </a:r>
              <a:endParaRPr lang="en-AU" i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Compactive</a:t>
            </a:r>
            <a:r>
              <a:rPr lang="en-US" dirty="0" smtClean="0">
                <a:solidFill>
                  <a:srgbClr val="00B050"/>
                </a:solidFill>
              </a:rPr>
              <a:t> Effor</a:t>
            </a:r>
            <a:r>
              <a:rPr lang="en-US" dirty="0">
                <a:solidFill>
                  <a:srgbClr val="00B050"/>
                </a:solidFill>
              </a:rPr>
              <a:t>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442"/>
              </p:ext>
            </p:extLst>
          </p:nvPr>
        </p:nvGraphicFramePr>
        <p:xfrm>
          <a:off x="952500" y="952500"/>
          <a:ext cx="10515600" cy="542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val="645024765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1030513293"/>
                    </a:ext>
                  </a:extLst>
                </a:gridCol>
              </a:tblGrid>
              <a:tr h="224671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                                                      </a:t>
                      </a: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Smoothed drum  Roller</a:t>
                      </a: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20 psi to 50 psi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99537"/>
                  </a:ext>
                </a:extLst>
              </a:tr>
              <a:tr h="25305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Sheep's Foot Roller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175 psi to 700 PSI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837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47750"/>
            <a:ext cx="3619500" cy="214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986648"/>
            <a:ext cx="2628900" cy="18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Can We design Soil Compaction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solidFill>
                  <a:schemeClr val="accent2"/>
                </a:solidFill>
              </a:rPr>
              <a:t>Yes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2"/>
                </a:solidFill>
              </a:rPr>
              <a:t>“</a:t>
            </a:r>
            <a:r>
              <a:rPr lang="en-US" sz="3200" i="1" dirty="0">
                <a:solidFill>
                  <a:schemeClr val="accent2"/>
                </a:solidFill>
              </a:rPr>
              <a:t>Mathematical Approach to Simulate Soil Behavior under Shallow Compaction</a:t>
            </a:r>
            <a:r>
              <a:rPr lang="en-US" sz="3200" i="1" dirty="0" smtClean="0">
                <a:solidFill>
                  <a:schemeClr val="accent2"/>
                </a:solidFill>
              </a:rPr>
              <a:t>” by Ahmed M .</a:t>
            </a:r>
            <a:r>
              <a:rPr lang="en-US" sz="3200" i="1" dirty="0" err="1" smtClean="0">
                <a:solidFill>
                  <a:schemeClr val="accent2"/>
                </a:solidFill>
              </a:rPr>
              <a:t>Ebid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𝐸𝑠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30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d>
                      <m:sSup>
                        <m:sSup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𝐿𝑁</m:t>
                          </m:r>
                          <m:d>
                            <m:dPr>
                              <m:ctrlPr>
                                <a:rPr lang="en-US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blipFill>
                <a:blip r:embed="rId3"/>
                <a:stretch>
                  <a:fillRect r="-47409" b="-20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561</Words>
  <Application>Microsoft Office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等线</vt:lpstr>
      <vt:lpstr>Symbol</vt:lpstr>
      <vt:lpstr>Times New Roman</vt:lpstr>
      <vt:lpstr>Office Theme</vt:lpstr>
      <vt:lpstr>Soil Compaction By Elephant </vt:lpstr>
      <vt:lpstr>R R Proctor</vt:lpstr>
      <vt:lpstr>Proctor Curve</vt:lpstr>
      <vt:lpstr>Compaction Mechanism</vt:lpstr>
      <vt:lpstr>Factors Affecting The Compaction</vt:lpstr>
      <vt:lpstr>Laboratory Compaction Tests </vt:lpstr>
      <vt:lpstr>Role of Compactive Effort</vt:lpstr>
      <vt:lpstr>Compactive Effort</vt:lpstr>
      <vt:lpstr>Can We design Soil Compaction?</vt:lpstr>
      <vt:lpstr>Parameter for Soil Compaction design</vt:lpstr>
      <vt:lpstr>Proposed Procedure for Soil Compaction Design ?</vt:lpstr>
      <vt:lpstr>Computer Program for Soil Compaction Design?</vt:lpstr>
      <vt:lpstr>Computer Program for Soil Compaction Design?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 Proctor</dc:title>
  <dc:creator>HFMLIP</dc:creator>
  <cp:lastModifiedBy>Home</cp:lastModifiedBy>
  <cp:revision>25</cp:revision>
  <dcterms:created xsi:type="dcterms:W3CDTF">2019-12-29T05:56:51Z</dcterms:created>
  <dcterms:modified xsi:type="dcterms:W3CDTF">2021-01-17T19:33:51Z</dcterms:modified>
</cp:coreProperties>
</file>