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58" r:id="rId5"/>
    <p:sldId id="293" r:id="rId6"/>
    <p:sldId id="294" r:id="rId7"/>
    <p:sldId id="295" r:id="rId8"/>
    <p:sldId id="276" r:id="rId9"/>
    <p:sldId id="259" r:id="rId10"/>
    <p:sldId id="264" r:id="rId11"/>
    <p:sldId id="274" r:id="rId12"/>
    <p:sldId id="268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237849286563631E-2"/>
          <c:y val="5.7413834242506852E-2"/>
          <c:w val="0.9051910916904925"/>
          <c:h val="0.86937339209840336"/>
        </c:manualLayout>
      </c:layout>
      <c:barChart>
        <c:barDir val="col"/>
        <c:grouping val="clustered"/>
        <c:varyColors val="0"/>
        <c:ser>
          <c:idx val="0"/>
          <c:order val="0"/>
          <c:tx>
            <c:v>Total Target as Per 2nd RDPP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'This Years Physical Work Progra'!$A$2:$A$13</c:f>
              <c:strCache>
                <c:ptCount val="12"/>
                <c:pt idx="0">
                  <c:v> Inlet</c:v>
                </c:pt>
                <c:pt idx="1">
                  <c:v>Reg Re-inst</c:v>
                </c:pt>
                <c:pt idx="2">
                  <c:v> Reg/ CW/BDO</c:v>
                </c:pt>
                <c:pt idx="3">
                  <c:v> Khal/River (New)</c:v>
                </c:pt>
                <c:pt idx="4">
                  <c:v> Khal/River (Rehab )</c:v>
                </c:pt>
                <c:pt idx="5">
                  <c:v> Full Emb</c:v>
                </c:pt>
                <c:pt idx="6">
                  <c:v>Subm Emb (Rehab)</c:v>
                </c:pt>
                <c:pt idx="7">
                  <c:v>Subm Emb (New)</c:v>
                </c:pt>
                <c:pt idx="8">
                  <c:v>Rehabof Reg</c:v>
                </c:pt>
                <c:pt idx="9">
                  <c:v> WMG office</c:v>
                </c:pt>
                <c:pt idx="10">
                  <c:v> Threshing Floor</c:v>
                </c:pt>
                <c:pt idx="11">
                  <c:v>Gate</c:v>
                </c:pt>
              </c:strCache>
            </c:strRef>
          </c:cat>
          <c:val>
            <c:numRef>
              <c:f>'This Years Physical Work Progra'!$C$2:$C$13</c:f>
              <c:numCache>
                <c:formatCode>General</c:formatCode>
                <c:ptCount val="12"/>
                <c:pt idx="0">
                  <c:v>116</c:v>
                </c:pt>
                <c:pt idx="1">
                  <c:v>5</c:v>
                </c:pt>
                <c:pt idx="2">
                  <c:v>112</c:v>
                </c:pt>
                <c:pt idx="3">
                  <c:v>338</c:v>
                </c:pt>
                <c:pt idx="4">
                  <c:v>109</c:v>
                </c:pt>
                <c:pt idx="5">
                  <c:v>68</c:v>
                </c:pt>
                <c:pt idx="6">
                  <c:v>62</c:v>
                </c:pt>
                <c:pt idx="7">
                  <c:v>263</c:v>
                </c:pt>
                <c:pt idx="8">
                  <c:v>7</c:v>
                </c:pt>
                <c:pt idx="9">
                  <c:v>30</c:v>
                </c:pt>
                <c:pt idx="10">
                  <c:v>5</c:v>
                </c:pt>
                <c:pt idx="1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7-46A7-B227-478A7662C5E9}"/>
            </c:ext>
          </c:extLst>
        </c:ser>
        <c:ser>
          <c:idx val="1"/>
          <c:order val="1"/>
          <c:tx>
            <c:v>Program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val>
            <c:numRef>
              <c:f>'This Years Physical Work Progra'!$D$2:$D$13</c:f>
              <c:numCache>
                <c:formatCode>General</c:formatCode>
                <c:ptCount val="12"/>
                <c:pt idx="0">
                  <c:v>50</c:v>
                </c:pt>
                <c:pt idx="1">
                  <c:v>3</c:v>
                </c:pt>
                <c:pt idx="2">
                  <c:v>30</c:v>
                </c:pt>
                <c:pt idx="3">
                  <c:v>75</c:v>
                </c:pt>
                <c:pt idx="4">
                  <c:v>34</c:v>
                </c:pt>
                <c:pt idx="5">
                  <c:v>7</c:v>
                </c:pt>
                <c:pt idx="6">
                  <c:v>8</c:v>
                </c:pt>
                <c:pt idx="7">
                  <c:v>50</c:v>
                </c:pt>
                <c:pt idx="8">
                  <c:v>4</c:v>
                </c:pt>
                <c:pt idx="9">
                  <c:v>13</c:v>
                </c:pt>
                <c:pt idx="10">
                  <c:v>3</c:v>
                </c:pt>
                <c:pt idx="1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7-46A7-B227-478A7662C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4"/>
        <c:overlap val="1"/>
        <c:axId val="174001536"/>
        <c:axId val="174040192"/>
      </c:barChart>
      <c:catAx>
        <c:axId val="1740015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40192"/>
        <c:crosses val="autoZero"/>
        <c:auto val="0"/>
        <c:lblAlgn val="ctr"/>
        <c:lblOffset val="100"/>
        <c:noMultiLvlLbl val="0"/>
      </c:catAx>
      <c:valAx>
        <c:axId val="174040192"/>
        <c:scaling>
          <c:orientation val="minMax"/>
          <c:max val="3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BDT  Crore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in"/>
        <c:minorTickMark val="out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1536"/>
        <c:crosses val="autoZero"/>
        <c:crossBetween val="between"/>
        <c:majorUnit val="25"/>
        <c:min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553219731818935"/>
          <c:y val="3.0720667143275312E-2"/>
          <c:w val="0.59694671561035628"/>
          <c:h val="3.1139094273003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0.14016</cdr:x>
      <cdr:y>0.12364</cdr:y>
    </cdr:from>
    <cdr:to>
      <cdr:x>0.52913</cdr:x>
      <cdr:y>0.16052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11036" y="775607"/>
          <a:ext cx="3360964" cy="231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0.13701</cdr:x>
      <cdr:y>0.28633</cdr:y>
    </cdr:from>
    <cdr:to>
      <cdr:x>0.37638</cdr:x>
      <cdr:y>0.37093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83821" y="1796143"/>
          <a:ext cx="2068286" cy="530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D706F-24D0-4272-ACA1-F6C86E395C6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672D5-5F1B-405C-833E-51F817CC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8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9941-8863-4190-945A-47CAE70C058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641" y="876298"/>
            <a:ext cx="11280685" cy="58370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1493520"/>
            <a:ext cx="11186160" cy="46405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45" y="261886"/>
            <a:ext cx="10515600" cy="10064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of Re-excavation of Khal/River (New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28674" name="Picture 2" descr="F:\Downloads\fwddataforppt\Khal_Riv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" y="1106129"/>
            <a:ext cx="11887200" cy="527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-231493"/>
            <a:ext cx="10515600" cy="192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Re-excavation of Khal/River (Rehab </a:t>
            </a:r>
            <a:r>
              <a:rPr lang="en-US" sz="3000" dirty="0" err="1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C0000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5" name="Picture 11" descr="F:\Downloads\fwddataforppt\Khal_Riv_Reh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0" y="1371600"/>
            <a:ext cx="11698697" cy="49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Submersible Embankment                  (New 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43" name="Picture 15" descr="F:\Downloads\fwddataforppt\Sub_Emb_Co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1607573"/>
            <a:ext cx="11533237" cy="45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Yearwise</a:t>
            </a:r>
            <a:r>
              <a:rPr lang="en-US" dirty="0" smtClean="0"/>
              <a:t> Civil Works Expenditure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468471"/>
              </p:ext>
            </p:extLst>
          </p:nvPr>
        </p:nvGraphicFramePr>
        <p:xfrm>
          <a:off x="319314" y="812800"/>
          <a:ext cx="11669485" cy="604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9314" y="812800"/>
                        <a:ext cx="11669485" cy="604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Specification What Does It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How ,when and by whom measurement for Individual work Item will be given.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1.How </a:t>
            </a:r>
            <a:r>
              <a:rPr lang="en-US" dirty="0">
                <a:solidFill>
                  <a:srgbClr val="C00000"/>
                </a:solidFill>
              </a:rPr>
              <a:t>,when </a:t>
            </a:r>
            <a:r>
              <a:rPr lang="en-US" dirty="0" smtClean="0">
                <a:solidFill>
                  <a:srgbClr val="C00000"/>
                </a:solidFill>
              </a:rPr>
              <a:t>,by  whom and in what frequency Quality Assurance Tests for Individual work items will be performed.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Schedule of Tests for different work Items.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the measurement will be carried through Joint Measurement Team (JMT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64850"/>
              </p:ext>
            </p:extLst>
          </p:nvPr>
        </p:nvGraphicFramePr>
        <p:xfrm>
          <a:off x="573204" y="1528550"/>
          <a:ext cx="11150222" cy="495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111">
                  <a:extLst>
                    <a:ext uri="{9D8B030D-6E8A-4147-A177-3AD203B41FA5}">
                      <a16:colId xmlns:a16="http://schemas.microsoft.com/office/drawing/2014/main" val="406515201"/>
                    </a:ext>
                  </a:extLst>
                </a:gridCol>
                <a:gridCol w="5575111">
                  <a:extLst>
                    <a:ext uri="{9D8B030D-6E8A-4147-A177-3AD203B41FA5}">
                      <a16:colId xmlns:a16="http://schemas.microsoft.com/office/drawing/2014/main" val="2871158447"/>
                    </a:ext>
                  </a:extLst>
                </a:gridCol>
              </a:tblGrid>
              <a:tr h="9279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Constituting</a:t>
                      </a:r>
                      <a:r>
                        <a:rPr lang="en-US" sz="2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Members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Designation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440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Sub-Divisional Engineer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Convener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83035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SAE/SO.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09723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Field Inspector.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6897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Representative of the Contractor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49071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Field Supervision Engineer.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 Secretary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0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Work Scope of JMT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Submit Measurement Every 15days in standard format.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Annex-II: Standard Forms for Measurement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)</a:t>
            </a:r>
            <a:endParaRPr lang="en-US" sz="2400" kern="100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Ensure Quality Control tests performed properly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Submit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monthly quality control report for every site/reach/structure</a:t>
            </a: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.. </a:t>
            </a:r>
            <a:endParaRPr lang="en-US" sz="2400" kern="100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After Completion </a:t>
            </a: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prepare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 defect liability schedule </a:t>
            </a: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CC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116093"/>
              </p:ext>
            </p:extLst>
          </p:nvPr>
        </p:nvGraphicFramePr>
        <p:xfrm>
          <a:off x="204716" y="764275"/>
          <a:ext cx="11859905" cy="62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716" y="764275"/>
                        <a:ext cx="11859905" cy="623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21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RCC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493573"/>
              </p:ext>
            </p:extLst>
          </p:nvPr>
        </p:nvGraphicFramePr>
        <p:xfrm>
          <a:off x="313899" y="655094"/>
          <a:ext cx="11382231" cy="590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899" y="655094"/>
                        <a:ext cx="11382231" cy="5909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21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Reinforcement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37749"/>
              </p:ext>
            </p:extLst>
          </p:nvPr>
        </p:nvGraphicFramePr>
        <p:xfrm>
          <a:off x="218364" y="764275"/>
          <a:ext cx="11846257" cy="582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364" y="764275"/>
                        <a:ext cx="11846257" cy="5827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2" y="876299"/>
            <a:ext cx="11182772" cy="57226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Earth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91232"/>
              </p:ext>
            </p:extLst>
          </p:nvPr>
        </p:nvGraphicFramePr>
        <p:xfrm>
          <a:off x="196566" y="743994"/>
          <a:ext cx="11281201" cy="597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566" y="743994"/>
                        <a:ext cx="11281201" cy="5974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21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Earth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209284"/>
              </p:ext>
            </p:extLst>
          </p:nvPr>
        </p:nvGraphicFramePr>
        <p:xfrm>
          <a:off x="203200" y="774700"/>
          <a:ext cx="11988800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" y="774700"/>
                        <a:ext cx="11988800" cy="593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4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Measurement Format for General Items Not Covered Above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99406"/>
              </p:ext>
            </p:extLst>
          </p:nvPr>
        </p:nvGraphicFramePr>
        <p:xfrm>
          <a:off x="313900" y="927100"/>
          <a:ext cx="115606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900" y="927100"/>
                        <a:ext cx="11560600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Summary of Measurement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178247"/>
              </p:ext>
            </p:extLst>
          </p:nvPr>
        </p:nvGraphicFramePr>
        <p:xfrm>
          <a:off x="165100" y="812800"/>
          <a:ext cx="11696700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100" y="812800"/>
                        <a:ext cx="11696700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Embankment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19975"/>
              </p:ext>
            </p:extLst>
          </p:nvPr>
        </p:nvGraphicFramePr>
        <p:xfrm>
          <a:off x="635001" y="812324"/>
          <a:ext cx="10842767" cy="597980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8413">
                  <a:extLst>
                    <a:ext uri="{9D8B030D-6E8A-4147-A177-3AD203B41FA5}">
                      <a16:colId xmlns:a16="http://schemas.microsoft.com/office/drawing/2014/main" val="1746728612"/>
                    </a:ext>
                  </a:extLst>
                </a:gridCol>
                <a:gridCol w="2372078">
                  <a:extLst>
                    <a:ext uri="{9D8B030D-6E8A-4147-A177-3AD203B41FA5}">
                      <a16:colId xmlns:a16="http://schemas.microsoft.com/office/drawing/2014/main" val="715445339"/>
                    </a:ext>
                  </a:extLst>
                </a:gridCol>
                <a:gridCol w="5443919">
                  <a:extLst>
                    <a:ext uri="{9D8B030D-6E8A-4147-A177-3AD203B41FA5}">
                      <a16:colId xmlns:a16="http://schemas.microsoft.com/office/drawing/2014/main" val="3658057331"/>
                    </a:ext>
                  </a:extLst>
                </a:gridCol>
                <a:gridCol w="2348357">
                  <a:extLst>
                    <a:ext uri="{9D8B030D-6E8A-4147-A177-3AD203B41FA5}">
                      <a16:colId xmlns:a16="http://schemas.microsoft.com/office/drawing/2014/main" val="2749780671"/>
                    </a:ext>
                  </a:extLst>
                </a:gridCol>
              </a:tblGrid>
              <a:tr h="290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 of 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Method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885273331"/>
                  </a:ext>
                </a:extLst>
              </a:tr>
              <a:tr h="14210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Atterberg's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(Plastic Limit &amp;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 Limit)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For each source of fill materials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One Sample for each 10,000 Cum of fill material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Change in the Characteristics of the material noticed on visual examination.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ASTM D 4318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879665230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Grain Size Distribution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ASTM D 422 </a:t>
                      </a:r>
                      <a:b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b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2926806311"/>
                  </a:ext>
                </a:extLst>
              </a:tr>
              <a:tr h="581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Proctor Test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ASTM D 1557 &amp;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ASSTO T 180 D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2811145712"/>
                  </a:ext>
                </a:extLst>
              </a:tr>
              <a:tr h="8526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Moisture Content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.For each 5000 cum of fill material </a:t>
                      </a:r>
                      <a:b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ASTM D 4346 &amp; ASTM D 4944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V 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3343853734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Dry Density Test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indent="-1270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One Sample for each 1000 </a:t>
                      </a: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sqm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compacted surface in each layer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AAHSTO T191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1619351646"/>
                  </a:ext>
                </a:extLst>
              </a:tr>
              <a:tr h="202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327567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2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CC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36732"/>
              </p:ext>
            </p:extLst>
          </p:nvPr>
        </p:nvGraphicFramePr>
        <p:xfrm>
          <a:off x="313899" y="655094"/>
          <a:ext cx="11395501" cy="6339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465">
                  <a:extLst>
                    <a:ext uri="{9D8B030D-6E8A-4147-A177-3AD203B41FA5}">
                      <a16:colId xmlns:a16="http://schemas.microsoft.com/office/drawing/2014/main" val="1726919557"/>
                    </a:ext>
                  </a:extLst>
                </a:gridCol>
                <a:gridCol w="3308427">
                  <a:extLst>
                    <a:ext uri="{9D8B030D-6E8A-4147-A177-3AD203B41FA5}">
                      <a16:colId xmlns:a16="http://schemas.microsoft.com/office/drawing/2014/main" val="562434387"/>
                    </a:ext>
                  </a:extLst>
                </a:gridCol>
                <a:gridCol w="4181741">
                  <a:extLst>
                    <a:ext uri="{9D8B030D-6E8A-4147-A177-3AD203B41FA5}">
                      <a16:colId xmlns:a16="http://schemas.microsoft.com/office/drawing/2014/main" val="2114888677"/>
                    </a:ext>
                  </a:extLst>
                </a:gridCol>
                <a:gridCol w="3457868">
                  <a:extLst>
                    <a:ext uri="{9D8B030D-6E8A-4147-A177-3AD203B41FA5}">
                      <a16:colId xmlns:a16="http://schemas.microsoft.com/office/drawing/2014/main" val="3936431509"/>
                    </a:ext>
                  </a:extLst>
                </a:gridCol>
              </a:tblGrid>
              <a:tr h="326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Name of Test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Frequency of Test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Method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extLst>
                  <a:ext uri="{0D108BD9-81ED-4DB2-BD59-A6C34878D82A}">
                    <a16:rowId xmlns:a16="http://schemas.microsoft.com/office/drawing/2014/main" val="3266497986"/>
                  </a:ext>
                </a:extLst>
              </a:tr>
              <a:tr h="18914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Cement: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Fineness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Soundness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Initial Setting Time and Final Setting Time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Compressive Strength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Tensile Strength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Unit Weight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fresh Consignment arriving at Site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100 M. Ton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ASTM C786,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ASTI C403,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ISO 679:2009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Equivalent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3164827841"/>
                  </a:ext>
                </a:extLst>
              </a:tr>
              <a:tr h="8026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Fine Aggregate (Sand)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i) Fineness Modulus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1(one) Sample for each 350 Cum or part thereof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At least 1 Sample in a week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 33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Equivalent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3405217943"/>
                  </a:ext>
                </a:extLst>
              </a:tr>
              <a:tr h="14164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Coarse Aggregate (Stone Chips)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Gradation Test</a:t>
                      </a:r>
                      <a:endParaRPr lang="en-US" sz="1400" kern="100">
                        <a:effectLst/>
                      </a:endParaRPr>
                    </a:p>
                    <a:p>
                      <a:pPr marL="21717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1(one) Sample for each 700 Cum or part thereof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At least 1 Sample in a week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ASTM C330,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AASHTO T-85, BS-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812,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ASTM C-535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Equivalent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292675629"/>
                  </a:ext>
                </a:extLst>
              </a:tr>
              <a:tr h="4815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Water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Suitability of Water for Concrete Mixing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source of Water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BS EN BS EN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1008:2002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1413000809"/>
                  </a:ext>
                </a:extLst>
              </a:tr>
              <a:tr h="1284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Concrete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 dirty="0" smtClean="0">
                          <a:effectLst/>
                        </a:rPr>
                        <a:t>Concrete </a:t>
                      </a:r>
                      <a:r>
                        <a:rPr lang="en-US" sz="1400" kern="0" dirty="0">
                          <a:effectLst/>
                        </a:rPr>
                        <a:t>Core Test</a:t>
                      </a:r>
                      <a:endParaRPr lang="en-US" sz="1400" kern="100" dirty="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 dirty="0" smtClean="0">
                          <a:effectLst/>
                        </a:rPr>
                        <a:t>Concrete </a:t>
                      </a:r>
                      <a:r>
                        <a:rPr lang="en-US" sz="1400" kern="0" dirty="0">
                          <a:effectLst/>
                        </a:rPr>
                        <a:t>Core Test will be carried out  for at least one block for each days casting</a:t>
                      </a:r>
                      <a:endParaRPr lang="en-US" sz="14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 dirty="0">
                          <a:effectLst/>
                        </a:rPr>
                        <a:t> As approved or directed by </a:t>
                      </a:r>
                      <a:r>
                        <a:rPr lang="en-US" sz="1400" kern="100" dirty="0">
                          <a:effectLst/>
                        </a:rPr>
                        <a:t>the Project Manager.</a:t>
                      </a:r>
                      <a:endParaRPr lang="en-US" sz="1400" kern="100" dirty="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BS 1881,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ASTM C-42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similar standard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297219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Geo Textile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35649"/>
              </p:ext>
            </p:extLst>
          </p:nvPr>
        </p:nvGraphicFramePr>
        <p:xfrm>
          <a:off x="1023582" y="662143"/>
          <a:ext cx="10003809" cy="10320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797">
                  <a:extLst>
                    <a:ext uri="{9D8B030D-6E8A-4147-A177-3AD203B41FA5}">
                      <a16:colId xmlns:a16="http://schemas.microsoft.com/office/drawing/2014/main" val="3743478753"/>
                    </a:ext>
                  </a:extLst>
                </a:gridCol>
                <a:gridCol w="4476103">
                  <a:extLst>
                    <a:ext uri="{9D8B030D-6E8A-4147-A177-3AD203B41FA5}">
                      <a16:colId xmlns:a16="http://schemas.microsoft.com/office/drawing/2014/main" val="246507894"/>
                    </a:ext>
                  </a:extLst>
                </a:gridCol>
                <a:gridCol w="2809006">
                  <a:extLst>
                    <a:ext uri="{9D8B030D-6E8A-4147-A177-3AD203B41FA5}">
                      <a16:colId xmlns:a16="http://schemas.microsoft.com/office/drawing/2014/main" val="1654421958"/>
                    </a:ext>
                  </a:extLst>
                </a:gridCol>
                <a:gridCol w="2090903">
                  <a:extLst>
                    <a:ext uri="{9D8B030D-6E8A-4147-A177-3AD203B41FA5}">
                      <a16:colId xmlns:a16="http://schemas.microsoft.com/office/drawing/2014/main" val="310769269"/>
                    </a:ext>
                  </a:extLst>
                </a:gridCol>
              </a:tblGrid>
              <a:tr h="96019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Si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Name of Test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 spc="20">
                          <a:effectLst/>
                        </a:rPr>
                        <a:t>Frequency of Test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Test Method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7084030"/>
                  </a:ext>
                </a:extLst>
              </a:tr>
              <a:tr h="96117">
                <a:tc rowSpan="9"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spc="-20">
                          <a:effectLst/>
                        </a:rPr>
                        <a:t>Geotextile Filter Materials: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3401908"/>
                  </a:ext>
                </a:extLst>
              </a:tr>
              <a:tr h="596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420">
                          <a:effectLst/>
                        </a:rPr>
                        <a:t>i.	</a:t>
                      </a:r>
                      <a:r>
                        <a:rPr lang="en-US" sz="1400" spc="40">
                          <a:effectLst/>
                        </a:rPr>
                        <a:t>Opening Size 0</a:t>
                      </a:r>
                      <a:r>
                        <a:rPr lang="en-US" sz="1400" spc="40" baseline="-25000">
                          <a:effectLst/>
                        </a:rPr>
                        <a:t>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2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4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4572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2.At Least 1 test for Total </a:t>
                      </a:r>
                      <a:r>
                        <a:rPr lang="en-US" sz="1400">
                          <a:effectLst/>
                        </a:rPr>
                        <a:t>Requirements in Reach of Work if </a:t>
                      </a:r>
                      <a:r>
                        <a:rPr lang="en-US" sz="1400" spc="45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12956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51237974"/>
                  </a:ext>
                </a:extLst>
              </a:tr>
              <a:tr h="595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105">
                          <a:effectLst/>
                        </a:rPr>
                        <a:t>Mass per unit area</a:t>
                      </a:r>
                      <a:endParaRPr lang="en-US" sz="1400" u="none" strike="noStrike" spc="105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3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1595" marR="137160">
                        <a:lnSpc>
                          <a:spcPts val="1415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400" spc="40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BS EN 965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4525115"/>
                  </a:ext>
                </a:extLst>
              </a:tr>
              <a:tr h="5975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20">
                          <a:effectLst/>
                        </a:rPr>
                        <a:t>CBR Puncture </a:t>
                      </a:r>
                      <a:r>
                        <a:rPr lang="en-US" sz="1400" u="none" strike="noStrike" spc="60">
                          <a:effectLst/>
                        </a:rPr>
                        <a:t>Resistance</a:t>
                      </a:r>
                      <a:endParaRPr lang="en-US" sz="1400" u="none" strike="noStrike" spc="105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48006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1.for each quantity of 10,000 </a:t>
                      </a:r>
                      <a:r>
                        <a:rPr lang="en-US" sz="1400" spc="4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858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400" spc="40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12336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960181"/>
                  </a:ext>
                </a:extLst>
              </a:tr>
              <a:tr h="6238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250">
                          <a:effectLst/>
                        </a:rPr>
                        <a:t>Tensile	</a:t>
                      </a:r>
                      <a:r>
                        <a:rPr lang="en-US" sz="1400" u="none" strike="noStrike" spc="105">
                          <a:effectLst/>
                        </a:rPr>
                        <a:t>Strength</a:t>
                      </a:r>
                    </a:p>
                    <a:p>
                      <a:pPr marL="0" marR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95">
                          <a:effectLst/>
                        </a:rPr>
                        <a:t>(machine direction- </a:t>
                      </a:r>
                      <a:r>
                        <a:rPr lang="en-US" sz="1400">
                          <a:effectLst/>
                        </a:rPr>
                        <a:t>MD or cross machine </a:t>
                      </a:r>
                      <a:r>
                        <a:rPr lang="en-US" sz="1400" spc="30">
                          <a:effectLst/>
                        </a:rPr>
                        <a:t>direction-CMD)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 spc="3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1595" marR="137160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</a:t>
                      </a:r>
                      <a:r>
                        <a:rPr lang="en-US" sz="1400" spc="5">
                          <a:effectLst/>
                        </a:rPr>
                        <a:t>Requirements in Reach of Work if </a:t>
                      </a:r>
                      <a:r>
                        <a:rPr lang="en-US" sz="1400" spc="-20">
                          <a:effectLst/>
                        </a:rPr>
                        <a:t>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10319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5326949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Minimum thickness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9863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597871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Grab Tensile Strength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ASTM D 4632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9778965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Vertical Permeability under	2Kn/m</a:t>
                      </a:r>
                      <a:r>
                        <a:rPr lang="en-US" sz="1400" u="none" strike="noStrike" spc="140" baseline="30000">
                          <a:effectLst/>
                        </a:rPr>
                        <a:t>2</a:t>
                      </a:r>
                      <a:r>
                        <a:rPr lang="en-US" sz="1400" u="none" strike="noStrike" spc="140">
                          <a:effectLst/>
                        </a:rPr>
                        <a:t> &amp; </a:t>
                      </a:r>
                      <a:br>
                        <a:rPr lang="en-US" sz="1400" u="none" strike="noStrike" spc="140">
                          <a:effectLst/>
                        </a:rPr>
                      </a:br>
                      <a:r>
                        <a:rPr lang="en-US" sz="1400" u="none" strike="noStrike" spc="140">
                          <a:effectLst/>
                        </a:rPr>
                        <a:t>200Kn/m</a:t>
                      </a:r>
                      <a:r>
                        <a:rPr lang="en-US" sz="1400" u="none" strike="noStrike" spc="140" baseline="30000">
                          <a:effectLst/>
                        </a:rPr>
                        <a:t>2</a:t>
                      </a:r>
                      <a:r>
                        <a:rPr lang="en-US" sz="1400" u="none" strike="noStrike" spc="140">
                          <a:effectLst/>
                        </a:rPr>
                        <a:t> pressure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ASTM D4491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23314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Permeability	under 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2Kn/m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 pressure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ASTM D4491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31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C51-F384-4C1E-8A6E-E0ED8F0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142" y="55101"/>
            <a:ext cx="11914256" cy="10560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WHY DID WE GET APPRECIATION</a:t>
            </a:r>
            <a:endParaRPr lang="en-CA" sz="4000" b="1" spc="3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44" y="1380662"/>
            <a:ext cx="11914256" cy="534081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Accurate Representation  of Flood Situation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Representation and Explaining  in detail of Design </a:t>
            </a:r>
            <a:r>
              <a:rPr lang="en-US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of different type of protection work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Presentation  of Activity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Progress in agriculture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component and plan for next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Presentations of civil works monitoring format</a:t>
            </a:r>
            <a:endParaRPr lang="en-CA" sz="30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3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3630"/>
              </p:ext>
            </p:extLst>
          </p:nvPr>
        </p:nvGraphicFramePr>
        <p:xfrm>
          <a:off x="723330" y="976172"/>
          <a:ext cx="10727142" cy="5288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63571">
                  <a:extLst>
                    <a:ext uri="{9D8B030D-6E8A-4147-A177-3AD203B41FA5}">
                      <a16:colId xmlns:a16="http://schemas.microsoft.com/office/drawing/2014/main" val="1057122390"/>
                    </a:ext>
                  </a:extLst>
                </a:gridCol>
                <a:gridCol w="5363571">
                  <a:extLst>
                    <a:ext uri="{9D8B030D-6E8A-4147-A177-3AD203B41FA5}">
                      <a16:colId xmlns:a16="http://schemas.microsoft.com/office/drawing/2014/main" val="1802349896"/>
                    </a:ext>
                  </a:extLst>
                </a:gridCol>
              </a:tblGrid>
              <a:tr h="514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Commitments to JICA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Follow ups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09305"/>
                  </a:ext>
                </a:extLst>
              </a:tr>
              <a:tr h="1052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 Inclusion of Type B1 protective work for 200m pilot basis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Consultant had been notified to find suitable reach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968081"/>
                  </a:ext>
                </a:extLst>
              </a:tr>
              <a:tr h="2309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2. Quality Monitoring CIvil Work Plan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 QA format finalized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2. Specification drafted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(Needs immediate finalization)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018930"/>
                  </a:ext>
                </a:extLst>
              </a:tr>
              <a:tr h="14118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3. Improvement of Embankment Turfing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1. No standard  test could be identified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2. Only visual inspection.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84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ED4B41-BBB5-44A9-8AE4-D371F309DCC5}"/>
              </a:ext>
            </a:extLst>
          </p:cNvPr>
          <p:cNvSpPr txBox="1">
            <a:spLocks/>
          </p:cNvSpPr>
          <p:nvPr/>
        </p:nvSpPr>
        <p:spPr>
          <a:xfrm>
            <a:off x="0" y="1214651"/>
            <a:ext cx="11996382" cy="49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rgbClr val="FF0000"/>
                </a:solidFill>
              </a:rPr>
              <a:t>Photos of condition after major construction activities shall be taken at a regular intervals, e.g. every 200 m, and added to the report.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In case of Type A: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Before the construction of protection work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Before applying 100mm thick sand layer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100mm thick sand layer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Geotextile Filter Cloth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100 m thick assorted filter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 CC blocks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0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24" y="777922"/>
            <a:ext cx="10670277" cy="59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04967" y="951399"/>
            <a:ext cx="11095630" cy="395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Shaping of embankment crest and slope in design level and in desired compaction.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Selection of </a:t>
            </a:r>
            <a:r>
              <a:rPr lang="en-US" b="1" kern="1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turfing</a:t>
            </a: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source.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Cutting and transporting turf in 250mmx250mmx75mm size.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Planting turf in embankment slope without any gap in staggered formation within February . 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Continuous watering </a:t>
            </a:r>
            <a:r>
              <a:rPr lang="en-US" b="1" kern="1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upto</a:t>
            </a: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defects liability period.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Application of fertilizer in proportion N:P:K=16:5:12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Replanting if needed in any defect area. </a:t>
            </a:r>
          </a:p>
        </p:txBody>
      </p:sp>
    </p:spTree>
    <p:extLst>
      <p:ext uri="{BB962C8B-B14F-4D97-AF65-F5344CB8AC3E}">
        <p14:creationId xmlns:p14="http://schemas.microsoft.com/office/powerpoint/2010/main" val="25662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Work Program for 2020-21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474303"/>
              </p:ext>
            </p:extLst>
          </p:nvPr>
        </p:nvGraphicFramePr>
        <p:xfrm>
          <a:off x="313899" y="914400"/>
          <a:ext cx="11532358" cy="5732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8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Plan for Next TWO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 descr="F:\Downloads\fwddataforppt\Cons_Str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2" y="1076428"/>
            <a:ext cx="11223523" cy="527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1094</Words>
  <Application>Microsoft Office PowerPoint</Application>
  <PresentationFormat>Widescreen</PresentationFormat>
  <Paragraphs>221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MS Mincho</vt:lpstr>
      <vt:lpstr>Arial</vt:lpstr>
      <vt:lpstr>Calibri</vt:lpstr>
      <vt:lpstr>Calibri Light</vt:lpstr>
      <vt:lpstr>Cambria</vt:lpstr>
      <vt:lpstr>Century</vt:lpstr>
      <vt:lpstr>Century Gothic</vt:lpstr>
      <vt:lpstr>Times New Roman</vt:lpstr>
      <vt:lpstr>Vrinda</vt:lpstr>
      <vt:lpstr>Wingdings</vt:lpstr>
      <vt:lpstr>Office Theme</vt:lpstr>
      <vt:lpstr>PDF</vt:lpstr>
      <vt:lpstr>JICA’S APPRECIATION</vt:lpstr>
      <vt:lpstr>JICA’S APPRECIATION</vt:lpstr>
      <vt:lpstr>WHY DID WE GET APPRECIATION</vt:lpstr>
      <vt:lpstr>Commitmenta Made to JICA</vt:lpstr>
      <vt:lpstr>Commitmenta Made to JICA</vt:lpstr>
      <vt:lpstr>Commitmenta Made to JICA</vt:lpstr>
      <vt:lpstr>Commitmenta Made to JICA</vt:lpstr>
      <vt:lpstr>Work Program for 2020-21</vt:lpstr>
      <vt:lpstr>Activity Plan for Next TWO Years?</vt:lpstr>
      <vt:lpstr>Progress of Re-excavation of Khal/River (New Haor)</vt:lpstr>
      <vt:lpstr>PowerPoint Presentation</vt:lpstr>
      <vt:lpstr>Progress of Construction of Submersible Embankment                  (New Haor) </vt:lpstr>
      <vt:lpstr>Yearwise Civil Works Expenditure</vt:lpstr>
      <vt:lpstr>Specification What Does It Contain?</vt:lpstr>
      <vt:lpstr>Measurement</vt:lpstr>
      <vt:lpstr>Measurement</vt:lpstr>
      <vt:lpstr>Measurement Format for CC Block</vt:lpstr>
      <vt:lpstr>Measurement Format for RCC Work</vt:lpstr>
      <vt:lpstr>Measurement Format for Reinforcement</vt:lpstr>
      <vt:lpstr>Measurement Format for Earth Work</vt:lpstr>
      <vt:lpstr>Measurement Format for Earth Work</vt:lpstr>
      <vt:lpstr>Measurement Format for General Items Not Covered Above</vt:lpstr>
      <vt:lpstr>Summary of Measurement</vt:lpstr>
      <vt:lpstr>Standard Sampling and Testing for Embankment</vt:lpstr>
      <vt:lpstr>Standard Sampling and Testing for CC Block</vt:lpstr>
      <vt:lpstr>Standard Sampling and Testing for Geo Textile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JICA’S APPRECIATION</dc:title>
  <dc:creator>Home</dc:creator>
  <cp:lastModifiedBy>Home</cp:lastModifiedBy>
  <cp:revision>27</cp:revision>
  <dcterms:created xsi:type="dcterms:W3CDTF">2020-11-24T00:30:25Z</dcterms:created>
  <dcterms:modified xsi:type="dcterms:W3CDTF">2020-12-19T15:06:53Z</dcterms:modified>
</cp:coreProperties>
</file>