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770729-A1E9-427D-8350-8DE4EDD84D4F}"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AB31-B2E9-4504-A75C-09156188A384}" type="slidenum">
              <a:rPr lang="en-US" smtClean="0"/>
              <a:t>‹#›</a:t>
            </a:fld>
            <a:endParaRPr lang="en-US"/>
          </a:p>
        </p:txBody>
      </p:sp>
    </p:spTree>
    <p:extLst>
      <p:ext uri="{BB962C8B-B14F-4D97-AF65-F5344CB8AC3E}">
        <p14:creationId xmlns:p14="http://schemas.microsoft.com/office/powerpoint/2010/main" val="418578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770729-A1E9-427D-8350-8DE4EDD84D4F}"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AB31-B2E9-4504-A75C-09156188A384}" type="slidenum">
              <a:rPr lang="en-US" smtClean="0"/>
              <a:t>‹#›</a:t>
            </a:fld>
            <a:endParaRPr lang="en-US"/>
          </a:p>
        </p:txBody>
      </p:sp>
    </p:spTree>
    <p:extLst>
      <p:ext uri="{BB962C8B-B14F-4D97-AF65-F5344CB8AC3E}">
        <p14:creationId xmlns:p14="http://schemas.microsoft.com/office/powerpoint/2010/main" val="324501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770729-A1E9-427D-8350-8DE4EDD84D4F}"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AB31-B2E9-4504-A75C-09156188A384}" type="slidenum">
              <a:rPr lang="en-US" smtClean="0"/>
              <a:t>‹#›</a:t>
            </a:fld>
            <a:endParaRPr lang="en-US"/>
          </a:p>
        </p:txBody>
      </p:sp>
    </p:spTree>
    <p:extLst>
      <p:ext uri="{BB962C8B-B14F-4D97-AF65-F5344CB8AC3E}">
        <p14:creationId xmlns:p14="http://schemas.microsoft.com/office/powerpoint/2010/main" val="28710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770729-A1E9-427D-8350-8DE4EDD84D4F}"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AB31-B2E9-4504-A75C-09156188A384}" type="slidenum">
              <a:rPr lang="en-US" smtClean="0"/>
              <a:t>‹#›</a:t>
            </a:fld>
            <a:endParaRPr lang="en-US"/>
          </a:p>
        </p:txBody>
      </p:sp>
    </p:spTree>
    <p:extLst>
      <p:ext uri="{BB962C8B-B14F-4D97-AF65-F5344CB8AC3E}">
        <p14:creationId xmlns:p14="http://schemas.microsoft.com/office/powerpoint/2010/main" val="1920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70729-A1E9-427D-8350-8DE4EDD84D4F}" type="datetimeFigureOut">
              <a:rPr lang="en-US" smtClean="0"/>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E3AB31-B2E9-4504-A75C-09156188A384}" type="slidenum">
              <a:rPr lang="en-US" smtClean="0"/>
              <a:t>‹#›</a:t>
            </a:fld>
            <a:endParaRPr lang="en-US"/>
          </a:p>
        </p:txBody>
      </p:sp>
    </p:spTree>
    <p:extLst>
      <p:ext uri="{BB962C8B-B14F-4D97-AF65-F5344CB8AC3E}">
        <p14:creationId xmlns:p14="http://schemas.microsoft.com/office/powerpoint/2010/main" val="182652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770729-A1E9-427D-8350-8DE4EDD84D4F}"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3AB31-B2E9-4504-A75C-09156188A384}" type="slidenum">
              <a:rPr lang="en-US" smtClean="0"/>
              <a:t>‹#›</a:t>
            </a:fld>
            <a:endParaRPr lang="en-US"/>
          </a:p>
        </p:txBody>
      </p:sp>
    </p:spTree>
    <p:extLst>
      <p:ext uri="{BB962C8B-B14F-4D97-AF65-F5344CB8AC3E}">
        <p14:creationId xmlns:p14="http://schemas.microsoft.com/office/powerpoint/2010/main" val="175182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770729-A1E9-427D-8350-8DE4EDD84D4F}" type="datetimeFigureOut">
              <a:rPr lang="en-US" smtClean="0"/>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E3AB31-B2E9-4504-A75C-09156188A384}" type="slidenum">
              <a:rPr lang="en-US" smtClean="0"/>
              <a:t>‹#›</a:t>
            </a:fld>
            <a:endParaRPr lang="en-US"/>
          </a:p>
        </p:txBody>
      </p:sp>
    </p:spTree>
    <p:extLst>
      <p:ext uri="{BB962C8B-B14F-4D97-AF65-F5344CB8AC3E}">
        <p14:creationId xmlns:p14="http://schemas.microsoft.com/office/powerpoint/2010/main" val="23178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70729-A1E9-427D-8350-8DE4EDD84D4F}" type="datetimeFigureOut">
              <a:rPr lang="en-US" smtClean="0"/>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E3AB31-B2E9-4504-A75C-09156188A384}" type="slidenum">
              <a:rPr lang="en-US" smtClean="0"/>
              <a:t>‹#›</a:t>
            </a:fld>
            <a:endParaRPr lang="en-US"/>
          </a:p>
        </p:txBody>
      </p:sp>
    </p:spTree>
    <p:extLst>
      <p:ext uri="{BB962C8B-B14F-4D97-AF65-F5344CB8AC3E}">
        <p14:creationId xmlns:p14="http://schemas.microsoft.com/office/powerpoint/2010/main" val="3912070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70729-A1E9-427D-8350-8DE4EDD84D4F}" type="datetimeFigureOut">
              <a:rPr lang="en-US" smtClean="0"/>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E3AB31-B2E9-4504-A75C-09156188A384}" type="slidenum">
              <a:rPr lang="en-US" smtClean="0"/>
              <a:t>‹#›</a:t>
            </a:fld>
            <a:endParaRPr lang="en-US"/>
          </a:p>
        </p:txBody>
      </p:sp>
    </p:spTree>
    <p:extLst>
      <p:ext uri="{BB962C8B-B14F-4D97-AF65-F5344CB8AC3E}">
        <p14:creationId xmlns:p14="http://schemas.microsoft.com/office/powerpoint/2010/main" val="385176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770729-A1E9-427D-8350-8DE4EDD84D4F}"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3AB31-B2E9-4504-A75C-09156188A384}" type="slidenum">
              <a:rPr lang="en-US" smtClean="0"/>
              <a:t>‹#›</a:t>
            </a:fld>
            <a:endParaRPr lang="en-US"/>
          </a:p>
        </p:txBody>
      </p:sp>
    </p:spTree>
    <p:extLst>
      <p:ext uri="{BB962C8B-B14F-4D97-AF65-F5344CB8AC3E}">
        <p14:creationId xmlns:p14="http://schemas.microsoft.com/office/powerpoint/2010/main" val="2297087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770729-A1E9-427D-8350-8DE4EDD84D4F}" type="datetimeFigureOut">
              <a:rPr lang="en-US" smtClean="0"/>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E3AB31-B2E9-4504-A75C-09156188A384}" type="slidenum">
              <a:rPr lang="en-US" smtClean="0"/>
              <a:t>‹#›</a:t>
            </a:fld>
            <a:endParaRPr lang="en-US"/>
          </a:p>
        </p:txBody>
      </p:sp>
    </p:spTree>
    <p:extLst>
      <p:ext uri="{BB962C8B-B14F-4D97-AF65-F5344CB8AC3E}">
        <p14:creationId xmlns:p14="http://schemas.microsoft.com/office/powerpoint/2010/main" val="30679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70729-A1E9-427D-8350-8DE4EDD84D4F}" type="datetimeFigureOut">
              <a:rPr lang="en-US" smtClean="0"/>
              <a:t>10/19/2020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3AB31-B2E9-4504-A75C-09156188A384}" type="slidenum">
              <a:rPr lang="en-US" smtClean="0"/>
              <a:t>‹#›</a:t>
            </a:fld>
            <a:endParaRPr lang="en-US"/>
          </a:p>
        </p:txBody>
      </p:sp>
    </p:spTree>
    <p:extLst>
      <p:ext uri="{BB962C8B-B14F-4D97-AF65-F5344CB8AC3E}">
        <p14:creationId xmlns:p14="http://schemas.microsoft.com/office/powerpoint/2010/main" val="276731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2579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0225"/>
          </a:xfrm>
        </p:spPr>
        <p:txBody>
          <a:bodyPr>
            <a:normAutofit fontScale="90000"/>
          </a:bodyPr>
          <a:lstStyle/>
          <a:p>
            <a:r>
              <a:rPr lang="en-US" dirty="0" smtClean="0"/>
              <a:t>Compensation Event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27257265"/>
              </p:ext>
            </p:extLst>
          </p:nvPr>
        </p:nvGraphicFramePr>
        <p:xfrm>
          <a:off x="914400" y="895350"/>
          <a:ext cx="11082129" cy="5783738"/>
        </p:xfrm>
        <a:graphic>
          <a:graphicData uri="http://schemas.openxmlformats.org/drawingml/2006/table">
            <a:tbl>
              <a:tblPr/>
              <a:tblGrid>
                <a:gridCol w="11082129">
                  <a:extLst>
                    <a:ext uri="{9D8B030D-6E8A-4147-A177-3AD203B41FA5}">
                      <a16:colId xmlns:a16="http://schemas.microsoft.com/office/drawing/2014/main" val="3289971650"/>
                    </a:ext>
                  </a:extLst>
                </a:gridCol>
              </a:tblGrid>
              <a:tr h="5535267">
                <a:tc>
                  <a:txBody>
                    <a:bodyPr/>
                    <a:lstStyle/>
                    <a:p>
                      <a:pPr algn="l"/>
                      <a:r>
                        <a:rPr lang="en-US" sz="1700" b="1" dirty="0" smtClean="0">
                          <a:effectLst/>
                          <a:latin typeface="+mn-lt"/>
                        </a:rPr>
                        <a:t>69.1 The following shall be Compensation Events:</a:t>
                      </a:r>
                    </a:p>
                    <a:p>
                      <a:pPr algn="l"/>
                      <a:r>
                        <a:rPr lang="en-US" sz="1700" b="1" dirty="0" smtClean="0">
                          <a:effectLst/>
                          <a:latin typeface="+mn-lt"/>
                        </a:rPr>
                        <a:t>(a) The PE does not give access to or possession of the Site or part of the Site by the Site Possession Date stated in the GCC Sub Clause 13.1;</a:t>
                      </a:r>
                    </a:p>
                    <a:p>
                      <a:pPr algn="l"/>
                      <a:r>
                        <a:rPr lang="en-US" sz="1700" b="1" dirty="0" smtClean="0">
                          <a:effectLst/>
                          <a:latin typeface="+mn-lt"/>
                        </a:rPr>
                        <a:t>(b) The PE modifies the Schedule of other Contractors in a way that affects the works of the Contractor under the Contract;</a:t>
                      </a:r>
                    </a:p>
                    <a:p>
                      <a:pPr algn="l"/>
                      <a:r>
                        <a:rPr lang="en-US" sz="1700" b="1" dirty="0" smtClean="0">
                          <a:effectLst/>
                          <a:latin typeface="+mn-lt"/>
                        </a:rPr>
                        <a:t>(c) The Project Manager orders a delay or does not issue Drawings, Specifications, or instructions required for execution of the Works on time;</a:t>
                      </a:r>
                    </a:p>
                    <a:p>
                      <a:pPr algn="l"/>
                      <a:r>
                        <a:rPr lang="en-US" sz="1700" b="1" dirty="0" smtClean="0">
                          <a:effectLst/>
                          <a:latin typeface="+mn-lt"/>
                        </a:rPr>
                        <a:t>(d) The Project Manager instructs the Contractor to uncover or to carry out additional tests upon work, which is then found to have no Defects;</a:t>
                      </a:r>
                    </a:p>
                    <a:p>
                      <a:pPr algn="l"/>
                      <a:r>
                        <a:rPr lang="en-US" sz="1700" b="1" dirty="0" smtClean="0">
                          <a:effectLst/>
                          <a:latin typeface="+mn-lt"/>
                        </a:rPr>
                        <a:t>(e) The Project Manager unreasonably does not approve a subcontract to be let, if applicable;</a:t>
                      </a:r>
                    </a:p>
                    <a:p>
                      <a:pPr algn="l"/>
                      <a:r>
                        <a:rPr lang="en-US" sz="1700" b="1" dirty="0" smtClean="0">
                          <a:effectLst/>
                          <a:latin typeface="+mn-lt"/>
                        </a:rPr>
                        <a:t>(f) Ground conditions are substantially more adverse than could reasonably have been assumed before issuance of the Notification of Award from the information issued to Tenderers (including the Site Investigation Reports), from  information available publicly and from a visual inspection of the Site;</a:t>
                      </a:r>
                    </a:p>
                    <a:p>
                      <a:pPr algn="l"/>
                      <a:r>
                        <a:rPr lang="en-US" sz="1700" b="1" dirty="0" smtClean="0">
                          <a:effectLst/>
                          <a:latin typeface="+mn-lt"/>
                        </a:rPr>
                        <a:t>(g) The Project Manager gives an instruction for dealing with an unforeseen condition, caused by the PE, or additional work required for safety or other reasons;</a:t>
                      </a:r>
                    </a:p>
                    <a:p>
                      <a:pPr algn="l"/>
                      <a:r>
                        <a:rPr lang="en-US" sz="1700" b="1" dirty="0" smtClean="0">
                          <a:effectLst/>
                          <a:latin typeface="+mn-lt"/>
                        </a:rPr>
                        <a:t>(h) Other Contractors, public authorities, utilities, or the PE do not work within the dates and other constraints stated in the Contract, and they cause delay or extra cost to the Contractor;</a:t>
                      </a:r>
                    </a:p>
                    <a:p>
                      <a:pPr algn="l"/>
                      <a:r>
                        <a:rPr lang="en-US" sz="1700" b="1" dirty="0" smtClean="0">
                          <a:effectLst/>
                          <a:latin typeface="+mn-lt"/>
                        </a:rPr>
                        <a:t>(</a:t>
                      </a:r>
                      <a:r>
                        <a:rPr lang="en-US" sz="1700" b="1" dirty="0" err="1" smtClean="0">
                          <a:effectLst/>
                          <a:latin typeface="+mn-lt"/>
                        </a:rPr>
                        <a:t>i</a:t>
                      </a:r>
                      <a:r>
                        <a:rPr lang="en-US" sz="1700" b="1" dirty="0" smtClean="0">
                          <a:effectLst/>
                          <a:latin typeface="+mn-lt"/>
                        </a:rPr>
                        <a:t>) The advance payment is delayed;</a:t>
                      </a:r>
                    </a:p>
                    <a:p>
                      <a:pPr algn="l"/>
                      <a:r>
                        <a:rPr lang="en-US" sz="1700" b="1" dirty="0" smtClean="0">
                          <a:effectLst/>
                          <a:latin typeface="+mn-lt"/>
                        </a:rPr>
                        <a:t>(j) The effects on the Contractor of any of the PE’s Risks;</a:t>
                      </a:r>
                    </a:p>
                    <a:p>
                      <a:pPr algn="l"/>
                      <a:r>
                        <a:rPr lang="en-US" sz="1700" b="1" dirty="0" smtClean="0">
                          <a:effectLst/>
                          <a:latin typeface="+mn-lt"/>
                        </a:rPr>
                        <a:t>(k) The Project Manager unreasonably delays issuing a Completion Certificate;</a:t>
                      </a:r>
                    </a:p>
                    <a:p>
                      <a:pPr algn="l"/>
                      <a:r>
                        <a:rPr lang="en-US" sz="1700" b="1" dirty="0" smtClean="0">
                          <a:effectLst/>
                          <a:latin typeface="+mn-lt"/>
                        </a:rPr>
                        <a:t>(l) A situation of Force Majeure has occurred, as defined in GCC Clause</a:t>
                      </a:r>
                    </a:p>
                    <a:p>
                      <a:pPr algn="l"/>
                      <a:r>
                        <a:rPr lang="en-US" sz="1700" b="1" dirty="0" smtClean="0">
                          <a:effectLst/>
                          <a:latin typeface="+mn-lt"/>
                        </a:rPr>
                        <a:t>85; and</a:t>
                      </a:r>
                      <a:endParaRPr lang="en-US" sz="1700" b="1" dirty="0">
                        <a:effectLst/>
                        <a:latin typeface="+mn-lt"/>
                      </a:endParaRPr>
                    </a:p>
                  </a:txBody>
                  <a:tcPr marL="83978" marR="83978" marT="41989" marB="4198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7357520"/>
                  </a:ext>
                </a:extLst>
              </a:tr>
            </a:tbl>
          </a:graphicData>
        </a:graphic>
      </p:graphicFrame>
      <p:sp>
        <p:nvSpPr>
          <p:cNvPr id="10" name="Rectangle 2"/>
          <p:cNvSpPr>
            <a:spLocks noChangeArrowheads="1"/>
          </p:cNvSpPr>
          <p:nvPr/>
        </p:nvSpPr>
        <p:spPr bwMode="auto">
          <a:xfrm>
            <a:off x="-1033670" y="-308799"/>
            <a:ext cx="285432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6914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319</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Compensation Event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HFMLIP</cp:lastModifiedBy>
  <cp:revision>4</cp:revision>
  <dcterms:created xsi:type="dcterms:W3CDTF">2020-09-25T08:55:37Z</dcterms:created>
  <dcterms:modified xsi:type="dcterms:W3CDTF">2020-10-19T10:06:10Z</dcterms:modified>
</cp:coreProperties>
</file>