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4"/>
  </p:notesMasterIdLst>
  <p:sldIdLst>
    <p:sldId id="256" r:id="rId2"/>
    <p:sldId id="257" r:id="rId3"/>
    <p:sldId id="260" r:id="rId4"/>
    <p:sldId id="258" r:id="rId5"/>
    <p:sldId id="293" r:id="rId6"/>
    <p:sldId id="294" r:id="rId7"/>
    <p:sldId id="295" r:id="rId8"/>
    <p:sldId id="276" r:id="rId9"/>
    <p:sldId id="259" r:id="rId10"/>
    <p:sldId id="264" r:id="rId11"/>
    <p:sldId id="274" r:id="rId12"/>
    <p:sldId id="268" r:id="rId13"/>
    <p:sldId id="275" r:id="rId14"/>
    <p:sldId id="277" r:id="rId15"/>
    <p:sldId id="30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6" r:id="rId29"/>
    <p:sldId id="299" r:id="rId30"/>
    <p:sldId id="300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9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271619672"/>
        <c:axId val="271621240"/>
      </c:barChart>
      <c:catAx>
        <c:axId val="271619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21240"/>
        <c:crosses val="autoZero"/>
        <c:auto val="0"/>
        <c:lblAlgn val="ctr"/>
        <c:lblOffset val="100"/>
        <c:noMultiLvlLbl val="0"/>
      </c:catAx>
      <c:valAx>
        <c:axId val="271621240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19672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6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18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JICA’S APPRECIATION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76298"/>
            <a:ext cx="12191999" cy="59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361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Re-excavation of Khal/River (New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Haor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989"/>
            <a:ext cx="12192000" cy="54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31493"/>
            <a:ext cx="12192000" cy="160309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Re-excavation of Khal/River (Rehab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Haor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) </a:t>
            </a: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Progress of Construction of Submersible Embankment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(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New Haor)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12192000" cy="53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8688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Yearwise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Civil Works Expenditure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61662"/>
              </p:ext>
            </p:extLst>
          </p:nvPr>
        </p:nvGraphicFramePr>
        <p:xfrm>
          <a:off x="0" y="928688"/>
          <a:ext cx="12192000" cy="592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28688"/>
                        <a:ext cx="12192000" cy="5929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Specification What Does It Contain?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19" y="1461163"/>
            <a:ext cx="11971361" cy="5568287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How ,when and by whom measurement for Individual work Item will be given.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How </a:t>
            </a:r>
            <a:r>
              <a:rPr lang="en-US" b="1" dirty="0">
                <a:latin typeface="Eras Demi ITC" panose="020B0805030504020804" pitchFamily="34" charset="0"/>
              </a:rPr>
              <a:t>,when </a:t>
            </a:r>
            <a:r>
              <a:rPr lang="en-US" b="1" dirty="0" smtClean="0">
                <a:latin typeface="Eras Demi ITC" panose="020B0805030504020804" pitchFamily="34" charset="0"/>
              </a:rPr>
              <a:t>,by  whom and in what frequency Quality Assurance Tests for Individual work items will be performed.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Eras Demi ITC" panose="020B0805030504020804" pitchFamily="34" charset="0"/>
              </a:rPr>
              <a:t>Schedule of Tests for different work Items.</a:t>
            </a:r>
            <a:endParaRPr lang="en-US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How Measurement Will be Given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756" y="914400"/>
            <a:ext cx="11971361" cy="603885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en-US" b="1" dirty="0">
              <a:latin typeface="Eras Demi ITC" panose="020B08050305040208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3100" y="1014413"/>
            <a:ext cx="684847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JMT Will Take All Measurement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43100" y="2257425"/>
            <a:ext cx="684847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Concerned Executive Engineer will check and recommend to PD for Approval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943100" y="3819524"/>
            <a:ext cx="6848475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PD will Approve all measurement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5195887" y="1933575"/>
            <a:ext cx="323850" cy="371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195887" y="3400425"/>
            <a:ext cx="252413" cy="419099"/>
          </a:xfrm>
          <a:prstGeom prst="downArrow">
            <a:avLst>
              <a:gd name="adj1" fmla="val 50000"/>
              <a:gd name="adj2" fmla="val 68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678" y="0"/>
            <a:ext cx="12192001" cy="1171576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JOINT MEASUREMENT TEAM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81211"/>
              </p:ext>
            </p:extLst>
          </p:nvPr>
        </p:nvGraphicFramePr>
        <p:xfrm>
          <a:off x="0" y="1342813"/>
          <a:ext cx="12192000" cy="45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6145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Constituting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 Members</a:t>
                      </a:r>
                      <a:endParaRPr lang="en-US" sz="2800" dirty="0">
                        <a:solidFill>
                          <a:schemeClr val="bg1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Eras Demi ITC" panose="020B0805030504020804" pitchFamily="34" charset="0"/>
                        </a:rPr>
                        <a:t>Designation</a:t>
                      </a:r>
                      <a:endParaRPr lang="en-US" sz="2800" dirty="0">
                        <a:solidFill>
                          <a:schemeClr val="bg1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Eras Demi ITC" panose="020B0805030504020804" pitchFamily="34" charset="0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Eras Demi ITC" panose="020B08050305040208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874" y="1493059"/>
            <a:ext cx="1207812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3200" kern="100" dirty="0">
                <a:highlight>
                  <a:srgbClr val="FFFF00"/>
                </a:highligh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monthly quality control report for every site/reach/structure</a:t>
            </a: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. </a:t>
            </a:r>
            <a:endParaRPr lang="en-US" sz="3200" kern="100" dirty="0"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3200" kern="100" dirty="0" smtClean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3200" kern="100" dirty="0"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3200" kern="100" dirty="0" smtClean="0"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3" y="0"/>
            <a:ext cx="12192001" cy="117157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Scope of JMT</a:t>
            </a: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14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CC Block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43440"/>
              </p:ext>
            </p:extLst>
          </p:nvPr>
        </p:nvGraphicFramePr>
        <p:xfrm>
          <a:off x="0" y="1014413"/>
          <a:ext cx="12192000" cy="598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14413"/>
                        <a:ext cx="12192000" cy="598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68315"/>
              </p:ext>
            </p:extLst>
          </p:nvPr>
        </p:nvGraphicFramePr>
        <p:xfrm>
          <a:off x="0" y="655638"/>
          <a:ext cx="12192000" cy="620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55638"/>
                        <a:ext cx="12192000" cy="620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12192000" cy="1014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RCC Work</a:t>
            </a:r>
          </a:p>
        </p:txBody>
      </p:sp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JICA’S APPRECIATION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298"/>
            <a:ext cx="12192000" cy="5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39204"/>
              </p:ext>
            </p:extLst>
          </p:nvPr>
        </p:nvGraphicFramePr>
        <p:xfrm>
          <a:off x="45244" y="763588"/>
          <a:ext cx="12192000" cy="609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44" y="763588"/>
                        <a:ext cx="12192000" cy="609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244" y="0"/>
            <a:ext cx="12192000" cy="1014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Reinforcement</a:t>
            </a:r>
          </a:p>
        </p:txBody>
      </p:sp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42975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Earth Work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06799"/>
              </p:ext>
            </p:extLst>
          </p:nvPr>
        </p:nvGraphicFramePr>
        <p:xfrm>
          <a:off x="0" y="942974"/>
          <a:ext cx="12315825" cy="59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42974"/>
                        <a:ext cx="12315825" cy="597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57263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Earth Work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883902"/>
              </p:ext>
            </p:extLst>
          </p:nvPr>
        </p:nvGraphicFramePr>
        <p:xfrm>
          <a:off x="1" y="957262"/>
          <a:ext cx="12192000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957262"/>
                        <a:ext cx="12192000" cy="590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285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Measurement Format for General Items Not Covered Above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50100"/>
              </p:ext>
            </p:extLst>
          </p:nvPr>
        </p:nvGraphicFramePr>
        <p:xfrm>
          <a:off x="0" y="1212850"/>
          <a:ext cx="12192000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12850"/>
                        <a:ext cx="12192000" cy="564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12799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Summary of Measurement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876277"/>
              </p:ext>
            </p:extLst>
          </p:nvPr>
        </p:nvGraphicFramePr>
        <p:xfrm>
          <a:off x="1" y="812800"/>
          <a:ext cx="12191999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812800"/>
                        <a:ext cx="12191999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287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Embankment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83755"/>
              </p:ext>
            </p:extLst>
          </p:nvPr>
        </p:nvGraphicFramePr>
        <p:xfrm>
          <a:off x="0" y="1385887"/>
          <a:ext cx="12192000" cy="52398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2832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667250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6121340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640578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094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CC Block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44375"/>
              </p:ext>
            </p:extLst>
          </p:nvPr>
        </p:nvGraphicFramePr>
        <p:xfrm>
          <a:off x="0" y="655094"/>
          <a:ext cx="12192000" cy="6658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741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98491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5027033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2701309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91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Fineness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Soundness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Initial Setting Time and Final Setting Time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Compressive Strength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Tensile Strength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Unit Weight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For each fresh Consignment arriving at Site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For each 100 M. Ton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802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1(one) Sample for each 350 Cum or part thereof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At least 1 Sample in a week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4164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Gradation Test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1(one) Sample for each 700 Cum or part thereof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At least 1 Sample in a week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81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Suitability of Water for Concrete Mixing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For Each source of Water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</a:rPr>
                        <a:t>As approved or directed by </a:t>
                      </a: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1008:2002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Concrete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Core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Concrete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Core Test will be carried out  for at least 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5000</a:t>
                      </a:r>
                      <a:r>
                        <a:rPr lang="en-US" sz="1600" b="1" kern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CC or 150 cubic meter volume of block which ever is greater.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As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</a:rPr>
                        <a:t>approved or directed by 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the Project Manager.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similar standard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20282"/>
              </p:ext>
            </p:extLst>
          </p:nvPr>
        </p:nvGraphicFramePr>
        <p:xfrm>
          <a:off x="0" y="662143"/>
          <a:ext cx="12058650" cy="5452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3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055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spc="20" dirty="0">
                          <a:solidFill>
                            <a:schemeClr val="tx1"/>
                          </a:solidFill>
                          <a:effectLst/>
                        </a:rPr>
                        <a:t>Frequency of Test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Test Method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86">
                <a:tc rowSpan="5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Geotextile Filter Materials: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defTabSz="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420" dirty="0" err="1" smtClean="0">
                          <a:effectLst/>
                        </a:rPr>
                        <a:t>i</a:t>
                      </a:r>
                      <a:r>
                        <a:rPr lang="en-US" sz="1600" b="1" spc="-420" dirty="0" smtClean="0">
                          <a:effectLst/>
                        </a:rPr>
                        <a:t>.	</a:t>
                      </a:r>
                      <a:r>
                        <a:rPr lang="en-US" sz="1600" b="1" spc="40" dirty="0" smtClean="0">
                          <a:effectLst/>
                        </a:rPr>
                        <a:t>Opening </a:t>
                      </a:r>
                      <a:r>
                        <a:rPr lang="en-US" sz="1600" b="1" spc="40" dirty="0">
                          <a:effectLst/>
                        </a:rPr>
                        <a:t>Size 0</a:t>
                      </a:r>
                      <a:r>
                        <a:rPr lang="en-US" sz="1600" b="1" spc="40" baseline="-25000" dirty="0">
                          <a:effectLst/>
                        </a:rPr>
                        <a:t>90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1" spc="20" dirty="0" smtClean="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20" dirty="0" smtClean="0">
                          <a:effectLst/>
                        </a:rPr>
                        <a:t>1.for </a:t>
                      </a:r>
                      <a:r>
                        <a:rPr lang="en-US" sz="1600" b="1" spc="20" dirty="0">
                          <a:effectLst/>
                        </a:rPr>
                        <a:t>each quantity of 10,000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4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>
                          <a:effectLst/>
                        </a:rPr>
                        <a:t>2.At Least 1 test for Total </a:t>
                      </a:r>
                      <a:r>
                        <a:rPr lang="en-US" sz="1600" b="1" dirty="0">
                          <a:effectLst/>
                        </a:rPr>
                        <a:t>Requirements in Reach of Work if </a:t>
                      </a:r>
                      <a:r>
                        <a:rPr lang="en-US" sz="1600" b="1" spc="45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12956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105" dirty="0" smtClean="0">
                          <a:effectLst/>
                        </a:rPr>
                        <a:t>ii. Mass </a:t>
                      </a:r>
                      <a:r>
                        <a:rPr lang="en-US" sz="1600" b="1" u="none" strike="noStrike" spc="105" dirty="0">
                          <a:effectLst/>
                        </a:rPr>
                        <a:t>per unit area</a:t>
                      </a:r>
                      <a:endParaRPr lang="en-US" sz="1600" b="1" u="none" strike="noStrike" spc="105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b="1" spc="10" dirty="0" smtClean="0">
                        <a:effectLst/>
                      </a:endParaRPr>
                    </a:p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 smtClean="0">
                          <a:effectLst/>
                        </a:rPr>
                        <a:t>1.for </a:t>
                      </a:r>
                      <a:r>
                        <a:rPr lang="en-US" sz="1600" b="1" spc="10" dirty="0">
                          <a:effectLst/>
                        </a:rPr>
                        <a:t>each quantity of 10,000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3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600" b="1" spc="40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 smtClean="0">
                          <a:effectLst/>
                        </a:rPr>
                        <a:t>meter</a:t>
                      </a: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BS EN 965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20" dirty="0" smtClean="0">
                          <a:effectLst/>
                        </a:rPr>
                        <a:t>iii. CBR </a:t>
                      </a:r>
                      <a:r>
                        <a:rPr lang="en-US" sz="1600" b="1" u="none" strike="noStrike" spc="20" dirty="0">
                          <a:effectLst/>
                        </a:rPr>
                        <a:t>Puncture </a:t>
                      </a:r>
                      <a:r>
                        <a:rPr lang="en-US" sz="1600" b="1" u="none" strike="noStrike" spc="60" dirty="0">
                          <a:effectLst/>
                        </a:rPr>
                        <a:t>Resistance</a:t>
                      </a:r>
                      <a:endParaRPr lang="en-US" sz="1600" b="1" u="none" strike="noStrike" spc="105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b="1" dirty="0" smtClean="0">
                        <a:effectLst/>
                      </a:endParaRPr>
                    </a:p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1.for </a:t>
                      </a:r>
                      <a:r>
                        <a:rPr lang="en-US" sz="1600" b="1" dirty="0">
                          <a:effectLst/>
                        </a:rPr>
                        <a:t>each quantity of 10,000 </a:t>
                      </a:r>
                      <a:r>
                        <a:rPr lang="en-US" sz="1600" b="1" spc="40" dirty="0">
                          <a:effectLst/>
                        </a:rPr>
                        <a:t>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600" b="1" spc="40" dirty="0">
                          <a:effectLst/>
                        </a:rPr>
                        <a:t>that is less than 10000 square </a:t>
                      </a:r>
                      <a:r>
                        <a:rPr lang="en-US" sz="1600" b="1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EN ISO 12336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None/>
                        <a:tabLst>
                          <a:tab pos="228600" algn="dec"/>
                        </a:tabLst>
                      </a:pPr>
                      <a:r>
                        <a:rPr lang="en-US" sz="1600" b="1" u="none" strike="noStrike" spc="250" dirty="0" smtClean="0">
                          <a:effectLst/>
                        </a:rPr>
                        <a:t>iv.</a:t>
                      </a:r>
                      <a:r>
                        <a:rPr lang="en-US" sz="1600" b="1" u="none" strike="noStrike" spc="250" baseline="0" dirty="0" smtClean="0">
                          <a:effectLst/>
                        </a:rPr>
                        <a:t> </a:t>
                      </a:r>
                      <a:r>
                        <a:rPr lang="en-US" sz="1600" b="1" u="none" strike="noStrike" spc="250" dirty="0" smtClean="0">
                          <a:effectLst/>
                        </a:rPr>
                        <a:t>Tensile</a:t>
                      </a:r>
                      <a:r>
                        <a:rPr lang="en-US" sz="1600" b="1" u="none" strike="noStrike" spc="250" dirty="0">
                          <a:effectLst/>
                        </a:rPr>
                        <a:t>	</a:t>
                      </a:r>
                      <a:r>
                        <a:rPr lang="en-US" sz="1600" b="1" u="none" strike="noStrike" spc="105" dirty="0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95" dirty="0">
                          <a:effectLst/>
                        </a:rPr>
                        <a:t>(machine direction- </a:t>
                      </a:r>
                      <a:r>
                        <a:rPr lang="en-US" sz="1600" b="1" dirty="0">
                          <a:effectLst/>
                        </a:rPr>
                        <a:t>MD or cross machine </a:t>
                      </a:r>
                      <a:r>
                        <a:rPr lang="en-US" sz="1600" b="1" spc="30" dirty="0">
                          <a:effectLst/>
                        </a:rPr>
                        <a:t>direction-CMD)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10" dirty="0">
                          <a:effectLst/>
                        </a:rPr>
                        <a:t>1.for each quantity of </a:t>
                      </a:r>
                      <a:r>
                        <a:rPr lang="en-US" sz="1600" b="1" spc="10" dirty="0" smtClean="0">
                          <a:effectLst/>
                        </a:rPr>
                        <a:t>10,000</a:t>
                      </a:r>
                      <a:r>
                        <a:rPr lang="en-US" sz="1600" b="1" spc="0" baseline="0" dirty="0" smtClean="0">
                          <a:effectLst/>
                        </a:rPr>
                        <a:t> </a:t>
                      </a:r>
                      <a:r>
                        <a:rPr lang="en-US" sz="1600" b="1" spc="30" dirty="0" smtClean="0">
                          <a:effectLst/>
                        </a:rPr>
                        <a:t>square </a:t>
                      </a:r>
                      <a:r>
                        <a:rPr lang="en-US" sz="1600" b="1" spc="30" dirty="0">
                          <a:effectLst/>
                        </a:rPr>
                        <a:t>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2.At Least 1 test for Total </a:t>
                      </a:r>
                      <a:r>
                        <a:rPr lang="en-US" sz="1600" b="1" spc="5" dirty="0">
                          <a:effectLst/>
                        </a:rPr>
                        <a:t>Requirements in Reach of Work if </a:t>
                      </a:r>
                      <a:r>
                        <a:rPr lang="en-US" sz="1600" b="1" spc="-20" dirty="0">
                          <a:effectLst/>
                        </a:rPr>
                        <a:t>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EN ISO 10319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971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31030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971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16429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7"/>
            <a:ext cx="12192000" cy="105607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WHY DID WE GET APPRECIATION</a:t>
            </a:r>
            <a:endParaRPr lang="en-CA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8308"/>
            <a:ext cx="12192000" cy="5789692"/>
          </a:xfrm>
          <a:noFill/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Presentation  of Activity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Progress in agriculture </a:t>
            </a:r>
            <a:r>
              <a:rPr lang="en-CA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component and plan for next </a:t>
            </a: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Presentations of civil works monitoring format</a:t>
            </a:r>
            <a:endParaRPr lang="en-CA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3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9717"/>
              </p:ext>
            </p:extLst>
          </p:nvPr>
        </p:nvGraphicFramePr>
        <p:xfrm>
          <a:off x="61482" y="957269"/>
          <a:ext cx="12016215" cy="444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793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Method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3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Minimum thickness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EN ISO 9863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Grab Tensile Strength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1.for each quantity of 10,000 square meter</a:t>
                      </a:r>
                      <a:endParaRPr lang="en-US" sz="1600" b="1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 4632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600" b="1" u="none" strike="noStrike" spc="140" dirty="0">
                          <a:effectLst/>
                        </a:rPr>
                        <a:t>Vertical Permeability under	2Kn/m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&amp; </a:t>
                      </a:r>
                      <a:br>
                        <a:rPr lang="en-US" sz="1600" b="1" u="none" strike="noStrike" spc="140" dirty="0">
                          <a:effectLst/>
                        </a:rPr>
                      </a:br>
                      <a:r>
                        <a:rPr lang="en-US" sz="1600" b="1" u="none" strike="noStrike" spc="140" dirty="0">
                          <a:effectLst/>
                        </a:rPr>
                        <a:t>200Kn/m</a:t>
                      </a:r>
                      <a:r>
                        <a:rPr lang="en-US" sz="1600" b="1" u="none" strike="noStrike" spc="140" baseline="30000" dirty="0">
                          <a:effectLst/>
                        </a:rPr>
                        <a:t>2</a:t>
                      </a:r>
                      <a:r>
                        <a:rPr lang="en-US" sz="1600" b="1" u="none" strike="noStrike" spc="140" dirty="0">
                          <a:effectLst/>
                        </a:rPr>
                        <a:t> pressure</a:t>
                      </a:r>
                      <a:endParaRPr lang="en-US" sz="1600" b="1" u="none" strike="noStrike" spc="14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</a:rPr>
                        <a:t>ASTM D4491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Permeability	under 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2Kn/m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  <a:r>
                        <a:rPr lang="en-US" sz="1600" b="1" dirty="0">
                          <a:effectLst/>
                        </a:rPr>
                        <a:t> pressure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1.for each quantity of 10,000 square meter</a:t>
                      </a:r>
                      <a:endParaRPr lang="en-US" sz="1600" b="1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ASTM D4491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Standard Sampling and Testing for Geo Textile</a:t>
            </a:r>
          </a:p>
        </p:txBody>
      </p:sp>
    </p:spTree>
    <p:extLst>
      <p:ext uri="{BB962C8B-B14F-4D97-AF65-F5344CB8AC3E}">
        <p14:creationId xmlns:p14="http://schemas.microsoft.com/office/powerpoint/2010/main" val="15135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514" y="172780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Type A Protective Work Start: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Finish: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Length: 	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Start of reporting period:	         Report Finished Date: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93103"/>
              </p:ext>
            </p:extLst>
          </p:nvPr>
        </p:nvGraphicFramePr>
        <p:xfrm>
          <a:off x="153869" y="998307"/>
          <a:ext cx="11834931" cy="6545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9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Work Item/Material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Work Executed/Material Consumed   in Last 30 days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Name of Test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Relevant Test Standard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Required as Per Specification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Performed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Passing Threshold Value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of Test  Do Not Passing Threshold Value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Remarks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CC Block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88751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Compressive Strength by Core Cutting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C42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72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Cement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Kg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1355700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Fineness Test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C786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soundness Test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C151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Setting Time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C403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Fine Aggregate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cum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2382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Fineness Modulus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C127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Coarse Aggregate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cum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5199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Gradation Test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ASTM C36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672"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Geo Textile Filter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sqm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59363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Opening Size O</a:t>
                      </a:r>
                      <a:r>
                        <a:rPr lang="en-US" sz="1400" baseline="-2500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EN ISO 12956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Mass per unit area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BS EN 965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CBR Puncture Resistance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EN ISO 12336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6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Tensile Strength (machine direction-MD or cross machine direction-CMD)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 ISO 10319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Minimum thickness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 ISO 9863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Grab Tensile Strength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ASTM D 4632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68241"/>
                  </a:ext>
                </a:extLst>
              </a:tr>
              <a:tr h="3037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Permeability under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2Kn/m2</a:t>
                      </a:r>
                      <a:endParaRPr lang="en-US" dirty="0"/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4632</a:t>
                      </a:r>
                    </a:p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6319"/>
                  </a:ext>
                </a:extLst>
              </a:tr>
              <a:tr h="279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Permeability	under 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2Kn/m2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538" marR="44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4632</a:t>
                      </a:r>
                    </a:p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4538" marR="44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30113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Total number of Test for SUNM-PW-07 </a:t>
            </a:r>
            <a:endParaRPr 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61716" y="6537834"/>
            <a:ext cx="2743200" cy="365125"/>
          </a:xfrm>
        </p:spPr>
        <p:txBody>
          <a:bodyPr/>
          <a:lstStyle/>
          <a:p>
            <a:fld id="{826EFCA3-36E9-4263-A920-02DD3CA5B069}" type="slidenum">
              <a:rPr lang="en-CA" smtClean="0"/>
              <a:pPr/>
              <a:t>32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01600" y="3954644"/>
            <a:ext cx="12003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Enclosure: Test Reports Stated Above.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This is to certify that all  the tests has been performed as per relevant standard and work has been done with full conformity to specification.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378855" y="6042243"/>
            <a:ext cx="10813145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Recommended By</a:t>
            </a:r>
          </a:p>
          <a:p>
            <a:pPr marL="6400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Concerned Executive Engineer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11256"/>
              </p:ext>
            </p:extLst>
          </p:nvPr>
        </p:nvGraphicFramePr>
        <p:xfrm>
          <a:off x="149507" y="1103627"/>
          <a:ext cx="11907502" cy="3882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8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Item/Material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Executed/Material Consumed   in Last 30 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Test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 Test Standard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Required as Per Specification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Performed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Passing Threshold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Test  Do Not Passing Threshold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Submersible Embankment Construction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51484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 4318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dirty="0"/>
                        <a:t>ASTM D6913 / D6913M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Proctor Test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AASHTO T99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 D2216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 Density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dirty="0"/>
                        <a:t>ASTM D7263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4521"/>
              </p:ext>
            </p:extLst>
          </p:nvPr>
        </p:nvGraphicFramePr>
        <p:xfrm>
          <a:off x="780553" y="5680306"/>
          <a:ext cx="9601200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Sub-Divisional Engineer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Consultant  Supervision Engineer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Representative of Contractor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6214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Total number of Test Required for SUNM-PW-07 </a:t>
            </a:r>
            <a:endParaRPr 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Made to JICA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76330"/>
              </p:ext>
            </p:extLst>
          </p:nvPr>
        </p:nvGraphicFramePr>
        <p:xfrm>
          <a:off x="0" y="1219201"/>
          <a:ext cx="12192000" cy="6281025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458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Commitments to JICA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Follow ups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872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1. Inclusion of Type B1 protective work for 200m pilot basis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Consultant had been notified to find suitable reach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13999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2. Quality Monitoring </a:t>
                      </a: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Civil 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Work Plan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1. QA 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format finalized 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(Needs immediate finalization)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1079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3. Improvement of Embankment </a:t>
                      </a:r>
                      <a:r>
                        <a:rPr lang="en-US" sz="2500" b="1" dirty="0" err="1">
                          <a:solidFill>
                            <a:schemeClr val="tx1"/>
                          </a:solidFill>
                          <a:effectLst/>
                        </a:rPr>
                        <a:t>Turfing</a:t>
                      </a: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</a:rPr>
                        <a:t>2. Only visual inspection. </a:t>
                      </a: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  <a:tr h="1617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5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4.Photos of condition after major construction activities shall be taken at a regular intervals, e.g. every 200 m, and added to the report</a:t>
                      </a:r>
                      <a:endParaRPr lang="en-US" sz="25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1.Embankment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compaction and </a:t>
                      </a:r>
                      <a:r>
                        <a:rPr lang="en-US" sz="2500" b="1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turfing</a:t>
                      </a: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will be videographer by single continuous shot.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5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2.A drone with camera will be procured to picturize different scenarios of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5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2192000" cy="4962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b="1" dirty="0" smtClean="0">
                <a:latin typeface="Eras Demi ITC" panose="020B0805030504020804" pitchFamily="34" charset="0"/>
              </a:rPr>
              <a:t>Photos of condition after major construction activities shall be taken at a regular intervals, e.g. every 200 m, and added to the report.</a:t>
            </a:r>
          </a:p>
          <a:p>
            <a:pPr algn="just"/>
            <a:endParaRPr lang="en-CA" b="1" dirty="0" smtClean="0">
              <a:latin typeface="Eras Demi ITC" panose="020B0805030504020804" pitchFamily="34" charset="0"/>
            </a:endParaRPr>
          </a:p>
          <a:p>
            <a:pPr algn="just"/>
            <a:r>
              <a:rPr lang="en-CA" b="1" dirty="0" smtClean="0">
                <a:latin typeface="Eras Demi ITC" panose="020B0805030504020804" pitchFamily="34" charset="0"/>
              </a:rPr>
              <a:t>In case of Type A:</a:t>
            </a:r>
          </a:p>
          <a:p>
            <a:pPr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Before the construction of protection work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Before applying 100mm thick sand layer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100mm thick sand layer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Geotextile Filter Cloth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100 m thick assorted filter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CA" sz="2800" b="1" dirty="0" smtClean="0">
                <a:latin typeface="Eras Demi ITC" panose="020B0805030504020804" pitchFamily="34" charset="0"/>
              </a:rPr>
              <a:t>After applying  CC blocks</a:t>
            </a:r>
          </a:p>
          <a:p>
            <a:pPr lvl="1"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/>
            <a:endParaRPr lang="en-CA" b="1" dirty="0" smtClean="0">
              <a:latin typeface="Eras Demi ITC" panose="020B0805030504020804" pitchFamily="34" charset="0"/>
            </a:endParaRPr>
          </a:p>
          <a:p>
            <a:pPr lvl="1" algn="just"/>
            <a:endParaRPr lang="en-CA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142"/>
            <a:ext cx="12192000" cy="58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6299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Commitments Made to JICA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79984"/>
            <a:ext cx="12192000" cy="558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</a:t>
            </a:r>
            <a:r>
              <a:rPr lang="en-US" sz="2400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February. </a:t>
            </a:r>
            <a:endParaRPr lang="en-US" sz="24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sz="24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Work Program for 2020-21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50536"/>
              </p:ext>
            </p:extLst>
          </p:nvPr>
        </p:nvGraphicFramePr>
        <p:xfrm>
          <a:off x="0" y="914400"/>
          <a:ext cx="12192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4296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Activity Plan for Next TWO Years?</a:t>
            </a:r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42963"/>
            <a:ext cx="12191998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1745</Words>
  <Application>Microsoft Office PowerPoint</Application>
  <PresentationFormat>Widescreen</PresentationFormat>
  <Paragraphs>464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MS Mincho</vt:lpstr>
      <vt:lpstr>Arial</vt:lpstr>
      <vt:lpstr>Calibri</vt:lpstr>
      <vt:lpstr>Calibri Light</vt:lpstr>
      <vt:lpstr>Cambria</vt:lpstr>
      <vt:lpstr>Century</vt:lpstr>
      <vt:lpstr>Century Gothic</vt:lpstr>
      <vt:lpstr>Copperplate Gothic Bold</vt:lpstr>
      <vt:lpstr>Eras Demi ITC</vt:lpstr>
      <vt:lpstr>Times New Roman</vt:lpstr>
      <vt:lpstr>Vrinda</vt:lpstr>
      <vt:lpstr>Wingdings</vt:lpstr>
      <vt:lpstr>Office Theme</vt:lpstr>
      <vt:lpstr>PDF</vt:lpstr>
      <vt:lpstr>JICA’S APPRECIATION</vt:lpstr>
      <vt:lpstr>JICA’S APPRECIATION</vt:lpstr>
      <vt:lpstr>WHY DID WE GET APPRECIATION</vt:lpstr>
      <vt:lpstr>Commitments Made to JICA</vt:lpstr>
      <vt:lpstr>Commitments Made to JICA</vt:lpstr>
      <vt:lpstr>Commitments Made to JICA</vt:lpstr>
      <vt:lpstr>Commitments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(New Haor) </vt:lpstr>
      <vt:lpstr>Yearwise Civil Works Expenditure</vt:lpstr>
      <vt:lpstr>Specification What Does It Contain?</vt:lpstr>
      <vt:lpstr>How Measurement Will be Given</vt:lpstr>
      <vt:lpstr>JOINT MEASUREMENT TEAM</vt:lpstr>
      <vt:lpstr>PowerPoint Presentation</vt:lpstr>
      <vt:lpstr>Measurement Format for CC Block</vt:lpstr>
      <vt:lpstr>PowerPoint Presentation</vt:lpstr>
      <vt:lpstr>PowerPoint Presentation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Standard Sampling and Testing for Geo Textile</vt:lpstr>
      <vt:lpstr>Standard Sampling and Testing for Geo Textile</vt:lpstr>
      <vt:lpstr>Standard Sampling and Testing for Geo Textile</vt:lpstr>
      <vt:lpstr>Total number of Test for SUNM-PW-07 </vt:lpstr>
      <vt:lpstr>Total number of Test Required for SUNM-PW-07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Home</cp:lastModifiedBy>
  <cp:revision>97</cp:revision>
  <dcterms:created xsi:type="dcterms:W3CDTF">2020-11-24T00:30:25Z</dcterms:created>
  <dcterms:modified xsi:type="dcterms:W3CDTF">2020-11-25T17:00:58Z</dcterms:modified>
</cp:coreProperties>
</file>