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drawings/drawing4.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94660"/>
  </p:normalViewPr>
  <p:slideViewPr>
    <p:cSldViewPr snapToGrid="0">
      <p:cViewPr varScale="1">
        <p:scale>
          <a:sx n="63" d="100"/>
          <a:sy n="63" d="100"/>
        </p:scale>
        <p:origin x="4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Office%20Work\Progress%20Monitoring%20Kishoregonj\Netrokona_Breakup\Netrokona_Projection_Site_Category_Calcul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G:\Office%20Work\Progress%20Monitoring%20Kishoregonj\Netrokona_Breakup\Netrokona_Projection_Site_Category_Calculation.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G:\Office%20Work\Progress%20Monitoring%20Kishoregonj\Netrokona_Breakup\Netrokona_Projection_Site_Category_Calculation.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G:\Office%20Work\Progress%20Monitoring%20Kishoregonj\Netrokona_Breakup\Netrokona_Projection_Site_Category_Calculation.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file:///G:\Office%20Work\Progress%20Monitoring%20Kishoregonj\Netrokona_Breakup\Netrokona_Projection_Site_Category_Calculation.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5" Type="http://schemas.openxmlformats.org/officeDocument/2006/relationships/chartUserShapes" Target="../drawings/drawing4.xml"/><Relationship Id="rId4" Type="http://schemas.openxmlformats.org/officeDocument/2006/relationships/oleObject" Target="file:///G:\Office%20Work\Progress%20Monitoring%20Kishoregonj\Netrokona_Breakup\Netrokona_Projection_Site_Category_Calculation.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G:\Office%20Work\Progress%20Monitoring%20Kishoregonj\Netrokona_Breakup\Netrokona_Projection_Site_Category_Calculatio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G:\Office%20Work\Progress%20Monitoring%20Kishoregonj\Netrokona_Breakup\Netrokona_Projection_Site_Category_Calcul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a:t>Site</a:t>
            </a:r>
            <a:r>
              <a:rPr lang="en-US" sz="2800" baseline="0"/>
              <a:t> Status Hobiganj</a:t>
            </a:r>
            <a:endParaRPr lang="en-US" sz="2800"/>
          </a:p>
        </c:rich>
      </c:tx>
      <c:layout>
        <c:manualLayout>
          <c:xMode val="edge"/>
          <c:yMode val="edge"/>
          <c:x val="0.42446870431393174"/>
          <c:y val="1.21874994002214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Hobiganj!$H$50</c:f>
              <c:strCache>
                <c:ptCount val="1"/>
                <c:pt idx="0">
                  <c:v>Total Site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Hobiganj!$E$51:$E$57</c:f>
              <c:strCache>
                <c:ptCount val="7"/>
                <c:pt idx="0">
                  <c:v>Inlet</c:v>
                </c:pt>
                <c:pt idx="1">
                  <c:v>Regulator</c:v>
                </c:pt>
                <c:pt idx="2">
                  <c:v>Box</c:v>
                </c:pt>
                <c:pt idx="3">
                  <c:v>Causeway</c:v>
                </c:pt>
                <c:pt idx="4">
                  <c:v>Khal River(New)</c:v>
                </c:pt>
                <c:pt idx="5">
                  <c:v>Khal River(Old)</c:v>
                </c:pt>
                <c:pt idx="6">
                  <c:v>Sub Emb Rehab</c:v>
                </c:pt>
              </c:strCache>
            </c:strRef>
          </c:cat>
          <c:val>
            <c:numRef>
              <c:f>Hobiganj!$H$51:$H$57</c:f>
              <c:numCache>
                <c:formatCode>General</c:formatCode>
                <c:ptCount val="7"/>
                <c:pt idx="0">
                  <c:v>1</c:v>
                </c:pt>
                <c:pt idx="1">
                  <c:v>8</c:v>
                </c:pt>
                <c:pt idx="2">
                  <c:v>9</c:v>
                </c:pt>
                <c:pt idx="3">
                  <c:v>6</c:v>
                </c:pt>
                <c:pt idx="4">
                  <c:v>10</c:v>
                </c:pt>
                <c:pt idx="5">
                  <c:v>5</c:v>
                </c:pt>
                <c:pt idx="6">
                  <c:v>6</c:v>
                </c:pt>
              </c:numCache>
            </c:numRef>
          </c:val>
          <c:extLst>
            <c:ext xmlns:c16="http://schemas.microsoft.com/office/drawing/2014/chart" uri="{C3380CC4-5D6E-409C-BE32-E72D297353CC}">
              <c16:uniqueId val="{00000000-4B99-436B-A2E3-1A8619AC5396}"/>
            </c:ext>
          </c:extLst>
        </c:ser>
        <c:ser>
          <c:idx val="1"/>
          <c:order val="1"/>
          <c:tx>
            <c:strRef>
              <c:f>Hobiganj!$I$50</c:f>
              <c:strCache>
                <c:ptCount val="1"/>
                <c:pt idx="0">
                  <c:v>Completed Site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Hobiganj!$E$51:$E$57</c:f>
              <c:strCache>
                <c:ptCount val="7"/>
                <c:pt idx="0">
                  <c:v>Inlet</c:v>
                </c:pt>
                <c:pt idx="1">
                  <c:v>Regulator</c:v>
                </c:pt>
                <c:pt idx="2">
                  <c:v>Box</c:v>
                </c:pt>
                <c:pt idx="3">
                  <c:v>Causeway</c:v>
                </c:pt>
                <c:pt idx="4">
                  <c:v>Khal River(New)</c:v>
                </c:pt>
                <c:pt idx="5">
                  <c:v>Khal River(Old)</c:v>
                </c:pt>
                <c:pt idx="6">
                  <c:v>Sub Emb Rehab</c:v>
                </c:pt>
              </c:strCache>
            </c:strRef>
          </c:cat>
          <c:val>
            <c:numRef>
              <c:f>Hobiganj!$I$51:$I$57</c:f>
              <c:numCache>
                <c:formatCode>General</c:formatCode>
                <c:ptCount val="7"/>
                <c:pt idx="0">
                  <c:v>0</c:v>
                </c:pt>
                <c:pt idx="1">
                  <c:v>0</c:v>
                </c:pt>
                <c:pt idx="2">
                  <c:v>9</c:v>
                </c:pt>
                <c:pt idx="3">
                  <c:v>1</c:v>
                </c:pt>
                <c:pt idx="4">
                  <c:v>6</c:v>
                </c:pt>
                <c:pt idx="5">
                  <c:v>3</c:v>
                </c:pt>
                <c:pt idx="6">
                  <c:v>5</c:v>
                </c:pt>
              </c:numCache>
            </c:numRef>
          </c:val>
          <c:extLst>
            <c:ext xmlns:c16="http://schemas.microsoft.com/office/drawing/2014/chart" uri="{C3380CC4-5D6E-409C-BE32-E72D297353CC}">
              <c16:uniqueId val="{00000001-4B99-436B-A2E3-1A8619AC5396}"/>
            </c:ext>
          </c:extLst>
        </c:ser>
        <c:ser>
          <c:idx val="2"/>
          <c:order val="2"/>
          <c:tx>
            <c:strRef>
              <c:f>Hobiganj!$J$50</c:f>
              <c:strCache>
                <c:ptCount val="1"/>
                <c:pt idx="0">
                  <c:v>Ongoing Site</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Hobiganj!$E$51:$E$57</c:f>
              <c:strCache>
                <c:ptCount val="7"/>
                <c:pt idx="0">
                  <c:v>Inlet</c:v>
                </c:pt>
                <c:pt idx="1">
                  <c:v>Regulator</c:v>
                </c:pt>
                <c:pt idx="2">
                  <c:v>Box</c:v>
                </c:pt>
                <c:pt idx="3">
                  <c:v>Causeway</c:v>
                </c:pt>
                <c:pt idx="4">
                  <c:v>Khal River(New)</c:v>
                </c:pt>
                <c:pt idx="5">
                  <c:v>Khal River(Old)</c:v>
                </c:pt>
                <c:pt idx="6">
                  <c:v>Sub Emb Rehab</c:v>
                </c:pt>
              </c:strCache>
            </c:strRef>
          </c:cat>
          <c:val>
            <c:numRef>
              <c:f>Hobiganj!$J$51:$J$57</c:f>
              <c:numCache>
                <c:formatCode>General</c:formatCode>
                <c:ptCount val="7"/>
                <c:pt idx="0">
                  <c:v>0</c:v>
                </c:pt>
                <c:pt idx="1">
                  <c:v>4</c:v>
                </c:pt>
                <c:pt idx="2">
                  <c:v>0</c:v>
                </c:pt>
                <c:pt idx="3">
                  <c:v>4</c:v>
                </c:pt>
                <c:pt idx="4">
                  <c:v>2</c:v>
                </c:pt>
                <c:pt idx="5">
                  <c:v>0</c:v>
                </c:pt>
                <c:pt idx="6">
                  <c:v>0</c:v>
                </c:pt>
              </c:numCache>
            </c:numRef>
          </c:val>
          <c:extLst>
            <c:ext xmlns:c16="http://schemas.microsoft.com/office/drawing/2014/chart" uri="{C3380CC4-5D6E-409C-BE32-E72D297353CC}">
              <c16:uniqueId val="{00000002-4B99-436B-A2E3-1A8619AC5396}"/>
            </c:ext>
          </c:extLst>
        </c:ser>
        <c:ser>
          <c:idx val="3"/>
          <c:order val="3"/>
          <c:tx>
            <c:strRef>
              <c:f>Hobiganj!$K$50</c:f>
              <c:strCache>
                <c:ptCount val="1"/>
                <c:pt idx="0">
                  <c:v>Problemetic Site</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Hobiganj!$E$51:$E$57</c:f>
              <c:strCache>
                <c:ptCount val="7"/>
                <c:pt idx="0">
                  <c:v>Inlet</c:v>
                </c:pt>
                <c:pt idx="1">
                  <c:v>Regulator</c:v>
                </c:pt>
                <c:pt idx="2">
                  <c:v>Box</c:v>
                </c:pt>
                <c:pt idx="3">
                  <c:v>Causeway</c:v>
                </c:pt>
                <c:pt idx="4">
                  <c:v>Khal River(New)</c:v>
                </c:pt>
                <c:pt idx="5">
                  <c:v>Khal River(Old)</c:v>
                </c:pt>
                <c:pt idx="6">
                  <c:v>Sub Emb Rehab</c:v>
                </c:pt>
              </c:strCache>
            </c:strRef>
          </c:cat>
          <c:val>
            <c:numRef>
              <c:f>Hobiganj!$K$51:$K$57</c:f>
              <c:numCache>
                <c:formatCode>General</c:formatCode>
                <c:ptCount val="7"/>
                <c:pt idx="0">
                  <c:v>1</c:v>
                </c:pt>
                <c:pt idx="1">
                  <c:v>4</c:v>
                </c:pt>
                <c:pt idx="2">
                  <c:v>0</c:v>
                </c:pt>
                <c:pt idx="3">
                  <c:v>1</c:v>
                </c:pt>
                <c:pt idx="4">
                  <c:v>2</c:v>
                </c:pt>
                <c:pt idx="5">
                  <c:v>2</c:v>
                </c:pt>
                <c:pt idx="6">
                  <c:v>1</c:v>
                </c:pt>
              </c:numCache>
            </c:numRef>
          </c:val>
          <c:extLst>
            <c:ext xmlns:c16="http://schemas.microsoft.com/office/drawing/2014/chart" uri="{C3380CC4-5D6E-409C-BE32-E72D297353CC}">
              <c16:uniqueId val="{00000003-4B99-436B-A2E3-1A8619AC5396}"/>
            </c:ext>
          </c:extLst>
        </c:ser>
        <c:dLbls>
          <c:showLegendKey val="0"/>
          <c:showVal val="0"/>
          <c:showCatName val="0"/>
          <c:showSerName val="0"/>
          <c:showPercent val="0"/>
          <c:showBubbleSize val="0"/>
        </c:dLbls>
        <c:gapWidth val="219"/>
        <c:overlap val="-27"/>
        <c:axId val="509728712"/>
        <c:axId val="509736584"/>
      </c:barChart>
      <c:catAx>
        <c:axId val="50972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736584"/>
        <c:crosses val="autoZero"/>
        <c:auto val="1"/>
        <c:lblAlgn val="ctr"/>
        <c:lblOffset val="100"/>
        <c:noMultiLvlLbl val="0"/>
      </c:catAx>
      <c:valAx>
        <c:axId val="50973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09728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Projection</a:t>
            </a:r>
            <a:r>
              <a:rPr lang="en-US" sz="2800" baseline="0"/>
              <a:t> of Hobiganj</a:t>
            </a:r>
            <a:endParaRPr lang="en-US" sz="2800"/>
          </a:p>
        </c:rich>
      </c:tx>
      <c:layout>
        <c:manualLayout>
          <c:xMode val="edge"/>
          <c:yMode val="edge"/>
          <c:x val="0.396852713437191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Sheet2!$C$68</c:f>
              <c:strCache>
                <c:ptCount val="1"/>
                <c:pt idx="0">
                  <c:v>CV</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Sheet2!$B$69:$B$74</c:f>
              <c:strCache>
                <c:ptCount val="6"/>
                <c:pt idx="0">
                  <c:v>HOBI/PW-01</c:v>
                </c:pt>
                <c:pt idx="1">
                  <c:v>HOBI/PW-02</c:v>
                </c:pt>
                <c:pt idx="2">
                  <c:v>HOBI/PW-04</c:v>
                </c:pt>
                <c:pt idx="3">
                  <c:v>HOBI/PW-05</c:v>
                </c:pt>
                <c:pt idx="4">
                  <c:v>HOBI/PW-06</c:v>
                </c:pt>
                <c:pt idx="5">
                  <c:v>HOBI/PW-07</c:v>
                </c:pt>
              </c:strCache>
            </c:strRef>
          </c:cat>
          <c:val>
            <c:numRef>
              <c:f>Sheet2!$C$69:$C$74</c:f>
              <c:numCache>
                <c:formatCode>_(* #,##0.00_);_(* \(#,##0.00\);_(* "-"??_);_(@_)</c:formatCode>
                <c:ptCount val="6"/>
                <c:pt idx="0">
                  <c:v>1521.4</c:v>
                </c:pt>
                <c:pt idx="1">
                  <c:v>1352.2485715099997</c:v>
                </c:pt>
                <c:pt idx="2">
                  <c:v>1146.8</c:v>
                </c:pt>
                <c:pt idx="3">
                  <c:v>1316.5445282000001</c:v>
                </c:pt>
                <c:pt idx="4">
                  <c:v>1581.7287263051492</c:v>
                </c:pt>
                <c:pt idx="5">
                  <c:v>907.13765777000003</c:v>
                </c:pt>
              </c:numCache>
            </c:numRef>
          </c:val>
          <c:extLst>
            <c:ext xmlns:c16="http://schemas.microsoft.com/office/drawing/2014/chart" uri="{C3380CC4-5D6E-409C-BE32-E72D297353CC}">
              <c16:uniqueId val="{00000000-5BFD-46FA-8851-CAD7E6223734}"/>
            </c:ext>
          </c:extLst>
        </c:ser>
        <c:ser>
          <c:idx val="1"/>
          <c:order val="1"/>
          <c:tx>
            <c:strRef>
              <c:f>Sheet2!$D$68</c:f>
              <c:strCache>
                <c:ptCount val="1"/>
                <c:pt idx="0">
                  <c:v>BP</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Sheet2!$B$69:$B$74</c:f>
              <c:strCache>
                <c:ptCount val="6"/>
                <c:pt idx="0">
                  <c:v>HOBI/PW-01</c:v>
                </c:pt>
                <c:pt idx="1">
                  <c:v>HOBI/PW-02</c:v>
                </c:pt>
                <c:pt idx="2">
                  <c:v>HOBI/PW-04</c:v>
                </c:pt>
                <c:pt idx="3">
                  <c:v>HOBI/PW-05</c:v>
                </c:pt>
                <c:pt idx="4">
                  <c:v>HOBI/PW-06</c:v>
                </c:pt>
                <c:pt idx="5">
                  <c:v>HOBI/PW-07</c:v>
                </c:pt>
              </c:strCache>
            </c:strRef>
          </c:cat>
          <c:val>
            <c:numRef>
              <c:f>Sheet2!$D$69:$D$74</c:f>
              <c:numCache>
                <c:formatCode>_(* #,##0.00_);_(* \(#,##0.00\);_(* "-"??_);_(@_)</c:formatCode>
                <c:ptCount val="6"/>
                <c:pt idx="0">
                  <c:v>718.56</c:v>
                </c:pt>
                <c:pt idx="1">
                  <c:v>586.45967342595225</c:v>
                </c:pt>
                <c:pt idx="2">
                  <c:v>626.76</c:v>
                </c:pt>
                <c:pt idx="3">
                  <c:v>232.93991652310251</c:v>
                </c:pt>
                <c:pt idx="4">
                  <c:v>917.2475876025776</c:v>
                </c:pt>
                <c:pt idx="5">
                  <c:v>459.67032162593881</c:v>
                </c:pt>
              </c:numCache>
            </c:numRef>
          </c:val>
          <c:extLst>
            <c:ext xmlns:c16="http://schemas.microsoft.com/office/drawing/2014/chart" uri="{C3380CC4-5D6E-409C-BE32-E72D297353CC}">
              <c16:uniqueId val="{00000001-5BFD-46FA-8851-CAD7E6223734}"/>
            </c:ext>
          </c:extLst>
        </c:ser>
        <c:ser>
          <c:idx val="2"/>
          <c:order val="2"/>
          <c:tx>
            <c:strRef>
              <c:f>Sheet2!$E$68</c:f>
              <c:strCache>
                <c:ptCount val="1"/>
                <c:pt idx="0">
                  <c:v>RB</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Sheet2!$B$69:$B$74</c:f>
              <c:strCache>
                <c:ptCount val="6"/>
                <c:pt idx="0">
                  <c:v>HOBI/PW-01</c:v>
                </c:pt>
                <c:pt idx="1">
                  <c:v>HOBI/PW-02</c:v>
                </c:pt>
                <c:pt idx="2">
                  <c:v>HOBI/PW-04</c:v>
                </c:pt>
                <c:pt idx="3">
                  <c:v>HOBI/PW-05</c:v>
                </c:pt>
                <c:pt idx="4">
                  <c:v>HOBI/PW-06</c:v>
                </c:pt>
                <c:pt idx="5">
                  <c:v>HOBI/PW-07</c:v>
                </c:pt>
              </c:strCache>
            </c:strRef>
          </c:cat>
          <c:val>
            <c:numRef>
              <c:f>Sheet2!$E$69:$E$74</c:f>
              <c:numCache>
                <c:formatCode>_(* #,##0.00_);_(* \(#,##0.00\);_(* "-"??_);_(@_)</c:formatCode>
                <c:ptCount val="6"/>
                <c:pt idx="0">
                  <c:v>802.84000000000015</c:v>
                </c:pt>
                <c:pt idx="1">
                  <c:v>765.78889808404745</c:v>
                </c:pt>
                <c:pt idx="2">
                  <c:v>520.04</c:v>
                </c:pt>
                <c:pt idx="3">
                  <c:v>1083.6046116768975</c:v>
                </c:pt>
                <c:pt idx="4">
                  <c:v>664.48113870257157</c:v>
                </c:pt>
                <c:pt idx="5">
                  <c:v>447.46733614406122</c:v>
                </c:pt>
              </c:numCache>
            </c:numRef>
          </c:val>
          <c:extLst>
            <c:ext xmlns:c16="http://schemas.microsoft.com/office/drawing/2014/chart" uri="{C3380CC4-5D6E-409C-BE32-E72D297353CC}">
              <c16:uniqueId val="{00000002-5BFD-46FA-8851-CAD7E6223734}"/>
            </c:ext>
          </c:extLst>
        </c:ser>
        <c:ser>
          <c:idx val="3"/>
          <c:order val="3"/>
          <c:tx>
            <c:strRef>
              <c:f>Sheet2!$F$68</c:f>
              <c:strCache>
                <c:ptCount val="1"/>
                <c:pt idx="0">
                  <c:v>VWD</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Sheet2!$B$69:$B$74</c:f>
              <c:strCache>
                <c:ptCount val="6"/>
                <c:pt idx="0">
                  <c:v>HOBI/PW-01</c:v>
                </c:pt>
                <c:pt idx="1">
                  <c:v>HOBI/PW-02</c:v>
                </c:pt>
                <c:pt idx="2">
                  <c:v>HOBI/PW-04</c:v>
                </c:pt>
                <c:pt idx="3">
                  <c:v>HOBI/PW-05</c:v>
                </c:pt>
                <c:pt idx="4">
                  <c:v>HOBI/PW-06</c:v>
                </c:pt>
                <c:pt idx="5">
                  <c:v>HOBI/PW-07</c:v>
                </c:pt>
              </c:strCache>
            </c:strRef>
          </c:cat>
          <c:val>
            <c:numRef>
              <c:f>Sheet2!$F$69:$F$74</c:f>
              <c:numCache>
                <c:formatCode>_(* #,##0.00_);_(* \(#,##0.00\);_(* "-"??_);_(@_)</c:formatCode>
                <c:ptCount val="6"/>
                <c:pt idx="0">
                  <c:v>1455.87</c:v>
                </c:pt>
                <c:pt idx="1">
                  <c:v>594.71975170725011</c:v>
                </c:pt>
                <c:pt idx="2">
                  <c:v>721.03</c:v>
                </c:pt>
                <c:pt idx="3">
                  <c:v>622.60041490000003</c:v>
                </c:pt>
                <c:pt idx="4">
                  <c:v>1420.2512424752492</c:v>
                </c:pt>
                <c:pt idx="5">
                  <c:v>558.48092374999999</c:v>
                </c:pt>
              </c:numCache>
            </c:numRef>
          </c:val>
          <c:extLst>
            <c:ext xmlns:c16="http://schemas.microsoft.com/office/drawing/2014/chart" uri="{C3380CC4-5D6E-409C-BE32-E72D297353CC}">
              <c16:uniqueId val="{00000003-5BFD-46FA-8851-CAD7E6223734}"/>
            </c:ext>
          </c:extLst>
        </c:ser>
        <c:ser>
          <c:idx val="4"/>
          <c:order val="4"/>
          <c:tx>
            <c:strRef>
              <c:f>Sheet2!$G$68</c:f>
              <c:strCache>
                <c:ptCount val="1"/>
                <c:pt idx="0">
                  <c:v>PVWD</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Sheet2!$B$69:$B$74</c:f>
              <c:strCache>
                <c:ptCount val="6"/>
                <c:pt idx="0">
                  <c:v>HOBI/PW-01</c:v>
                </c:pt>
                <c:pt idx="1">
                  <c:v>HOBI/PW-02</c:v>
                </c:pt>
                <c:pt idx="2">
                  <c:v>HOBI/PW-04</c:v>
                </c:pt>
                <c:pt idx="3">
                  <c:v>HOBI/PW-05</c:v>
                </c:pt>
                <c:pt idx="4">
                  <c:v>HOBI/PW-06</c:v>
                </c:pt>
                <c:pt idx="5">
                  <c:v>HOBI/PW-07</c:v>
                </c:pt>
              </c:strCache>
            </c:strRef>
          </c:cat>
          <c:val>
            <c:numRef>
              <c:f>Sheet2!$G$69:$G$74</c:f>
              <c:numCache>
                <c:formatCode>_(* #,##0.00_);_(* \(#,##0.00\);_(* "-"??_);_(@_)</c:formatCode>
                <c:ptCount val="6"/>
                <c:pt idx="0">
                  <c:v>1455.87</c:v>
                </c:pt>
                <c:pt idx="1">
                  <c:v>712.5857517072501</c:v>
                </c:pt>
                <c:pt idx="2">
                  <c:v>882.92000000000007</c:v>
                </c:pt>
                <c:pt idx="3">
                  <c:v>816.9051586999999</c:v>
                </c:pt>
                <c:pt idx="4">
                  <c:v>1521.4706054752492</c:v>
                </c:pt>
                <c:pt idx="5">
                  <c:v>778.30514514999993</c:v>
                </c:pt>
              </c:numCache>
            </c:numRef>
          </c:val>
          <c:extLst>
            <c:ext xmlns:c16="http://schemas.microsoft.com/office/drawing/2014/chart" uri="{C3380CC4-5D6E-409C-BE32-E72D297353CC}">
              <c16:uniqueId val="{00000004-5BFD-46FA-8851-CAD7E6223734}"/>
            </c:ext>
          </c:extLst>
        </c:ser>
        <c:ser>
          <c:idx val="5"/>
          <c:order val="5"/>
          <c:tx>
            <c:strRef>
              <c:f>Sheet2!$H$68</c:f>
              <c:strCache>
                <c:ptCount val="1"/>
                <c:pt idx="0">
                  <c:v>PE</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Sheet2!$B$69:$B$74</c:f>
              <c:strCache>
                <c:ptCount val="6"/>
                <c:pt idx="0">
                  <c:v>HOBI/PW-01</c:v>
                </c:pt>
                <c:pt idx="1">
                  <c:v>HOBI/PW-02</c:v>
                </c:pt>
                <c:pt idx="2">
                  <c:v>HOBI/PW-04</c:v>
                </c:pt>
                <c:pt idx="3">
                  <c:v>HOBI/PW-05</c:v>
                </c:pt>
                <c:pt idx="4">
                  <c:v>HOBI/PW-06</c:v>
                </c:pt>
                <c:pt idx="5">
                  <c:v>HOBI/PW-07</c:v>
                </c:pt>
              </c:strCache>
            </c:strRef>
          </c:cat>
          <c:val>
            <c:numRef>
              <c:f>Sheet2!$H$69:$H$74</c:f>
              <c:numCache>
                <c:formatCode>_(* #,##0.00_);_(* \(#,##0.00\);_(* "-"??_);_(@_)</c:formatCode>
                <c:ptCount val="6"/>
                <c:pt idx="0">
                  <c:v>737.31</c:v>
                </c:pt>
                <c:pt idx="1">
                  <c:v>126.12607828129785</c:v>
                </c:pt>
                <c:pt idx="2">
                  <c:v>256.16000000000008</c:v>
                </c:pt>
                <c:pt idx="3">
                  <c:v>583.96524217689739</c:v>
                </c:pt>
                <c:pt idx="4">
                  <c:v>604.22301787267156</c:v>
                </c:pt>
                <c:pt idx="5">
                  <c:v>318.63482352406112</c:v>
                </c:pt>
              </c:numCache>
            </c:numRef>
          </c:val>
          <c:extLst>
            <c:ext xmlns:c16="http://schemas.microsoft.com/office/drawing/2014/chart" uri="{C3380CC4-5D6E-409C-BE32-E72D297353CC}">
              <c16:uniqueId val="{00000005-5BFD-46FA-8851-CAD7E6223734}"/>
            </c:ext>
          </c:extLst>
        </c:ser>
        <c:dLbls>
          <c:showLegendKey val="0"/>
          <c:showVal val="0"/>
          <c:showCatName val="0"/>
          <c:showSerName val="0"/>
          <c:showPercent val="0"/>
          <c:showBubbleSize val="0"/>
        </c:dLbls>
        <c:gapWidth val="219"/>
        <c:overlap val="-27"/>
        <c:axId val="580451656"/>
        <c:axId val="580460512"/>
        <c:extLst/>
      </c:barChart>
      <c:catAx>
        <c:axId val="58045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60512"/>
        <c:crosses val="autoZero"/>
        <c:auto val="1"/>
        <c:lblAlgn val="ctr"/>
        <c:lblOffset val="100"/>
        <c:noMultiLvlLbl val="0"/>
      </c:catAx>
      <c:valAx>
        <c:axId val="580460512"/>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51656"/>
        <c:crosses val="autoZero"/>
        <c:crossBetween val="between"/>
      </c:valAx>
      <c:spPr>
        <a:noFill/>
        <a:ln>
          <a:noFill/>
        </a:ln>
        <a:effectLst/>
      </c:spPr>
    </c:plotArea>
    <c:legend>
      <c:legendPos val="b"/>
      <c:layout>
        <c:manualLayout>
          <c:xMode val="edge"/>
          <c:yMode val="edge"/>
          <c:x val="0.13454366105828644"/>
          <c:y val="0.89698191174276853"/>
          <c:w val="0.83680989834053521"/>
          <c:h val="6.83119539066275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dirty="0"/>
              <a:t>Site</a:t>
            </a:r>
            <a:r>
              <a:rPr lang="en-US" sz="2800" baseline="0" dirty="0"/>
              <a:t> Status </a:t>
            </a:r>
            <a:r>
              <a:rPr lang="en-US" sz="2800" baseline="0" dirty="0" err="1"/>
              <a:t>Sunam</a:t>
            </a:r>
            <a:r>
              <a:rPr lang="en-US" sz="2800" baseline="0" dirty="0"/>
              <a:t> </a:t>
            </a:r>
            <a:r>
              <a:rPr lang="en-US" sz="2800" baseline="0" dirty="0" err="1"/>
              <a:t>Gonj</a:t>
            </a:r>
            <a:r>
              <a:rPr lang="en-US" sz="2800" baseline="0" dirty="0"/>
              <a:t> </a:t>
            </a:r>
            <a:endParaRPr lang="en-US" sz="2800" dirty="0"/>
          </a:p>
        </c:rich>
      </c:tx>
      <c:layout>
        <c:manualLayout>
          <c:xMode val="edge"/>
          <c:yMode val="edge"/>
          <c:x val="0.42446870431393174"/>
          <c:y val="1.21874994002214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613057652525206E-2"/>
          <c:y val="9.699050486336265E-2"/>
          <c:w val="0.94228240314527401"/>
          <c:h val="0.75879226493747109"/>
        </c:manualLayout>
      </c:layout>
      <c:barChart>
        <c:barDir val="col"/>
        <c:grouping val="clustered"/>
        <c:varyColors val="0"/>
        <c:ser>
          <c:idx val="0"/>
          <c:order val="0"/>
          <c:tx>
            <c:strRef>
              <c:f>Sunamgonj!$D$53</c:f>
              <c:strCache>
                <c:ptCount val="1"/>
                <c:pt idx="0">
                  <c:v>Total Site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Sunamgonj!$C$54:$C$59</c:f>
              <c:strCache>
                <c:ptCount val="6"/>
                <c:pt idx="0">
                  <c:v>Inet</c:v>
                </c:pt>
                <c:pt idx="1">
                  <c:v>Regulator</c:v>
                </c:pt>
                <c:pt idx="2">
                  <c:v>Box Outlet</c:v>
                </c:pt>
                <c:pt idx="3">
                  <c:v>Cause Way</c:v>
                </c:pt>
                <c:pt idx="4">
                  <c:v>Khal/Riv New Haor</c:v>
                </c:pt>
                <c:pt idx="5">
                  <c:v>Sub Emb Const</c:v>
                </c:pt>
              </c:strCache>
            </c:strRef>
          </c:cat>
          <c:val>
            <c:numRef>
              <c:f>Sunamgonj!$D$54:$D$59</c:f>
              <c:numCache>
                <c:formatCode>General</c:formatCode>
                <c:ptCount val="6"/>
                <c:pt idx="0">
                  <c:v>2</c:v>
                </c:pt>
                <c:pt idx="1">
                  <c:v>4</c:v>
                </c:pt>
                <c:pt idx="2">
                  <c:v>8</c:v>
                </c:pt>
                <c:pt idx="3">
                  <c:v>10</c:v>
                </c:pt>
                <c:pt idx="4">
                  <c:v>21</c:v>
                </c:pt>
                <c:pt idx="5">
                  <c:v>2</c:v>
                </c:pt>
              </c:numCache>
            </c:numRef>
          </c:val>
          <c:extLst>
            <c:ext xmlns:c16="http://schemas.microsoft.com/office/drawing/2014/chart" uri="{C3380CC4-5D6E-409C-BE32-E72D297353CC}">
              <c16:uniqueId val="{00000000-D63A-4AEC-BD11-316C3BE24A4E}"/>
            </c:ext>
          </c:extLst>
        </c:ser>
        <c:ser>
          <c:idx val="1"/>
          <c:order val="1"/>
          <c:tx>
            <c:strRef>
              <c:f>Sunamgonj!$E$53</c:f>
              <c:strCache>
                <c:ptCount val="1"/>
                <c:pt idx="0">
                  <c:v>Completed Site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Sunamgonj!$C$54:$C$59</c:f>
              <c:strCache>
                <c:ptCount val="6"/>
                <c:pt idx="0">
                  <c:v>Inet</c:v>
                </c:pt>
                <c:pt idx="1">
                  <c:v>Regulator</c:v>
                </c:pt>
                <c:pt idx="2">
                  <c:v>Box Outlet</c:v>
                </c:pt>
                <c:pt idx="3">
                  <c:v>Cause Way</c:v>
                </c:pt>
                <c:pt idx="4">
                  <c:v>Khal/Riv New Haor</c:v>
                </c:pt>
                <c:pt idx="5">
                  <c:v>Sub Emb Const</c:v>
                </c:pt>
              </c:strCache>
            </c:strRef>
          </c:cat>
          <c:val>
            <c:numRef>
              <c:f>Sunamgonj!$E$54:$E$59</c:f>
              <c:numCache>
                <c:formatCode>General</c:formatCode>
                <c:ptCount val="6"/>
                <c:pt idx="0">
                  <c:v>0</c:v>
                </c:pt>
                <c:pt idx="1">
                  <c:v>0</c:v>
                </c:pt>
                <c:pt idx="2">
                  <c:v>0</c:v>
                </c:pt>
                <c:pt idx="3">
                  <c:v>0</c:v>
                </c:pt>
                <c:pt idx="4">
                  <c:v>13</c:v>
                </c:pt>
                <c:pt idx="5">
                  <c:v>0</c:v>
                </c:pt>
              </c:numCache>
            </c:numRef>
          </c:val>
          <c:extLst>
            <c:ext xmlns:c16="http://schemas.microsoft.com/office/drawing/2014/chart" uri="{C3380CC4-5D6E-409C-BE32-E72D297353CC}">
              <c16:uniqueId val="{00000001-D63A-4AEC-BD11-316C3BE24A4E}"/>
            </c:ext>
          </c:extLst>
        </c:ser>
        <c:ser>
          <c:idx val="2"/>
          <c:order val="2"/>
          <c:tx>
            <c:strRef>
              <c:f>Sunamgonj!$F$53</c:f>
              <c:strCache>
                <c:ptCount val="1"/>
                <c:pt idx="0">
                  <c:v>Ongoing</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Sunamgonj!$C$54:$C$59</c:f>
              <c:strCache>
                <c:ptCount val="6"/>
                <c:pt idx="0">
                  <c:v>Inet</c:v>
                </c:pt>
                <c:pt idx="1">
                  <c:v>Regulator</c:v>
                </c:pt>
                <c:pt idx="2">
                  <c:v>Box Outlet</c:v>
                </c:pt>
                <c:pt idx="3">
                  <c:v>Cause Way</c:v>
                </c:pt>
                <c:pt idx="4">
                  <c:v>Khal/Riv New Haor</c:v>
                </c:pt>
                <c:pt idx="5">
                  <c:v>Sub Emb Const</c:v>
                </c:pt>
              </c:strCache>
            </c:strRef>
          </c:cat>
          <c:val>
            <c:numRef>
              <c:f>Sunamgonj!$F$54:$F$59</c:f>
              <c:numCache>
                <c:formatCode>General</c:formatCode>
                <c:ptCount val="6"/>
                <c:pt idx="0">
                  <c:v>0</c:v>
                </c:pt>
                <c:pt idx="1">
                  <c:v>4</c:v>
                </c:pt>
                <c:pt idx="2">
                  <c:v>4</c:v>
                </c:pt>
                <c:pt idx="3">
                  <c:v>6</c:v>
                </c:pt>
                <c:pt idx="4">
                  <c:v>6</c:v>
                </c:pt>
                <c:pt idx="5">
                  <c:v>1</c:v>
                </c:pt>
              </c:numCache>
            </c:numRef>
          </c:val>
          <c:extLst>
            <c:ext xmlns:c16="http://schemas.microsoft.com/office/drawing/2014/chart" uri="{C3380CC4-5D6E-409C-BE32-E72D297353CC}">
              <c16:uniqueId val="{00000002-D63A-4AEC-BD11-316C3BE24A4E}"/>
            </c:ext>
          </c:extLst>
        </c:ser>
        <c:ser>
          <c:idx val="3"/>
          <c:order val="3"/>
          <c:tx>
            <c:strRef>
              <c:f>Sunamgonj!$G$53</c:f>
              <c:strCache>
                <c:ptCount val="1"/>
                <c:pt idx="0">
                  <c:v>Problematic</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Sunamgonj!$C$54:$C$59</c:f>
              <c:strCache>
                <c:ptCount val="6"/>
                <c:pt idx="0">
                  <c:v>Inet</c:v>
                </c:pt>
                <c:pt idx="1">
                  <c:v>Regulator</c:v>
                </c:pt>
                <c:pt idx="2">
                  <c:v>Box Outlet</c:v>
                </c:pt>
                <c:pt idx="3">
                  <c:v>Cause Way</c:v>
                </c:pt>
                <c:pt idx="4">
                  <c:v>Khal/Riv New Haor</c:v>
                </c:pt>
                <c:pt idx="5">
                  <c:v>Sub Emb Const</c:v>
                </c:pt>
              </c:strCache>
            </c:strRef>
          </c:cat>
          <c:val>
            <c:numRef>
              <c:f>Sunamgonj!$G$54:$G$59</c:f>
              <c:numCache>
                <c:formatCode>General</c:formatCode>
                <c:ptCount val="6"/>
                <c:pt idx="0">
                  <c:v>2</c:v>
                </c:pt>
                <c:pt idx="1">
                  <c:v>0</c:v>
                </c:pt>
                <c:pt idx="2">
                  <c:v>4</c:v>
                </c:pt>
                <c:pt idx="3">
                  <c:v>4</c:v>
                </c:pt>
                <c:pt idx="4">
                  <c:v>2</c:v>
                </c:pt>
                <c:pt idx="5">
                  <c:v>1</c:v>
                </c:pt>
              </c:numCache>
            </c:numRef>
          </c:val>
          <c:extLst>
            <c:ext xmlns:c16="http://schemas.microsoft.com/office/drawing/2014/chart" uri="{C3380CC4-5D6E-409C-BE32-E72D297353CC}">
              <c16:uniqueId val="{00000003-D63A-4AEC-BD11-316C3BE24A4E}"/>
            </c:ext>
          </c:extLst>
        </c:ser>
        <c:dLbls>
          <c:showLegendKey val="0"/>
          <c:showVal val="0"/>
          <c:showCatName val="0"/>
          <c:showSerName val="0"/>
          <c:showPercent val="0"/>
          <c:showBubbleSize val="0"/>
        </c:dLbls>
        <c:gapWidth val="219"/>
        <c:overlap val="-27"/>
        <c:axId val="509728712"/>
        <c:axId val="509736584"/>
      </c:barChart>
      <c:catAx>
        <c:axId val="50972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09736584"/>
        <c:crosses val="autoZero"/>
        <c:auto val="1"/>
        <c:lblAlgn val="ctr"/>
        <c:lblOffset val="100"/>
        <c:noMultiLvlLbl val="0"/>
      </c:catAx>
      <c:valAx>
        <c:axId val="50973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09728712"/>
        <c:crosses val="autoZero"/>
        <c:crossBetween val="between"/>
      </c:valAx>
      <c:spPr>
        <a:noFill/>
        <a:ln>
          <a:noFill/>
        </a:ln>
        <a:effectLst/>
      </c:spPr>
    </c:plotArea>
    <c:legend>
      <c:legendPos val="b"/>
      <c:layout>
        <c:manualLayout>
          <c:xMode val="edge"/>
          <c:yMode val="edge"/>
          <c:x val="9.1895894031127814E-2"/>
          <c:y val="0.91560758949248988"/>
          <c:w val="0.60052724496095489"/>
          <c:h val="7.5989049162972278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Projection</a:t>
            </a:r>
            <a:r>
              <a:rPr lang="en-US" sz="2400" baseline="0" dirty="0"/>
              <a:t> of </a:t>
            </a:r>
            <a:r>
              <a:rPr lang="en-US" sz="2400" baseline="0" dirty="0" err="1"/>
              <a:t>Sunamgonj</a:t>
            </a:r>
            <a:endParaRPr lang="en-US" sz="2400" dirty="0"/>
          </a:p>
        </c:rich>
      </c:tx>
      <c:layout>
        <c:manualLayout>
          <c:xMode val="edge"/>
          <c:yMode val="edge"/>
          <c:x val="0.55375756832115486"/>
          <c:y val="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Sheet2!$C$8</c:f>
              <c:strCache>
                <c:ptCount val="1"/>
                <c:pt idx="0">
                  <c:v>CV</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Sheet2!$B$9:$B$14</c:f>
              <c:strCache>
                <c:ptCount val="6"/>
                <c:pt idx="0">
                  <c:v>SUNM/PW-01</c:v>
                </c:pt>
                <c:pt idx="1">
                  <c:v>SUNM/PW-02</c:v>
                </c:pt>
                <c:pt idx="2">
                  <c:v>SUNM/PW-03</c:v>
                </c:pt>
                <c:pt idx="3">
                  <c:v>SUNM/PW-04</c:v>
                </c:pt>
                <c:pt idx="4">
                  <c:v>SUNM/PW-05</c:v>
                </c:pt>
                <c:pt idx="5">
                  <c:v>SUNM/PW-06</c:v>
                </c:pt>
              </c:strCache>
            </c:strRef>
          </c:cat>
          <c:val>
            <c:numRef>
              <c:f>Sheet2!$C$9:$C$14</c:f>
              <c:numCache>
                <c:formatCode>0.00</c:formatCode>
                <c:ptCount val="6"/>
                <c:pt idx="0">
                  <c:v>1462.0009884999999</c:v>
                </c:pt>
                <c:pt idx="1">
                  <c:v>1193.75</c:v>
                </c:pt>
                <c:pt idx="2">
                  <c:v>1682.1285738000001</c:v>
                </c:pt>
                <c:pt idx="3">
                  <c:v>1564.32</c:v>
                </c:pt>
                <c:pt idx="4">
                  <c:v>1457.9869114999999</c:v>
                </c:pt>
                <c:pt idx="5">
                  <c:v>1576.6466156957358</c:v>
                </c:pt>
              </c:numCache>
            </c:numRef>
          </c:val>
          <c:extLst>
            <c:ext xmlns:c16="http://schemas.microsoft.com/office/drawing/2014/chart" uri="{C3380CC4-5D6E-409C-BE32-E72D297353CC}">
              <c16:uniqueId val="{00000000-E187-47F8-87AE-F6E1B8D26CDF}"/>
            </c:ext>
          </c:extLst>
        </c:ser>
        <c:ser>
          <c:idx val="1"/>
          <c:order val="1"/>
          <c:tx>
            <c:strRef>
              <c:f>Sheet2!$D$8</c:f>
              <c:strCache>
                <c:ptCount val="1"/>
                <c:pt idx="0">
                  <c:v>BP</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Sheet2!$B$9:$B$14</c:f>
              <c:strCache>
                <c:ptCount val="6"/>
                <c:pt idx="0">
                  <c:v>SUNM/PW-01</c:v>
                </c:pt>
                <c:pt idx="1">
                  <c:v>SUNM/PW-02</c:v>
                </c:pt>
                <c:pt idx="2">
                  <c:v>SUNM/PW-03</c:v>
                </c:pt>
                <c:pt idx="3">
                  <c:v>SUNM/PW-04</c:v>
                </c:pt>
                <c:pt idx="4">
                  <c:v>SUNM/PW-05</c:v>
                </c:pt>
                <c:pt idx="5">
                  <c:v>SUNM/PW-06</c:v>
                </c:pt>
              </c:strCache>
            </c:strRef>
          </c:cat>
          <c:val>
            <c:numRef>
              <c:f>Sheet2!$D$9:$D$14</c:f>
              <c:numCache>
                <c:formatCode>0.00</c:formatCode>
                <c:ptCount val="6"/>
                <c:pt idx="0">
                  <c:v>618.10902762852959</c:v>
                </c:pt>
                <c:pt idx="1">
                  <c:v>150.11000000000001</c:v>
                </c:pt>
                <c:pt idx="2">
                  <c:v>312.53994158727755</c:v>
                </c:pt>
                <c:pt idx="3">
                  <c:v>1037.5999999999999</c:v>
                </c:pt>
                <c:pt idx="4">
                  <c:v>0</c:v>
                </c:pt>
                <c:pt idx="5">
                  <c:v>823.09565276078752</c:v>
                </c:pt>
              </c:numCache>
            </c:numRef>
          </c:val>
          <c:extLst>
            <c:ext xmlns:c16="http://schemas.microsoft.com/office/drawing/2014/chart" uri="{C3380CC4-5D6E-409C-BE32-E72D297353CC}">
              <c16:uniqueId val="{00000001-E187-47F8-87AE-F6E1B8D26CDF}"/>
            </c:ext>
          </c:extLst>
        </c:ser>
        <c:ser>
          <c:idx val="2"/>
          <c:order val="2"/>
          <c:tx>
            <c:strRef>
              <c:f>Sheet2!$E$8</c:f>
              <c:strCache>
                <c:ptCount val="1"/>
                <c:pt idx="0">
                  <c:v>RB</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Sheet2!$B$9:$B$14</c:f>
              <c:strCache>
                <c:ptCount val="6"/>
                <c:pt idx="0">
                  <c:v>SUNM/PW-01</c:v>
                </c:pt>
                <c:pt idx="1">
                  <c:v>SUNM/PW-02</c:v>
                </c:pt>
                <c:pt idx="2">
                  <c:v>SUNM/PW-03</c:v>
                </c:pt>
                <c:pt idx="3">
                  <c:v>SUNM/PW-04</c:v>
                </c:pt>
                <c:pt idx="4">
                  <c:v>SUNM/PW-05</c:v>
                </c:pt>
                <c:pt idx="5">
                  <c:v>SUNM/PW-06</c:v>
                </c:pt>
              </c:strCache>
            </c:strRef>
          </c:cat>
          <c:val>
            <c:numRef>
              <c:f>Sheet2!$E$9:$E$14</c:f>
              <c:numCache>
                <c:formatCode>0.00</c:formatCode>
                <c:ptCount val="6"/>
                <c:pt idx="0">
                  <c:v>843.89196087147059</c:v>
                </c:pt>
                <c:pt idx="1">
                  <c:v>1043.6399999999999</c:v>
                </c:pt>
                <c:pt idx="2">
                  <c:v>1369.5886322127226</c:v>
                </c:pt>
                <c:pt idx="3">
                  <c:v>526.72</c:v>
                </c:pt>
                <c:pt idx="4">
                  <c:v>1457.9869114999999</c:v>
                </c:pt>
                <c:pt idx="5">
                  <c:v>753.55096293494796</c:v>
                </c:pt>
              </c:numCache>
            </c:numRef>
          </c:val>
          <c:extLst>
            <c:ext xmlns:c16="http://schemas.microsoft.com/office/drawing/2014/chart" uri="{C3380CC4-5D6E-409C-BE32-E72D297353CC}">
              <c16:uniqueId val="{00000002-E187-47F8-87AE-F6E1B8D26CDF}"/>
            </c:ext>
          </c:extLst>
        </c:ser>
        <c:ser>
          <c:idx val="3"/>
          <c:order val="3"/>
          <c:tx>
            <c:strRef>
              <c:f>Sheet2!$F$8</c:f>
              <c:strCache>
                <c:ptCount val="1"/>
                <c:pt idx="0">
                  <c:v>VWD</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Sheet2!$B$9:$B$14</c:f>
              <c:strCache>
                <c:ptCount val="6"/>
                <c:pt idx="0">
                  <c:v>SUNM/PW-01</c:v>
                </c:pt>
                <c:pt idx="1">
                  <c:v>SUNM/PW-02</c:v>
                </c:pt>
                <c:pt idx="2">
                  <c:v>SUNM/PW-03</c:v>
                </c:pt>
                <c:pt idx="3">
                  <c:v>SUNM/PW-04</c:v>
                </c:pt>
                <c:pt idx="4">
                  <c:v>SUNM/PW-05</c:v>
                </c:pt>
                <c:pt idx="5">
                  <c:v>SUNM/PW-06</c:v>
                </c:pt>
              </c:strCache>
            </c:strRef>
          </c:cat>
          <c:val>
            <c:numRef>
              <c:f>Sheet2!$F$9:$F$14</c:f>
              <c:numCache>
                <c:formatCode>0.00</c:formatCode>
                <c:ptCount val="6"/>
                <c:pt idx="0">
                  <c:v>544.41099999999994</c:v>
                </c:pt>
                <c:pt idx="1">
                  <c:v>240.8</c:v>
                </c:pt>
                <c:pt idx="2">
                  <c:v>457.91</c:v>
                </c:pt>
                <c:pt idx="3">
                  <c:v>1181.06</c:v>
                </c:pt>
                <c:pt idx="4">
                  <c:v>767.40000000000009</c:v>
                </c:pt>
                <c:pt idx="5">
                  <c:v>1050.3541869012986</c:v>
                </c:pt>
              </c:numCache>
            </c:numRef>
          </c:val>
          <c:extLst>
            <c:ext xmlns:c16="http://schemas.microsoft.com/office/drawing/2014/chart" uri="{C3380CC4-5D6E-409C-BE32-E72D297353CC}">
              <c16:uniqueId val="{00000003-E187-47F8-87AE-F6E1B8D26CDF}"/>
            </c:ext>
          </c:extLst>
        </c:ser>
        <c:ser>
          <c:idx val="4"/>
          <c:order val="4"/>
          <c:tx>
            <c:strRef>
              <c:f>Sheet2!$G$8</c:f>
              <c:strCache>
                <c:ptCount val="1"/>
                <c:pt idx="0">
                  <c:v>PVWD</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Sheet2!$B$9:$B$14</c:f>
              <c:strCache>
                <c:ptCount val="6"/>
                <c:pt idx="0">
                  <c:v>SUNM/PW-01</c:v>
                </c:pt>
                <c:pt idx="1">
                  <c:v>SUNM/PW-02</c:v>
                </c:pt>
                <c:pt idx="2">
                  <c:v>SUNM/PW-03</c:v>
                </c:pt>
                <c:pt idx="3">
                  <c:v>SUNM/PW-04</c:v>
                </c:pt>
                <c:pt idx="4">
                  <c:v>SUNM/PW-05</c:v>
                </c:pt>
                <c:pt idx="5">
                  <c:v>SUNM/PW-06</c:v>
                </c:pt>
              </c:strCache>
            </c:strRef>
          </c:cat>
          <c:val>
            <c:numRef>
              <c:f>Sheet2!$G$9:$G$14</c:f>
              <c:numCache>
                <c:formatCode>0.00</c:formatCode>
                <c:ptCount val="6"/>
                <c:pt idx="0">
                  <c:v>642.3900000000001</c:v>
                </c:pt>
                <c:pt idx="1">
                  <c:v>471.53</c:v>
                </c:pt>
                <c:pt idx="2">
                  <c:v>732.71812270000009</c:v>
                </c:pt>
                <c:pt idx="3">
                  <c:v>1334.36</c:v>
                </c:pt>
                <c:pt idx="4">
                  <c:v>1459.6509999999998</c:v>
                </c:pt>
                <c:pt idx="5">
                  <c:v>1383.5486589796353</c:v>
                </c:pt>
              </c:numCache>
            </c:numRef>
          </c:val>
          <c:extLst>
            <c:ext xmlns:c16="http://schemas.microsoft.com/office/drawing/2014/chart" uri="{C3380CC4-5D6E-409C-BE32-E72D297353CC}">
              <c16:uniqueId val="{00000004-E187-47F8-87AE-F6E1B8D26CDF}"/>
            </c:ext>
          </c:extLst>
        </c:ser>
        <c:ser>
          <c:idx val="5"/>
          <c:order val="5"/>
          <c:tx>
            <c:strRef>
              <c:f>Sheet2!$H$8</c:f>
              <c:strCache>
                <c:ptCount val="1"/>
                <c:pt idx="0">
                  <c:v>PE</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Sheet2!$H$9:$H$14</c:f>
              <c:numCache>
                <c:formatCode>0.00</c:formatCode>
                <c:ptCount val="6"/>
                <c:pt idx="0">
                  <c:v>24.280972371470511</c:v>
                </c:pt>
                <c:pt idx="1">
                  <c:v>321.41999999999996</c:v>
                </c:pt>
                <c:pt idx="2">
                  <c:v>420.17818111272254</c:v>
                </c:pt>
                <c:pt idx="3">
                  <c:v>296.76</c:v>
                </c:pt>
                <c:pt idx="4">
                  <c:v>1459.6509999999998</c:v>
                </c:pt>
                <c:pt idx="5">
                  <c:v>560.4530062188478</c:v>
                </c:pt>
              </c:numCache>
            </c:numRef>
          </c:val>
          <c:extLst>
            <c:ext xmlns:c16="http://schemas.microsoft.com/office/drawing/2014/chart" uri="{C3380CC4-5D6E-409C-BE32-E72D297353CC}">
              <c16:uniqueId val="{00000005-E187-47F8-87AE-F6E1B8D26CDF}"/>
            </c:ext>
          </c:extLst>
        </c:ser>
        <c:dLbls>
          <c:showLegendKey val="0"/>
          <c:showVal val="0"/>
          <c:showCatName val="0"/>
          <c:showSerName val="0"/>
          <c:showPercent val="0"/>
          <c:showBubbleSize val="0"/>
        </c:dLbls>
        <c:gapWidth val="219"/>
        <c:overlap val="-27"/>
        <c:axId val="580451656"/>
        <c:axId val="580460512"/>
      </c:barChart>
      <c:catAx>
        <c:axId val="58045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80460512"/>
        <c:crosses val="autoZero"/>
        <c:auto val="1"/>
        <c:lblAlgn val="ctr"/>
        <c:lblOffset val="100"/>
        <c:noMultiLvlLbl val="0"/>
      </c:catAx>
      <c:valAx>
        <c:axId val="5804605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51656"/>
        <c:crosses val="autoZero"/>
        <c:crossBetween val="between"/>
      </c:valAx>
      <c:spPr>
        <a:noFill/>
        <a:ln>
          <a:noFill/>
        </a:ln>
        <a:effectLst/>
      </c:spPr>
    </c:plotArea>
    <c:legend>
      <c:legendPos val="b"/>
      <c:layout>
        <c:manualLayout>
          <c:xMode val="edge"/>
          <c:yMode val="edge"/>
          <c:x val="7.003138790147441E-2"/>
          <c:y val="0.91722264137471821"/>
          <c:w val="0.91754409553300631"/>
          <c:h val="6.756284305290964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a:t>Site</a:t>
            </a:r>
            <a:r>
              <a:rPr lang="en-US" sz="2800" baseline="0"/>
              <a:t> Status Netrokona</a:t>
            </a:r>
            <a:endParaRPr lang="en-US" sz="2800"/>
          </a:p>
        </c:rich>
      </c:tx>
      <c:layout>
        <c:manualLayout>
          <c:xMode val="edge"/>
          <c:yMode val="edge"/>
          <c:x val="0.42446870431393174"/>
          <c:y val="1.218749940022148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Netrokona!$G$45</c:f>
              <c:strCache>
                <c:ptCount val="1"/>
                <c:pt idx="0">
                  <c:v>Total Site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Netrokona!$F$46:$F$54</c:f>
              <c:strCache>
                <c:ptCount val="9"/>
                <c:pt idx="0">
                  <c:v>Inet</c:v>
                </c:pt>
                <c:pt idx="1">
                  <c:v>Reg(r)</c:v>
                </c:pt>
                <c:pt idx="2">
                  <c:v>Regulator(c)</c:v>
                </c:pt>
                <c:pt idx="3">
                  <c:v>Box Outlet</c:v>
                </c:pt>
                <c:pt idx="4">
                  <c:v>Khal(N)</c:v>
                </c:pt>
                <c:pt idx="5">
                  <c:v>Khal(R)</c:v>
                </c:pt>
                <c:pt idx="6">
                  <c:v>Full Emb Rehab</c:v>
                </c:pt>
                <c:pt idx="7">
                  <c:v>Sub Emb Rehab</c:v>
                </c:pt>
                <c:pt idx="8">
                  <c:v>Reg (RN)</c:v>
                </c:pt>
              </c:strCache>
            </c:strRef>
          </c:cat>
          <c:val>
            <c:numRef>
              <c:f>Netrokona!$G$46:$G$54</c:f>
              <c:numCache>
                <c:formatCode>General</c:formatCode>
                <c:ptCount val="9"/>
                <c:pt idx="0">
                  <c:v>1</c:v>
                </c:pt>
                <c:pt idx="1">
                  <c:v>1</c:v>
                </c:pt>
                <c:pt idx="2">
                  <c:v>5</c:v>
                </c:pt>
                <c:pt idx="3">
                  <c:v>2</c:v>
                </c:pt>
                <c:pt idx="4">
                  <c:v>7</c:v>
                </c:pt>
                <c:pt idx="5">
                  <c:v>15</c:v>
                </c:pt>
                <c:pt idx="6">
                  <c:v>3</c:v>
                </c:pt>
                <c:pt idx="7">
                  <c:v>6</c:v>
                </c:pt>
                <c:pt idx="8">
                  <c:v>1</c:v>
                </c:pt>
              </c:numCache>
            </c:numRef>
          </c:val>
          <c:extLst>
            <c:ext xmlns:c16="http://schemas.microsoft.com/office/drawing/2014/chart" uri="{C3380CC4-5D6E-409C-BE32-E72D297353CC}">
              <c16:uniqueId val="{00000000-4565-4932-8E7B-8E6F3F05681F}"/>
            </c:ext>
          </c:extLst>
        </c:ser>
        <c:ser>
          <c:idx val="1"/>
          <c:order val="1"/>
          <c:tx>
            <c:strRef>
              <c:f>Netrokona!$H$45</c:f>
              <c:strCache>
                <c:ptCount val="1"/>
                <c:pt idx="0">
                  <c:v>Completed Site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Netrokona!$F$46:$F$54</c:f>
              <c:strCache>
                <c:ptCount val="9"/>
                <c:pt idx="0">
                  <c:v>Inet</c:v>
                </c:pt>
                <c:pt idx="1">
                  <c:v>Reg(r)</c:v>
                </c:pt>
                <c:pt idx="2">
                  <c:v>Regulator(c)</c:v>
                </c:pt>
                <c:pt idx="3">
                  <c:v>Box Outlet</c:v>
                </c:pt>
                <c:pt idx="4">
                  <c:v>Khal(N)</c:v>
                </c:pt>
                <c:pt idx="5">
                  <c:v>Khal(R)</c:v>
                </c:pt>
                <c:pt idx="6">
                  <c:v>Full Emb Rehab</c:v>
                </c:pt>
                <c:pt idx="7">
                  <c:v>Sub Emb Rehab</c:v>
                </c:pt>
                <c:pt idx="8">
                  <c:v>Reg (RN)</c:v>
                </c:pt>
              </c:strCache>
            </c:strRef>
          </c:cat>
          <c:val>
            <c:numRef>
              <c:f>Netrokona!$H$46:$H$54</c:f>
              <c:numCache>
                <c:formatCode>General</c:formatCode>
                <c:ptCount val="9"/>
                <c:pt idx="0">
                  <c:v>0</c:v>
                </c:pt>
                <c:pt idx="1">
                  <c:v>0</c:v>
                </c:pt>
                <c:pt idx="2">
                  <c:v>0</c:v>
                </c:pt>
                <c:pt idx="3">
                  <c:v>0</c:v>
                </c:pt>
                <c:pt idx="4">
                  <c:v>3</c:v>
                </c:pt>
                <c:pt idx="5">
                  <c:v>8</c:v>
                </c:pt>
                <c:pt idx="6">
                  <c:v>1</c:v>
                </c:pt>
                <c:pt idx="7">
                  <c:v>0</c:v>
                </c:pt>
                <c:pt idx="8">
                  <c:v>0</c:v>
                </c:pt>
              </c:numCache>
            </c:numRef>
          </c:val>
          <c:extLst>
            <c:ext xmlns:c16="http://schemas.microsoft.com/office/drawing/2014/chart" uri="{C3380CC4-5D6E-409C-BE32-E72D297353CC}">
              <c16:uniqueId val="{00000001-4565-4932-8E7B-8E6F3F05681F}"/>
            </c:ext>
          </c:extLst>
        </c:ser>
        <c:ser>
          <c:idx val="2"/>
          <c:order val="2"/>
          <c:tx>
            <c:strRef>
              <c:f>Netrokona!$I$45</c:f>
              <c:strCache>
                <c:ptCount val="1"/>
                <c:pt idx="0">
                  <c:v>Ongoing Site</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Netrokona!$F$46:$F$54</c:f>
              <c:strCache>
                <c:ptCount val="9"/>
                <c:pt idx="0">
                  <c:v>Inet</c:v>
                </c:pt>
                <c:pt idx="1">
                  <c:v>Reg(r)</c:v>
                </c:pt>
                <c:pt idx="2">
                  <c:v>Regulator(c)</c:v>
                </c:pt>
                <c:pt idx="3">
                  <c:v>Box Outlet</c:v>
                </c:pt>
                <c:pt idx="4">
                  <c:v>Khal(N)</c:v>
                </c:pt>
                <c:pt idx="5">
                  <c:v>Khal(R)</c:v>
                </c:pt>
                <c:pt idx="6">
                  <c:v>Full Emb Rehab</c:v>
                </c:pt>
                <c:pt idx="7">
                  <c:v>Sub Emb Rehab</c:v>
                </c:pt>
                <c:pt idx="8">
                  <c:v>Reg (RN)</c:v>
                </c:pt>
              </c:strCache>
            </c:strRef>
          </c:cat>
          <c:val>
            <c:numRef>
              <c:f>Netrokona!$I$46:$I$54</c:f>
              <c:numCache>
                <c:formatCode>General</c:formatCode>
                <c:ptCount val="9"/>
                <c:pt idx="0">
                  <c:v>0</c:v>
                </c:pt>
                <c:pt idx="1">
                  <c:v>0</c:v>
                </c:pt>
                <c:pt idx="2">
                  <c:v>4</c:v>
                </c:pt>
                <c:pt idx="3">
                  <c:v>0</c:v>
                </c:pt>
                <c:pt idx="4">
                  <c:v>3</c:v>
                </c:pt>
                <c:pt idx="5">
                  <c:v>2</c:v>
                </c:pt>
                <c:pt idx="6">
                  <c:v>2</c:v>
                </c:pt>
                <c:pt idx="7">
                  <c:v>1</c:v>
                </c:pt>
                <c:pt idx="8">
                  <c:v>0</c:v>
                </c:pt>
              </c:numCache>
            </c:numRef>
          </c:val>
          <c:extLst>
            <c:ext xmlns:c16="http://schemas.microsoft.com/office/drawing/2014/chart" uri="{C3380CC4-5D6E-409C-BE32-E72D297353CC}">
              <c16:uniqueId val="{00000002-4565-4932-8E7B-8E6F3F05681F}"/>
            </c:ext>
          </c:extLst>
        </c:ser>
        <c:ser>
          <c:idx val="3"/>
          <c:order val="3"/>
          <c:tx>
            <c:strRef>
              <c:f>Netrokona!$J$45</c:f>
              <c:strCache>
                <c:ptCount val="1"/>
                <c:pt idx="0">
                  <c:v>Problemetic Site</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Netrokona!$F$46:$F$54</c:f>
              <c:strCache>
                <c:ptCount val="9"/>
                <c:pt idx="0">
                  <c:v>Inet</c:v>
                </c:pt>
                <c:pt idx="1">
                  <c:v>Reg(r)</c:v>
                </c:pt>
                <c:pt idx="2">
                  <c:v>Regulator(c)</c:v>
                </c:pt>
                <c:pt idx="3">
                  <c:v>Box Outlet</c:v>
                </c:pt>
                <c:pt idx="4">
                  <c:v>Khal(N)</c:v>
                </c:pt>
                <c:pt idx="5">
                  <c:v>Khal(R)</c:v>
                </c:pt>
                <c:pt idx="6">
                  <c:v>Full Emb Rehab</c:v>
                </c:pt>
                <c:pt idx="7">
                  <c:v>Sub Emb Rehab</c:v>
                </c:pt>
                <c:pt idx="8">
                  <c:v>Reg (RN)</c:v>
                </c:pt>
              </c:strCache>
            </c:strRef>
          </c:cat>
          <c:val>
            <c:numRef>
              <c:f>Netrokona!$J$46:$J$54</c:f>
              <c:numCache>
                <c:formatCode>General</c:formatCode>
                <c:ptCount val="9"/>
                <c:pt idx="0">
                  <c:v>1</c:v>
                </c:pt>
                <c:pt idx="1">
                  <c:v>1</c:v>
                </c:pt>
                <c:pt idx="2">
                  <c:v>1</c:v>
                </c:pt>
                <c:pt idx="3">
                  <c:v>2</c:v>
                </c:pt>
                <c:pt idx="4">
                  <c:v>1</c:v>
                </c:pt>
                <c:pt idx="5">
                  <c:v>5</c:v>
                </c:pt>
                <c:pt idx="6">
                  <c:v>0</c:v>
                </c:pt>
                <c:pt idx="7">
                  <c:v>5</c:v>
                </c:pt>
                <c:pt idx="8">
                  <c:v>1</c:v>
                </c:pt>
              </c:numCache>
            </c:numRef>
          </c:val>
          <c:extLst>
            <c:ext xmlns:c16="http://schemas.microsoft.com/office/drawing/2014/chart" uri="{C3380CC4-5D6E-409C-BE32-E72D297353CC}">
              <c16:uniqueId val="{00000003-4565-4932-8E7B-8E6F3F05681F}"/>
            </c:ext>
          </c:extLst>
        </c:ser>
        <c:dLbls>
          <c:showLegendKey val="0"/>
          <c:showVal val="0"/>
          <c:showCatName val="0"/>
          <c:showSerName val="0"/>
          <c:showPercent val="0"/>
          <c:showBubbleSize val="0"/>
        </c:dLbls>
        <c:gapWidth val="219"/>
        <c:overlap val="-27"/>
        <c:axId val="509728712"/>
        <c:axId val="509736584"/>
      </c:barChart>
      <c:catAx>
        <c:axId val="50972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736584"/>
        <c:crosses val="autoZero"/>
        <c:auto val="1"/>
        <c:lblAlgn val="ctr"/>
        <c:lblOffset val="100"/>
        <c:noMultiLvlLbl val="0"/>
      </c:catAx>
      <c:valAx>
        <c:axId val="50973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509728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Projection</a:t>
            </a:r>
            <a:r>
              <a:rPr lang="en-US" sz="2800" baseline="0"/>
              <a:t> of Netrokona</a:t>
            </a:r>
            <a:endParaRPr lang="en-US" sz="2800"/>
          </a:p>
        </c:rich>
      </c:tx>
      <c:layout>
        <c:manualLayout>
          <c:xMode val="edge"/>
          <c:yMode val="edge"/>
          <c:x val="0.52450640073216648"/>
          <c:y val="9.751340809361287E-3"/>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Sheet2!$C$37</c:f>
              <c:strCache>
                <c:ptCount val="1"/>
                <c:pt idx="0">
                  <c:v>CV</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Sheet2!$B$38:$B$44</c:f>
              <c:strCache>
                <c:ptCount val="7"/>
                <c:pt idx="0">
                  <c:v>NETR/PW-01</c:v>
                </c:pt>
                <c:pt idx="1">
                  <c:v>NETR/PW-02</c:v>
                </c:pt>
                <c:pt idx="2">
                  <c:v>NETR/PW-03</c:v>
                </c:pt>
                <c:pt idx="3">
                  <c:v>NETR/PW-04</c:v>
                </c:pt>
                <c:pt idx="4">
                  <c:v>NETR/PW-05</c:v>
                </c:pt>
                <c:pt idx="5">
                  <c:v>NETR/PW-06</c:v>
                </c:pt>
                <c:pt idx="6">
                  <c:v>NETR/PW-07</c:v>
                </c:pt>
              </c:strCache>
            </c:strRef>
          </c:cat>
          <c:val>
            <c:numRef>
              <c:f>Sheet2!$C$38:$C$44</c:f>
              <c:numCache>
                <c:formatCode>_(* #,##0.00_);_(* \(#,##0.00\);_(* "-"??_);_(@_)</c:formatCode>
                <c:ptCount val="7"/>
                <c:pt idx="0">
                  <c:v>1345.3447496803001</c:v>
                </c:pt>
                <c:pt idx="1">
                  <c:v>948.89019634647912</c:v>
                </c:pt>
                <c:pt idx="2">
                  <c:v>868.99</c:v>
                </c:pt>
                <c:pt idx="3">
                  <c:v>1500.9204861800001</c:v>
                </c:pt>
                <c:pt idx="4">
                  <c:v>1189.18</c:v>
                </c:pt>
                <c:pt idx="5">
                  <c:v>631.32074766999995</c:v>
                </c:pt>
                <c:pt idx="6">
                  <c:v>893.67676979999999</c:v>
                </c:pt>
              </c:numCache>
            </c:numRef>
          </c:val>
          <c:extLst>
            <c:ext xmlns:c16="http://schemas.microsoft.com/office/drawing/2014/chart" uri="{C3380CC4-5D6E-409C-BE32-E72D297353CC}">
              <c16:uniqueId val="{00000000-373D-4783-9945-14ABA90A2D5C}"/>
            </c:ext>
          </c:extLst>
        </c:ser>
        <c:ser>
          <c:idx val="1"/>
          <c:order val="1"/>
          <c:tx>
            <c:strRef>
              <c:f>Sheet2!$D$37</c:f>
              <c:strCache>
                <c:ptCount val="1"/>
                <c:pt idx="0">
                  <c:v>BP</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Sheet2!$B$38:$B$44</c:f>
              <c:strCache>
                <c:ptCount val="7"/>
                <c:pt idx="0">
                  <c:v>NETR/PW-01</c:v>
                </c:pt>
                <c:pt idx="1">
                  <c:v>NETR/PW-02</c:v>
                </c:pt>
                <c:pt idx="2">
                  <c:v>NETR/PW-03</c:v>
                </c:pt>
                <c:pt idx="3">
                  <c:v>NETR/PW-04</c:v>
                </c:pt>
                <c:pt idx="4">
                  <c:v>NETR/PW-05</c:v>
                </c:pt>
                <c:pt idx="5">
                  <c:v>NETR/PW-06</c:v>
                </c:pt>
                <c:pt idx="6">
                  <c:v>NETR/PW-07</c:v>
                </c:pt>
              </c:strCache>
            </c:strRef>
          </c:cat>
          <c:val>
            <c:numRef>
              <c:f>Sheet2!$D$38:$D$44</c:f>
              <c:numCache>
                <c:formatCode>_(* #,##0.00_);_(* \(#,##0.00\);_(* "-"??_);_(@_)</c:formatCode>
                <c:ptCount val="7"/>
                <c:pt idx="0">
                  <c:v>428.86</c:v>
                </c:pt>
                <c:pt idx="1">
                  <c:v>343.5</c:v>
                </c:pt>
                <c:pt idx="2">
                  <c:v>289.10000000000002</c:v>
                </c:pt>
                <c:pt idx="3">
                  <c:v>501.79237300985602</c:v>
                </c:pt>
                <c:pt idx="4">
                  <c:v>123.11000000000001</c:v>
                </c:pt>
                <c:pt idx="5">
                  <c:v>295.02999999999997</c:v>
                </c:pt>
                <c:pt idx="6">
                  <c:v>567.70000000000005</c:v>
                </c:pt>
              </c:numCache>
            </c:numRef>
          </c:val>
          <c:extLst>
            <c:ext xmlns:c16="http://schemas.microsoft.com/office/drawing/2014/chart" uri="{C3380CC4-5D6E-409C-BE32-E72D297353CC}">
              <c16:uniqueId val="{00000001-373D-4783-9945-14ABA90A2D5C}"/>
            </c:ext>
          </c:extLst>
        </c:ser>
        <c:ser>
          <c:idx val="2"/>
          <c:order val="2"/>
          <c:tx>
            <c:strRef>
              <c:f>Sheet2!$E$37</c:f>
              <c:strCache>
                <c:ptCount val="1"/>
                <c:pt idx="0">
                  <c:v>RB</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Sheet2!$B$38:$B$44</c:f>
              <c:strCache>
                <c:ptCount val="7"/>
                <c:pt idx="0">
                  <c:v>NETR/PW-01</c:v>
                </c:pt>
                <c:pt idx="1">
                  <c:v>NETR/PW-02</c:v>
                </c:pt>
                <c:pt idx="2">
                  <c:v>NETR/PW-03</c:v>
                </c:pt>
                <c:pt idx="3">
                  <c:v>NETR/PW-04</c:v>
                </c:pt>
                <c:pt idx="4">
                  <c:v>NETR/PW-05</c:v>
                </c:pt>
                <c:pt idx="5">
                  <c:v>NETR/PW-06</c:v>
                </c:pt>
                <c:pt idx="6">
                  <c:v>NETR/PW-07</c:v>
                </c:pt>
              </c:strCache>
            </c:strRef>
          </c:cat>
          <c:val>
            <c:numRef>
              <c:f>Sheet2!$E$38:$E$44</c:f>
              <c:numCache>
                <c:formatCode>_(* #,##0.00_);_(* \(#,##0.00\);_(* "-"??_);_(@_)</c:formatCode>
                <c:ptCount val="7"/>
                <c:pt idx="0">
                  <c:v>916.48474968029996</c:v>
                </c:pt>
                <c:pt idx="1">
                  <c:v>605.390196346479</c:v>
                </c:pt>
                <c:pt idx="2">
                  <c:v>579.89</c:v>
                </c:pt>
                <c:pt idx="3">
                  <c:v>999.12811317014382</c:v>
                </c:pt>
                <c:pt idx="4">
                  <c:v>1066.0700000000002</c:v>
                </c:pt>
                <c:pt idx="5">
                  <c:v>336.29074767000009</c:v>
                </c:pt>
                <c:pt idx="6">
                  <c:v>325.97676979999994</c:v>
                </c:pt>
              </c:numCache>
            </c:numRef>
          </c:val>
          <c:extLst>
            <c:ext xmlns:c16="http://schemas.microsoft.com/office/drawing/2014/chart" uri="{C3380CC4-5D6E-409C-BE32-E72D297353CC}">
              <c16:uniqueId val="{00000002-373D-4783-9945-14ABA90A2D5C}"/>
            </c:ext>
          </c:extLst>
        </c:ser>
        <c:ser>
          <c:idx val="3"/>
          <c:order val="3"/>
          <c:tx>
            <c:strRef>
              <c:f>Sheet2!$F$37</c:f>
              <c:strCache>
                <c:ptCount val="1"/>
                <c:pt idx="0">
                  <c:v>VWD</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Sheet2!$B$38:$B$44</c:f>
              <c:strCache>
                <c:ptCount val="7"/>
                <c:pt idx="0">
                  <c:v>NETR/PW-01</c:v>
                </c:pt>
                <c:pt idx="1">
                  <c:v>NETR/PW-02</c:v>
                </c:pt>
                <c:pt idx="2">
                  <c:v>NETR/PW-03</c:v>
                </c:pt>
                <c:pt idx="3">
                  <c:v>NETR/PW-04</c:v>
                </c:pt>
                <c:pt idx="4">
                  <c:v>NETR/PW-05</c:v>
                </c:pt>
                <c:pt idx="5">
                  <c:v>NETR/PW-06</c:v>
                </c:pt>
                <c:pt idx="6">
                  <c:v>NETR/PW-07</c:v>
                </c:pt>
              </c:strCache>
            </c:strRef>
          </c:cat>
          <c:val>
            <c:numRef>
              <c:f>Sheet2!$F$38:$F$44</c:f>
              <c:numCache>
                <c:formatCode>_(* #,##0.00_);_(* \(#,##0.00\);_(* "-"??_);_(@_)</c:formatCode>
                <c:ptCount val="7"/>
                <c:pt idx="0">
                  <c:v>563.76</c:v>
                </c:pt>
                <c:pt idx="1">
                  <c:v>514.2600000000001</c:v>
                </c:pt>
                <c:pt idx="2">
                  <c:v>295.41000000000003</c:v>
                </c:pt>
                <c:pt idx="3">
                  <c:v>961.55220059999999</c:v>
                </c:pt>
                <c:pt idx="4">
                  <c:v>418.33</c:v>
                </c:pt>
                <c:pt idx="5">
                  <c:v>387.45199999999994</c:v>
                </c:pt>
                <c:pt idx="6">
                  <c:v>670.18</c:v>
                </c:pt>
              </c:numCache>
            </c:numRef>
          </c:val>
          <c:extLst>
            <c:ext xmlns:c16="http://schemas.microsoft.com/office/drawing/2014/chart" uri="{C3380CC4-5D6E-409C-BE32-E72D297353CC}">
              <c16:uniqueId val="{00000003-373D-4783-9945-14ABA90A2D5C}"/>
            </c:ext>
          </c:extLst>
        </c:ser>
        <c:ser>
          <c:idx val="4"/>
          <c:order val="4"/>
          <c:tx>
            <c:strRef>
              <c:f>Sheet2!$G$37</c:f>
              <c:strCache>
                <c:ptCount val="1"/>
                <c:pt idx="0">
                  <c:v>PVWD</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Sheet2!$B$38:$B$44</c:f>
              <c:strCache>
                <c:ptCount val="7"/>
                <c:pt idx="0">
                  <c:v>NETR/PW-01</c:v>
                </c:pt>
                <c:pt idx="1">
                  <c:v>NETR/PW-02</c:v>
                </c:pt>
                <c:pt idx="2">
                  <c:v>NETR/PW-03</c:v>
                </c:pt>
                <c:pt idx="3">
                  <c:v>NETR/PW-04</c:v>
                </c:pt>
                <c:pt idx="4">
                  <c:v>NETR/PW-05</c:v>
                </c:pt>
                <c:pt idx="5">
                  <c:v>NETR/PW-06</c:v>
                </c:pt>
                <c:pt idx="6">
                  <c:v>NETR/PW-07</c:v>
                </c:pt>
              </c:strCache>
            </c:strRef>
          </c:cat>
          <c:val>
            <c:numRef>
              <c:f>Sheet2!$G$38:$G$44</c:f>
              <c:numCache>
                <c:formatCode>_(* #,##0.00_);_(* \(#,##0.00\);_(* "-"??_);_(@_)</c:formatCode>
                <c:ptCount val="7"/>
                <c:pt idx="0">
                  <c:v>707.48</c:v>
                </c:pt>
                <c:pt idx="1">
                  <c:v>530.88000000000011</c:v>
                </c:pt>
                <c:pt idx="2">
                  <c:v>384.75</c:v>
                </c:pt>
                <c:pt idx="3">
                  <c:v>1021.2322006000001</c:v>
                </c:pt>
                <c:pt idx="4">
                  <c:v>1131.93</c:v>
                </c:pt>
                <c:pt idx="5">
                  <c:v>432.47199999999998</c:v>
                </c:pt>
                <c:pt idx="6">
                  <c:v>670.18</c:v>
                </c:pt>
              </c:numCache>
            </c:numRef>
          </c:val>
          <c:extLst>
            <c:ext xmlns:c16="http://schemas.microsoft.com/office/drawing/2014/chart" uri="{C3380CC4-5D6E-409C-BE32-E72D297353CC}">
              <c16:uniqueId val="{00000004-373D-4783-9945-14ABA90A2D5C}"/>
            </c:ext>
          </c:extLst>
        </c:ser>
        <c:ser>
          <c:idx val="5"/>
          <c:order val="5"/>
          <c:tx>
            <c:strRef>
              <c:f>Sheet2!$H$37</c:f>
              <c:strCache>
                <c:ptCount val="1"/>
                <c:pt idx="0">
                  <c:v>PE</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Sheet2!$B$38:$B$44</c:f>
              <c:strCache>
                <c:ptCount val="7"/>
                <c:pt idx="0">
                  <c:v>NETR/PW-01</c:v>
                </c:pt>
                <c:pt idx="1">
                  <c:v>NETR/PW-02</c:v>
                </c:pt>
                <c:pt idx="2">
                  <c:v>NETR/PW-03</c:v>
                </c:pt>
                <c:pt idx="3">
                  <c:v>NETR/PW-04</c:v>
                </c:pt>
                <c:pt idx="4">
                  <c:v>NETR/PW-05</c:v>
                </c:pt>
                <c:pt idx="5">
                  <c:v>NETR/PW-06</c:v>
                </c:pt>
                <c:pt idx="6">
                  <c:v>NETR/PW-07</c:v>
                </c:pt>
              </c:strCache>
            </c:strRef>
          </c:cat>
          <c:val>
            <c:numRef>
              <c:f>Sheet2!$H$38:$H$44</c:f>
              <c:numCache>
                <c:formatCode>_(* #,##0.00_);_(* \(#,##0.00\);_(* "-"??_);_(@_)</c:formatCode>
                <c:ptCount val="7"/>
                <c:pt idx="0">
                  <c:v>278.62</c:v>
                </c:pt>
                <c:pt idx="1">
                  <c:v>187.38000000000011</c:v>
                </c:pt>
                <c:pt idx="2">
                  <c:v>95.649999999999977</c:v>
                </c:pt>
                <c:pt idx="3">
                  <c:v>519.43982759014398</c:v>
                </c:pt>
                <c:pt idx="4">
                  <c:v>1008.82</c:v>
                </c:pt>
                <c:pt idx="5">
                  <c:v>137.44200000000001</c:v>
                </c:pt>
                <c:pt idx="6">
                  <c:v>102.4799999999999</c:v>
                </c:pt>
              </c:numCache>
            </c:numRef>
          </c:val>
          <c:extLst>
            <c:ext xmlns:c16="http://schemas.microsoft.com/office/drawing/2014/chart" uri="{C3380CC4-5D6E-409C-BE32-E72D297353CC}">
              <c16:uniqueId val="{00000005-373D-4783-9945-14ABA90A2D5C}"/>
            </c:ext>
          </c:extLst>
        </c:ser>
        <c:dLbls>
          <c:showLegendKey val="0"/>
          <c:showVal val="0"/>
          <c:showCatName val="0"/>
          <c:showSerName val="0"/>
          <c:showPercent val="0"/>
          <c:showBubbleSize val="0"/>
        </c:dLbls>
        <c:gapWidth val="219"/>
        <c:overlap val="-27"/>
        <c:axId val="580451656"/>
        <c:axId val="580460512"/>
        <c:extLst>
          <c:ext xmlns:c15="http://schemas.microsoft.com/office/drawing/2012/chart" uri="{02D57815-91ED-43cb-92C2-25804820EDAC}">
            <c15:filteredBarSeries>
              <c15:ser>
                <c:idx val="6"/>
                <c:order val="6"/>
                <c:tx>
                  <c:strRef>
                    <c:extLst>
                      <c:ext uri="{02D57815-91ED-43cb-92C2-25804820EDAC}">
                        <c15:formulaRef>
                          <c15:sqref>Sheet2!$I$37</c15:sqref>
                        </c15:formulaRef>
                      </c:ext>
                    </c:extLst>
                    <c:strCache>
                      <c:ptCount val="1"/>
                      <c:pt idx="0">
                        <c:v>PFM</c:v>
                      </c:pt>
                    </c:strCache>
                  </c:strRef>
                </c:tx>
                <c:spPr>
                  <a:solidFill>
                    <a:schemeClr val="accent1">
                      <a:lumMod val="60000"/>
                    </a:schemeClr>
                  </a:solidFill>
                  <a:ln>
                    <a:noFill/>
                  </a:ln>
                  <a:effectLst/>
                </c:spPr>
                <c:invertIfNegative val="0"/>
                <c:cat>
                  <c:strRef>
                    <c:extLst>
                      <c:ext uri="{02D57815-91ED-43cb-92C2-25804820EDAC}">
                        <c15:formulaRef>
                          <c15:sqref>Sheet2!$B$38:$B$44</c15:sqref>
                        </c15:formulaRef>
                      </c:ext>
                    </c:extLst>
                    <c:strCache>
                      <c:ptCount val="7"/>
                      <c:pt idx="0">
                        <c:v>NETR/PW-01</c:v>
                      </c:pt>
                      <c:pt idx="1">
                        <c:v>NETR/PW-02</c:v>
                      </c:pt>
                      <c:pt idx="2">
                        <c:v>NETR/PW-03</c:v>
                      </c:pt>
                      <c:pt idx="3">
                        <c:v>NETR/PW-04</c:v>
                      </c:pt>
                      <c:pt idx="4">
                        <c:v>NETR/PW-05</c:v>
                      </c:pt>
                      <c:pt idx="5">
                        <c:v>NETR/PW-06</c:v>
                      </c:pt>
                      <c:pt idx="6">
                        <c:v>NETR/PW-07</c:v>
                      </c:pt>
                    </c:strCache>
                  </c:strRef>
                </c:cat>
                <c:val>
                  <c:numRef>
                    <c:extLst>
                      <c:ext uri="{02D57815-91ED-43cb-92C2-25804820EDAC}">
                        <c15:formulaRef>
                          <c15:sqref>Sheet2!$I$38:$I$44</c15:sqref>
                        </c15:formulaRef>
                      </c:ext>
                    </c:extLst>
                    <c:numCache>
                      <c:formatCode>General</c:formatCode>
                      <c:ptCount val="7"/>
                    </c:numCache>
                  </c:numRef>
                </c:val>
                <c:extLst>
                  <c:ext xmlns:c16="http://schemas.microsoft.com/office/drawing/2014/chart" uri="{C3380CC4-5D6E-409C-BE32-E72D297353CC}">
                    <c16:uniqueId val="{00000006-373D-4783-9945-14ABA90A2D5C}"/>
                  </c:ext>
                </c:extLst>
              </c15:ser>
            </c15:filteredBarSeries>
          </c:ext>
        </c:extLst>
      </c:barChart>
      <c:catAx>
        <c:axId val="58045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60512"/>
        <c:crosses val="autoZero"/>
        <c:auto val="1"/>
        <c:lblAlgn val="ctr"/>
        <c:lblOffset val="100"/>
        <c:noMultiLvlLbl val="0"/>
      </c:catAx>
      <c:valAx>
        <c:axId val="580460512"/>
        <c:scaling>
          <c:orientation val="minMax"/>
        </c:scaling>
        <c:delete val="0"/>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51656"/>
        <c:crosses val="autoZero"/>
        <c:crossBetween val="between"/>
      </c:valAx>
      <c:spPr>
        <a:noFill/>
        <a:ln>
          <a:noFill/>
        </a:ln>
        <a:effectLst/>
      </c:spPr>
    </c:plotArea>
    <c:legend>
      <c:legendPos val="b"/>
      <c:layout>
        <c:manualLayout>
          <c:xMode val="edge"/>
          <c:yMode val="edge"/>
          <c:x val="0.13454366105828644"/>
          <c:y val="0.89698191174276853"/>
          <c:w val="0.83680989834053521"/>
          <c:h val="6.831195390662753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a:t>Site Status Netrokona</a:t>
            </a:r>
          </a:p>
        </c:rich>
      </c:tx>
      <c:layout>
        <c:manualLayout>
          <c:xMode val="edge"/>
          <c:yMode val="edge"/>
          <c:x val="0.42446870431393174"/>
          <c:y val="1.2187499400221485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Total_Site_3_Div!$H$140</c:f>
              <c:strCache>
                <c:ptCount val="1"/>
                <c:pt idx="0">
                  <c:v>Total Site</c:v>
                </c:pt>
              </c:strCache>
            </c:strRef>
          </c:tx>
          <c:spPr>
            <a:solidFill>
              <a:schemeClr val="accent1"/>
            </a:solidFill>
            <a:ln>
              <a:noFill/>
            </a:ln>
            <a:effectLst/>
          </c:spPr>
          <c:invertIfNegative val="0"/>
          <c:dLbls>
            <c:spPr>
              <a:noFill/>
              <a:ln>
                <a:noFill/>
              </a:ln>
              <a:effectLst/>
            </c:spPr>
            <c:txPr>
              <a:bodyPr rot="-5400000" spcFirstLastPara="1" vertOverflow="ellipsis"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Total_Site_3_Div!$G$141:$G$151</c:f>
              <c:strCache>
                <c:ptCount val="11"/>
                <c:pt idx="0">
                  <c:v>Inet</c:v>
                </c:pt>
                <c:pt idx="1">
                  <c:v>Reg(r)</c:v>
                </c:pt>
                <c:pt idx="2">
                  <c:v>Regulator(c)</c:v>
                </c:pt>
                <c:pt idx="3">
                  <c:v>Box Outlet</c:v>
                </c:pt>
                <c:pt idx="4">
                  <c:v>Cause Way</c:v>
                </c:pt>
                <c:pt idx="5">
                  <c:v>Khal(N)</c:v>
                </c:pt>
                <c:pt idx="6">
                  <c:v>Khal(R)</c:v>
                </c:pt>
                <c:pt idx="7">
                  <c:v>Full Emb Rehab</c:v>
                </c:pt>
                <c:pt idx="8">
                  <c:v>Sub Emb Rehab</c:v>
                </c:pt>
                <c:pt idx="9">
                  <c:v>Sub Emb Const</c:v>
                </c:pt>
                <c:pt idx="10">
                  <c:v>Reg (RN)</c:v>
                </c:pt>
              </c:strCache>
            </c:strRef>
          </c:cat>
          <c:val>
            <c:numRef>
              <c:f>Total_Site_3_Div!$H$141:$H$151</c:f>
              <c:numCache>
                <c:formatCode>General</c:formatCode>
                <c:ptCount val="11"/>
                <c:pt idx="0">
                  <c:v>4</c:v>
                </c:pt>
                <c:pt idx="1">
                  <c:v>1</c:v>
                </c:pt>
                <c:pt idx="2">
                  <c:v>17</c:v>
                </c:pt>
                <c:pt idx="3">
                  <c:v>19</c:v>
                </c:pt>
                <c:pt idx="4">
                  <c:v>16</c:v>
                </c:pt>
                <c:pt idx="5">
                  <c:v>38</c:v>
                </c:pt>
                <c:pt idx="6">
                  <c:v>20</c:v>
                </c:pt>
                <c:pt idx="7">
                  <c:v>3</c:v>
                </c:pt>
                <c:pt idx="8">
                  <c:v>12</c:v>
                </c:pt>
                <c:pt idx="9">
                  <c:v>4</c:v>
                </c:pt>
                <c:pt idx="10">
                  <c:v>1</c:v>
                </c:pt>
              </c:numCache>
            </c:numRef>
          </c:val>
          <c:extLst>
            <c:ext xmlns:c16="http://schemas.microsoft.com/office/drawing/2014/chart" uri="{C3380CC4-5D6E-409C-BE32-E72D297353CC}">
              <c16:uniqueId val="{00000000-C763-4471-9F9C-162EE04B1EE8}"/>
            </c:ext>
          </c:extLst>
        </c:ser>
        <c:ser>
          <c:idx val="1"/>
          <c:order val="1"/>
          <c:tx>
            <c:strRef>
              <c:f>Total_Site_3_Div!$I$140</c:f>
              <c:strCache>
                <c:ptCount val="1"/>
                <c:pt idx="0">
                  <c:v>Completed Site</c:v>
                </c:pt>
              </c:strCache>
            </c:strRef>
          </c:tx>
          <c:spPr>
            <a:solidFill>
              <a:schemeClr val="accent2"/>
            </a:solidFill>
            <a:ln>
              <a:noFill/>
            </a:ln>
            <a:effectLst/>
          </c:spPr>
          <c:invertIfNegative val="0"/>
          <c:dLbls>
            <c:spPr>
              <a:noFill/>
              <a:ln>
                <a:noFill/>
              </a:ln>
              <a:effectLst/>
            </c:spPr>
            <c:txPr>
              <a:bodyPr rot="-5400000" spcFirstLastPara="1" vertOverflow="ellipsis" wrap="square" anchor="ctr" anchorCtr="1"/>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Total_Site_3_Div!$G$141:$G$151</c:f>
              <c:strCache>
                <c:ptCount val="11"/>
                <c:pt idx="0">
                  <c:v>Inet</c:v>
                </c:pt>
                <c:pt idx="1">
                  <c:v>Reg(r)</c:v>
                </c:pt>
                <c:pt idx="2">
                  <c:v>Regulator(c)</c:v>
                </c:pt>
                <c:pt idx="3">
                  <c:v>Box Outlet</c:v>
                </c:pt>
                <c:pt idx="4">
                  <c:v>Cause Way</c:v>
                </c:pt>
                <c:pt idx="5">
                  <c:v>Khal(N)</c:v>
                </c:pt>
                <c:pt idx="6">
                  <c:v>Khal(R)</c:v>
                </c:pt>
                <c:pt idx="7">
                  <c:v>Full Emb Rehab</c:v>
                </c:pt>
                <c:pt idx="8">
                  <c:v>Sub Emb Rehab</c:v>
                </c:pt>
                <c:pt idx="9">
                  <c:v>Sub Emb Const</c:v>
                </c:pt>
                <c:pt idx="10">
                  <c:v>Reg (RN)</c:v>
                </c:pt>
              </c:strCache>
            </c:strRef>
          </c:cat>
          <c:val>
            <c:numRef>
              <c:f>Total_Site_3_Div!$I$141:$I$151</c:f>
              <c:numCache>
                <c:formatCode>General</c:formatCode>
                <c:ptCount val="11"/>
                <c:pt idx="0">
                  <c:v>0</c:v>
                </c:pt>
                <c:pt idx="1">
                  <c:v>0</c:v>
                </c:pt>
                <c:pt idx="2">
                  <c:v>0</c:v>
                </c:pt>
                <c:pt idx="3">
                  <c:v>9</c:v>
                </c:pt>
                <c:pt idx="4">
                  <c:v>1</c:v>
                </c:pt>
                <c:pt idx="5">
                  <c:v>22</c:v>
                </c:pt>
                <c:pt idx="6">
                  <c:v>11</c:v>
                </c:pt>
                <c:pt idx="7">
                  <c:v>1</c:v>
                </c:pt>
                <c:pt idx="8">
                  <c:v>5</c:v>
                </c:pt>
                <c:pt idx="9">
                  <c:v>0</c:v>
                </c:pt>
                <c:pt idx="10">
                  <c:v>0</c:v>
                </c:pt>
              </c:numCache>
            </c:numRef>
          </c:val>
          <c:extLst>
            <c:ext xmlns:c16="http://schemas.microsoft.com/office/drawing/2014/chart" uri="{C3380CC4-5D6E-409C-BE32-E72D297353CC}">
              <c16:uniqueId val="{00000001-C763-4471-9F9C-162EE04B1EE8}"/>
            </c:ext>
          </c:extLst>
        </c:ser>
        <c:ser>
          <c:idx val="2"/>
          <c:order val="2"/>
          <c:tx>
            <c:strRef>
              <c:f>Total_Site_3_Div!$J$140</c:f>
              <c:strCache>
                <c:ptCount val="1"/>
                <c:pt idx="0">
                  <c:v>Ongoing</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Total_Site_3_Div!$G$141:$G$151</c:f>
              <c:strCache>
                <c:ptCount val="11"/>
                <c:pt idx="0">
                  <c:v>Inet</c:v>
                </c:pt>
                <c:pt idx="1">
                  <c:v>Reg(r)</c:v>
                </c:pt>
                <c:pt idx="2">
                  <c:v>Regulator(c)</c:v>
                </c:pt>
                <c:pt idx="3">
                  <c:v>Box Outlet</c:v>
                </c:pt>
                <c:pt idx="4">
                  <c:v>Cause Way</c:v>
                </c:pt>
                <c:pt idx="5">
                  <c:v>Khal(N)</c:v>
                </c:pt>
                <c:pt idx="6">
                  <c:v>Khal(R)</c:v>
                </c:pt>
                <c:pt idx="7">
                  <c:v>Full Emb Rehab</c:v>
                </c:pt>
                <c:pt idx="8">
                  <c:v>Sub Emb Rehab</c:v>
                </c:pt>
                <c:pt idx="9">
                  <c:v>Sub Emb Const</c:v>
                </c:pt>
                <c:pt idx="10">
                  <c:v>Reg (RN)</c:v>
                </c:pt>
              </c:strCache>
            </c:strRef>
          </c:cat>
          <c:val>
            <c:numRef>
              <c:f>Total_Site_3_Div!$J$141:$J$151</c:f>
              <c:numCache>
                <c:formatCode>General</c:formatCode>
                <c:ptCount val="11"/>
                <c:pt idx="0">
                  <c:v>0</c:v>
                </c:pt>
                <c:pt idx="1">
                  <c:v>0</c:v>
                </c:pt>
                <c:pt idx="2">
                  <c:v>12</c:v>
                </c:pt>
                <c:pt idx="3">
                  <c:v>4</c:v>
                </c:pt>
                <c:pt idx="4">
                  <c:v>10</c:v>
                </c:pt>
                <c:pt idx="5">
                  <c:v>11</c:v>
                </c:pt>
                <c:pt idx="6">
                  <c:v>2</c:v>
                </c:pt>
                <c:pt idx="7">
                  <c:v>2</c:v>
                </c:pt>
                <c:pt idx="8">
                  <c:v>1</c:v>
                </c:pt>
                <c:pt idx="9">
                  <c:v>2</c:v>
                </c:pt>
                <c:pt idx="10">
                  <c:v>0</c:v>
                </c:pt>
              </c:numCache>
            </c:numRef>
          </c:val>
          <c:extLst>
            <c:ext xmlns:c16="http://schemas.microsoft.com/office/drawing/2014/chart" uri="{C3380CC4-5D6E-409C-BE32-E72D297353CC}">
              <c16:uniqueId val="{00000002-C763-4471-9F9C-162EE04B1EE8}"/>
            </c:ext>
          </c:extLst>
        </c:ser>
        <c:ser>
          <c:idx val="3"/>
          <c:order val="3"/>
          <c:tx>
            <c:strRef>
              <c:f>Total_Site_3_Div!$K$140</c:f>
              <c:strCache>
                <c:ptCount val="1"/>
                <c:pt idx="0">
                  <c:v>Problematic</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Total_Site_3_Div!$G$141:$G$151</c:f>
              <c:strCache>
                <c:ptCount val="11"/>
                <c:pt idx="0">
                  <c:v>Inet</c:v>
                </c:pt>
                <c:pt idx="1">
                  <c:v>Reg(r)</c:v>
                </c:pt>
                <c:pt idx="2">
                  <c:v>Regulator(c)</c:v>
                </c:pt>
                <c:pt idx="3">
                  <c:v>Box Outlet</c:v>
                </c:pt>
                <c:pt idx="4">
                  <c:v>Cause Way</c:v>
                </c:pt>
                <c:pt idx="5">
                  <c:v>Khal(N)</c:v>
                </c:pt>
                <c:pt idx="6">
                  <c:v>Khal(R)</c:v>
                </c:pt>
                <c:pt idx="7">
                  <c:v>Full Emb Rehab</c:v>
                </c:pt>
                <c:pt idx="8">
                  <c:v>Sub Emb Rehab</c:v>
                </c:pt>
                <c:pt idx="9">
                  <c:v>Sub Emb Const</c:v>
                </c:pt>
                <c:pt idx="10">
                  <c:v>Reg (RN)</c:v>
                </c:pt>
              </c:strCache>
            </c:strRef>
          </c:cat>
          <c:val>
            <c:numRef>
              <c:f>Total_Site_3_Div!$K$141:$K$151</c:f>
              <c:numCache>
                <c:formatCode>General</c:formatCode>
                <c:ptCount val="11"/>
                <c:pt idx="0">
                  <c:v>4</c:v>
                </c:pt>
                <c:pt idx="1">
                  <c:v>1</c:v>
                </c:pt>
                <c:pt idx="2">
                  <c:v>5</c:v>
                </c:pt>
                <c:pt idx="3">
                  <c:v>6</c:v>
                </c:pt>
                <c:pt idx="4">
                  <c:v>5</c:v>
                </c:pt>
                <c:pt idx="5">
                  <c:v>5</c:v>
                </c:pt>
                <c:pt idx="6">
                  <c:v>7</c:v>
                </c:pt>
                <c:pt idx="7">
                  <c:v>0</c:v>
                </c:pt>
                <c:pt idx="8">
                  <c:v>6</c:v>
                </c:pt>
                <c:pt idx="9">
                  <c:v>2</c:v>
                </c:pt>
                <c:pt idx="10">
                  <c:v>1</c:v>
                </c:pt>
              </c:numCache>
            </c:numRef>
          </c:val>
          <c:extLst>
            <c:ext xmlns:c16="http://schemas.microsoft.com/office/drawing/2014/chart" uri="{C3380CC4-5D6E-409C-BE32-E72D297353CC}">
              <c16:uniqueId val="{00000003-C763-4471-9F9C-162EE04B1EE8}"/>
            </c:ext>
          </c:extLst>
        </c:ser>
        <c:dLbls>
          <c:showLegendKey val="0"/>
          <c:showVal val="0"/>
          <c:showCatName val="0"/>
          <c:showSerName val="0"/>
          <c:showPercent val="0"/>
          <c:showBubbleSize val="0"/>
        </c:dLbls>
        <c:gapWidth val="219"/>
        <c:overlap val="-27"/>
        <c:axId val="509728712"/>
        <c:axId val="509736584"/>
      </c:barChart>
      <c:catAx>
        <c:axId val="50972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736584"/>
        <c:crosses val="autoZero"/>
        <c:auto val="1"/>
        <c:lblAlgn val="ctr"/>
        <c:lblOffset val="100"/>
        <c:noMultiLvlLbl val="0"/>
      </c:catAx>
      <c:valAx>
        <c:axId val="509736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509728712"/>
        <c:crosses val="autoZero"/>
        <c:crossBetween val="between"/>
      </c:valAx>
      <c:spPr>
        <a:noFill/>
        <a:ln>
          <a:noFill/>
        </a:ln>
        <a:effectLst/>
      </c:spPr>
    </c:plotArea>
    <c:legend>
      <c:legendPos val="b"/>
      <c:layout>
        <c:manualLayout>
          <c:xMode val="edge"/>
          <c:yMode val="edge"/>
          <c:x val="9.5952494127210478E-2"/>
          <c:y val="0.91621025469553308"/>
          <c:w val="0.80170076104638122"/>
          <c:h val="6.1394042725827623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a:t>Projection</a:t>
            </a:r>
            <a:r>
              <a:rPr lang="en-US" sz="3200" baseline="0"/>
              <a:t> of Total</a:t>
            </a:r>
            <a:endParaRPr lang="en-US" sz="3200"/>
          </a:p>
        </c:rich>
      </c:tx>
      <c:layout>
        <c:manualLayout>
          <c:xMode val="edge"/>
          <c:yMode val="edge"/>
          <c:x val="0.3968527134371917"/>
          <c:y val="0"/>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Sheet2!$B$100</c:f>
              <c:strCache>
                <c:ptCount val="1"/>
                <c:pt idx="0">
                  <c:v>Habiganj</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Sheet2!$C$99:$H$99</c:f>
              <c:strCache>
                <c:ptCount val="6"/>
                <c:pt idx="0">
                  <c:v>CV</c:v>
                </c:pt>
                <c:pt idx="1">
                  <c:v>BP</c:v>
                </c:pt>
                <c:pt idx="2">
                  <c:v>RB</c:v>
                </c:pt>
                <c:pt idx="3">
                  <c:v>VWD</c:v>
                </c:pt>
                <c:pt idx="4">
                  <c:v>PVWD</c:v>
                </c:pt>
                <c:pt idx="5">
                  <c:v>PE</c:v>
                </c:pt>
              </c:strCache>
            </c:strRef>
          </c:cat>
          <c:val>
            <c:numRef>
              <c:f>Sheet2!$C$100:$H$100</c:f>
              <c:numCache>
                <c:formatCode>0.00</c:formatCode>
                <c:ptCount val="6"/>
                <c:pt idx="0">
                  <c:v>7825.8594837851497</c:v>
                </c:pt>
                <c:pt idx="1">
                  <c:v>3541.6374991775706</c:v>
                </c:pt>
                <c:pt idx="2">
                  <c:v>4284.2219846075777</c:v>
                </c:pt>
                <c:pt idx="3">
                  <c:v>5372.9523328324995</c:v>
                </c:pt>
                <c:pt idx="4">
                  <c:v>6168.0566610324986</c:v>
                </c:pt>
                <c:pt idx="5">
                  <c:v>2626.419161854928</c:v>
                </c:pt>
              </c:numCache>
            </c:numRef>
          </c:val>
          <c:extLst>
            <c:ext xmlns:c16="http://schemas.microsoft.com/office/drawing/2014/chart" uri="{C3380CC4-5D6E-409C-BE32-E72D297353CC}">
              <c16:uniqueId val="{00000000-647C-40C9-AB71-1FCB12E6F459}"/>
            </c:ext>
          </c:extLst>
        </c:ser>
        <c:ser>
          <c:idx val="1"/>
          <c:order val="1"/>
          <c:tx>
            <c:strRef>
              <c:f>Sheet2!$B$101</c:f>
              <c:strCache>
                <c:ptCount val="1"/>
                <c:pt idx="0">
                  <c:v>Sunamgonj</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Sheet2!$C$99:$H$99</c:f>
              <c:strCache>
                <c:ptCount val="6"/>
                <c:pt idx="0">
                  <c:v>CV</c:v>
                </c:pt>
                <c:pt idx="1">
                  <c:v>BP</c:v>
                </c:pt>
                <c:pt idx="2">
                  <c:v>RB</c:v>
                </c:pt>
                <c:pt idx="3">
                  <c:v>VWD</c:v>
                </c:pt>
                <c:pt idx="4">
                  <c:v>PVWD</c:v>
                </c:pt>
                <c:pt idx="5">
                  <c:v>PE</c:v>
                </c:pt>
              </c:strCache>
            </c:strRef>
          </c:cat>
          <c:val>
            <c:numRef>
              <c:f>Sheet2!$C$101:$H$101</c:f>
              <c:numCache>
                <c:formatCode>0.00</c:formatCode>
                <c:ptCount val="6"/>
                <c:pt idx="0">
                  <c:v>8936.8330894957362</c:v>
                </c:pt>
                <c:pt idx="1">
                  <c:v>2941.4546219765944</c:v>
                </c:pt>
                <c:pt idx="2">
                  <c:v>5995.3784675191409</c:v>
                </c:pt>
                <c:pt idx="3">
                  <c:v>4241.9351869012989</c:v>
                </c:pt>
                <c:pt idx="4">
                  <c:v>6024.1977816796352</c:v>
                </c:pt>
                <c:pt idx="5">
                  <c:v>3082.7431597030409</c:v>
                </c:pt>
              </c:numCache>
            </c:numRef>
          </c:val>
          <c:extLst>
            <c:ext xmlns:c16="http://schemas.microsoft.com/office/drawing/2014/chart" uri="{C3380CC4-5D6E-409C-BE32-E72D297353CC}">
              <c16:uniqueId val="{00000001-647C-40C9-AB71-1FCB12E6F459}"/>
            </c:ext>
          </c:extLst>
        </c:ser>
        <c:ser>
          <c:idx val="2"/>
          <c:order val="2"/>
          <c:tx>
            <c:strRef>
              <c:f>Sheet2!$B$102</c:f>
              <c:strCache>
                <c:ptCount val="1"/>
                <c:pt idx="0">
                  <c:v>Netrokona</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Sheet2!$C$99:$H$99</c:f>
              <c:strCache>
                <c:ptCount val="6"/>
                <c:pt idx="0">
                  <c:v>CV</c:v>
                </c:pt>
                <c:pt idx="1">
                  <c:v>BP</c:v>
                </c:pt>
                <c:pt idx="2">
                  <c:v>RB</c:v>
                </c:pt>
                <c:pt idx="3">
                  <c:v>VWD</c:v>
                </c:pt>
                <c:pt idx="4">
                  <c:v>PVWD</c:v>
                </c:pt>
                <c:pt idx="5">
                  <c:v>PE</c:v>
                </c:pt>
              </c:strCache>
            </c:strRef>
          </c:cat>
          <c:val>
            <c:numRef>
              <c:f>Sheet2!$C$102:$H$102</c:f>
              <c:numCache>
                <c:formatCode>0.00</c:formatCode>
                <c:ptCount val="6"/>
                <c:pt idx="0">
                  <c:v>7378.3229496767799</c:v>
                </c:pt>
                <c:pt idx="1">
                  <c:v>2549.0923730098561</c:v>
                </c:pt>
                <c:pt idx="2">
                  <c:v>4829.2305766669233</c:v>
                </c:pt>
                <c:pt idx="3">
                  <c:v>3810.9442005999995</c:v>
                </c:pt>
                <c:pt idx="4">
                  <c:v>4878.9242006000004</c:v>
                </c:pt>
                <c:pt idx="5">
                  <c:v>2329.8318275901443</c:v>
                </c:pt>
              </c:numCache>
            </c:numRef>
          </c:val>
          <c:extLst>
            <c:ext xmlns:c16="http://schemas.microsoft.com/office/drawing/2014/chart" uri="{C3380CC4-5D6E-409C-BE32-E72D297353CC}">
              <c16:uniqueId val="{00000002-647C-40C9-AB71-1FCB12E6F459}"/>
            </c:ext>
          </c:extLst>
        </c:ser>
        <c:ser>
          <c:idx val="3"/>
          <c:order val="3"/>
          <c:tx>
            <c:strRef>
              <c:f>Sheet2!$B$103</c:f>
              <c:strCache>
                <c:ptCount val="1"/>
                <c:pt idx="0">
                  <c:v>Total</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Sheet2!$C$99:$H$99</c:f>
              <c:strCache>
                <c:ptCount val="6"/>
                <c:pt idx="0">
                  <c:v>CV</c:v>
                </c:pt>
                <c:pt idx="1">
                  <c:v>BP</c:v>
                </c:pt>
                <c:pt idx="2">
                  <c:v>RB</c:v>
                </c:pt>
                <c:pt idx="3">
                  <c:v>VWD</c:v>
                </c:pt>
                <c:pt idx="4">
                  <c:v>PVWD</c:v>
                </c:pt>
                <c:pt idx="5">
                  <c:v>PE</c:v>
                </c:pt>
              </c:strCache>
            </c:strRef>
          </c:cat>
          <c:val>
            <c:numRef>
              <c:f>Sheet2!$C$103:$H$103</c:f>
              <c:numCache>
                <c:formatCode>0.00</c:formatCode>
                <c:ptCount val="6"/>
                <c:pt idx="0">
                  <c:v>24141.015522957663</c:v>
                </c:pt>
                <c:pt idx="1">
                  <c:v>9032.1844941640211</c:v>
                </c:pt>
                <c:pt idx="2">
                  <c:v>15108.831028793642</c:v>
                </c:pt>
                <c:pt idx="3">
                  <c:v>13425.831720333797</c:v>
                </c:pt>
                <c:pt idx="4">
                  <c:v>17071.178643312134</c:v>
                </c:pt>
                <c:pt idx="5">
                  <c:v>8038.9941491481131</c:v>
                </c:pt>
              </c:numCache>
            </c:numRef>
          </c:val>
          <c:extLst>
            <c:ext xmlns:c16="http://schemas.microsoft.com/office/drawing/2014/chart" uri="{C3380CC4-5D6E-409C-BE32-E72D297353CC}">
              <c16:uniqueId val="{00000003-647C-40C9-AB71-1FCB12E6F459}"/>
            </c:ext>
          </c:extLst>
        </c:ser>
        <c:dLbls>
          <c:showLegendKey val="0"/>
          <c:showVal val="0"/>
          <c:showCatName val="0"/>
          <c:showSerName val="0"/>
          <c:showPercent val="0"/>
          <c:showBubbleSize val="0"/>
        </c:dLbls>
        <c:gapWidth val="219"/>
        <c:overlap val="-27"/>
        <c:axId val="580451656"/>
        <c:axId val="580460512"/>
        <c:extLst/>
      </c:barChart>
      <c:catAx>
        <c:axId val="580451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580460512"/>
        <c:crosses val="autoZero"/>
        <c:auto val="1"/>
        <c:lblAlgn val="ctr"/>
        <c:lblOffset val="100"/>
        <c:noMultiLvlLbl val="0"/>
      </c:catAx>
      <c:valAx>
        <c:axId val="5804605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80451656"/>
        <c:crosses val="autoZero"/>
        <c:crossBetween val="between"/>
      </c:valAx>
      <c:spPr>
        <a:noFill/>
        <a:ln>
          <a:noFill/>
        </a:ln>
        <a:effectLst/>
      </c:spPr>
    </c:plotArea>
    <c:legend>
      <c:legendPos val="b"/>
      <c:layout>
        <c:manualLayout>
          <c:xMode val="edge"/>
          <c:yMode val="edge"/>
          <c:x val="0.31092609747310995"/>
          <c:y val="0.14095779011230153"/>
          <c:w val="0.41220246441473524"/>
          <c:h val="6.7076905549805346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0.06212</cdr:x>
      <cdr:y>0.08655</cdr:y>
    </cdr:from>
    <cdr:to>
      <cdr:x>0.47978</cdr:x>
      <cdr:y>0.42227</cdr:y>
    </cdr:to>
    <cdr:sp macro="" textlink="">
      <cdr:nvSpPr>
        <cdr:cNvPr id="2" name="TextBox 1">
          <a:extLst xmlns:a="http://schemas.openxmlformats.org/drawingml/2006/main">
            <a:ext uri="{FF2B5EF4-FFF2-40B4-BE49-F238E27FC236}">
              <a16:creationId xmlns:a16="http://schemas.microsoft.com/office/drawing/2014/main" id="{7E57CE55-6417-4332-B9E5-EC17AEEC0F93}"/>
            </a:ext>
          </a:extLst>
        </cdr:cNvPr>
        <cdr:cNvSpPr txBox="1"/>
      </cdr:nvSpPr>
      <cdr:spPr>
        <a:xfrm xmlns:a="http://schemas.openxmlformats.org/drawingml/2006/main">
          <a:off x="716914" y="523240"/>
          <a:ext cx="4820285" cy="20294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Total Site=47</a:t>
          </a:r>
        </a:p>
        <a:p xmlns:a="http://schemas.openxmlformats.org/drawingml/2006/main">
          <a:r>
            <a:rPr lang="en-US" sz="3200" dirty="0"/>
            <a:t>Completed Site=13</a:t>
          </a:r>
        </a:p>
        <a:p xmlns:a="http://schemas.openxmlformats.org/drawingml/2006/main">
          <a:r>
            <a:rPr lang="en-US" sz="3200" dirty="0"/>
            <a:t>Ongoing Site=21</a:t>
          </a:r>
        </a:p>
        <a:p xmlns:a="http://schemas.openxmlformats.org/drawingml/2006/main">
          <a:r>
            <a:rPr lang="en-US" sz="3200" dirty="0"/>
            <a:t>Problematic=13</a:t>
          </a:r>
        </a:p>
      </cdr:txBody>
    </cdr:sp>
  </cdr:relSizeAnchor>
</c:userShapes>
</file>

<file path=ppt/drawings/drawing2.xml><?xml version="1.0" encoding="utf-8"?>
<c:userShapes xmlns:c="http://schemas.openxmlformats.org/drawingml/2006/chart">
  <cdr:relSizeAnchor xmlns:cdr="http://schemas.openxmlformats.org/drawingml/2006/chartDrawing">
    <cdr:from>
      <cdr:x>0.1015</cdr:x>
      <cdr:y>0.03639</cdr:y>
    </cdr:from>
    <cdr:to>
      <cdr:x>0.4626</cdr:x>
      <cdr:y>0.26515</cdr:y>
    </cdr:to>
    <cdr:sp macro="" textlink="">
      <cdr:nvSpPr>
        <cdr:cNvPr id="3" name="TextBox 1">
          <a:extLst xmlns:a="http://schemas.openxmlformats.org/drawingml/2006/main">
            <a:ext uri="{FF2B5EF4-FFF2-40B4-BE49-F238E27FC236}">
              <a16:creationId xmlns:a16="http://schemas.microsoft.com/office/drawing/2014/main" id="{36B30A39-1015-47A5-914D-95AA53B15CC4}"/>
            </a:ext>
          </a:extLst>
        </cdr:cNvPr>
        <cdr:cNvSpPr txBox="1"/>
      </cdr:nvSpPr>
      <cdr:spPr>
        <a:xfrm xmlns:a="http://schemas.openxmlformats.org/drawingml/2006/main">
          <a:off x="1199515" y="213360"/>
          <a:ext cx="4267200" cy="134112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Total  Projection FY_19_20=3082.74</a:t>
          </a:r>
        </a:p>
      </cdr:txBody>
    </cdr:sp>
  </cdr:relSizeAnchor>
</c:userShapes>
</file>

<file path=ppt/drawings/drawing3.xml><?xml version="1.0" encoding="utf-8"?>
<c:userShapes xmlns:c="http://schemas.openxmlformats.org/drawingml/2006/chart">
  <cdr:relSizeAnchor xmlns:cdr="http://schemas.openxmlformats.org/drawingml/2006/chartDrawing">
    <cdr:from>
      <cdr:x>0.05757</cdr:x>
      <cdr:y>0.0741</cdr:y>
    </cdr:from>
    <cdr:to>
      <cdr:x>0.4742</cdr:x>
      <cdr:y>0.39243</cdr:y>
    </cdr:to>
    <cdr:sp macro="" textlink="">
      <cdr:nvSpPr>
        <cdr:cNvPr id="2" name="TextBox 1">
          <a:extLst xmlns:a="http://schemas.openxmlformats.org/drawingml/2006/main">
            <a:ext uri="{FF2B5EF4-FFF2-40B4-BE49-F238E27FC236}">
              <a16:creationId xmlns:a16="http://schemas.microsoft.com/office/drawing/2014/main" id="{54556EBF-8FA1-4223-9984-976BC3B5820B}"/>
            </a:ext>
          </a:extLst>
        </cdr:cNvPr>
        <cdr:cNvSpPr txBox="1"/>
      </cdr:nvSpPr>
      <cdr:spPr>
        <a:xfrm xmlns:a="http://schemas.openxmlformats.org/drawingml/2006/main">
          <a:off x="666114" y="472440"/>
          <a:ext cx="4820285" cy="20294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3200" dirty="0"/>
            <a:t>Total Site=41</a:t>
          </a:r>
        </a:p>
        <a:p xmlns:a="http://schemas.openxmlformats.org/drawingml/2006/main">
          <a:r>
            <a:rPr lang="en-US" sz="3200" dirty="0"/>
            <a:t>Completed Site=12</a:t>
          </a:r>
        </a:p>
        <a:p xmlns:a="http://schemas.openxmlformats.org/drawingml/2006/main">
          <a:r>
            <a:rPr lang="en-US" sz="3200" dirty="0"/>
            <a:t>Ongoing site=12</a:t>
          </a:r>
        </a:p>
        <a:p xmlns:a="http://schemas.openxmlformats.org/drawingml/2006/main">
          <a:r>
            <a:rPr lang="en-US" sz="3200" dirty="0"/>
            <a:t>Problematic=17</a:t>
          </a:r>
        </a:p>
      </cdr:txBody>
    </cdr:sp>
  </cdr:relSizeAnchor>
</c:userShapes>
</file>

<file path=ppt/drawings/drawing4.xml><?xml version="1.0" encoding="utf-8"?>
<c:userShapes xmlns:c="http://schemas.openxmlformats.org/drawingml/2006/chart">
  <cdr:relSizeAnchor xmlns:cdr="http://schemas.openxmlformats.org/drawingml/2006/chartDrawing">
    <cdr:from>
      <cdr:x>0.1448</cdr:x>
      <cdr:y>0.13886</cdr:y>
    </cdr:from>
    <cdr:to>
      <cdr:x>0.4565</cdr:x>
      <cdr:y>0.34481</cdr:y>
    </cdr:to>
    <cdr:sp macro="" textlink="">
      <cdr:nvSpPr>
        <cdr:cNvPr id="2" name="TextBox 1">
          <a:extLst xmlns:a="http://schemas.openxmlformats.org/drawingml/2006/main">
            <a:ext uri="{FF2B5EF4-FFF2-40B4-BE49-F238E27FC236}">
              <a16:creationId xmlns:a16="http://schemas.microsoft.com/office/drawing/2014/main" id="{B56CB1A3-15E8-4A46-8C1E-3528883D84A9}"/>
            </a:ext>
          </a:extLst>
        </cdr:cNvPr>
        <cdr:cNvSpPr txBox="1"/>
      </cdr:nvSpPr>
      <cdr:spPr>
        <a:xfrm xmlns:a="http://schemas.openxmlformats.org/drawingml/2006/main">
          <a:off x="1656715" y="904240"/>
          <a:ext cx="3566160" cy="13411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3200" dirty="0"/>
            <a:t>Total  Projection FY_19_20=2329.83</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A403-FEE4-4F48-B273-696BF825C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02E7E-43F7-49E9-B560-088D068C2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7CAF62-485A-4A8E-970C-40ED6CE1245A}"/>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5" name="Footer Placeholder 4">
            <a:extLst>
              <a:ext uri="{FF2B5EF4-FFF2-40B4-BE49-F238E27FC236}">
                <a16:creationId xmlns:a16="http://schemas.microsoft.com/office/drawing/2014/main" id="{99C72EFF-45A4-4E20-AF82-A7580CA5E7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E667E-5976-4EBC-B137-BF227C7F15D1}"/>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89723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4241-65B9-4563-9C20-1761069F79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BFA508-BCA8-4A64-8085-E7F993F2AF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FE689-F370-4B9F-BB5C-DBDF85FFEC7C}"/>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5" name="Footer Placeholder 4">
            <a:extLst>
              <a:ext uri="{FF2B5EF4-FFF2-40B4-BE49-F238E27FC236}">
                <a16:creationId xmlns:a16="http://schemas.microsoft.com/office/drawing/2014/main" id="{655B2A19-5A7F-40D9-B367-887949FD1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07353-490A-4318-A987-2369BD77F97A}"/>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405293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DBDA7-4403-4676-9F61-86A38FB585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DC34A-D683-44C6-ADBD-2190B06BB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036E4F-5B9C-434B-93F0-DD1E192A7F2D}"/>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5" name="Footer Placeholder 4">
            <a:extLst>
              <a:ext uri="{FF2B5EF4-FFF2-40B4-BE49-F238E27FC236}">
                <a16:creationId xmlns:a16="http://schemas.microsoft.com/office/drawing/2014/main" id="{E99F4211-1231-4255-8C46-DD49A3148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22FBC-F6CB-41AD-9312-F75417F4FA4D}"/>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150741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A92A-01E1-4CAC-9BE5-68DFFBD2E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28E2C-6996-4BA2-A853-170EF21E6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3BC43-41D8-4D82-A36C-5A141F6DD8A9}"/>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5" name="Footer Placeholder 4">
            <a:extLst>
              <a:ext uri="{FF2B5EF4-FFF2-40B4-BE49-F238E27FC236}">
                <a16:creationId xmlns:a16="http://schemas.microsoft.com/office/drawing/2014/main" id="{49729490-E57D-481B-B03B-FCFE4CCBC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3BDB2-3402-43C4-B053-AC75570F5934}"/>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2197866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40DF-D2E1-4BEF-BED2-7B47136DD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77947-051C-4666-8EC3-FC7ADC450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BE3FF-0B2C-4960-B1C7-DC8FEED4662E}"/>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5" name="Footer Placeholder 4">
            <a:extLst>
              <a:ext uri="{FF2B5EF4-FFF2-40B4-BE49-F238E27FC236}">
                <a16:creationId xmlns:a16="http://schemas.microsoft.com/office/drawing/2014/main" id="{7BF55B4E-AECD-4C2E-AA6D-7DBB47230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4CF52-328F-476F-96EE-1307DC533296}"/>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215834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92CE-F38A-476F-8319-842590764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A68F2-749A-4033-A805-9955EB70F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5B5166-B2AA-4308-9D13-1929F22220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1B4B8-068F-46C1-B7FE-CAA91D6D7835}"/>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6" name="Footer Placeholder 5">
            <a:extLst>
              <a:ext uri="{FF2B5EF4-FFF2-40B4-BE49-F238E27FC236}">
                <a16:creationId xmlns:a16="http://schemas.microsoft.com/office/drawing/2014/main" id="{B72E8FC7-AC36-496D-840A-8EF2F10E9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4502C-7123-497F-AD83-291F10D6B232}"/>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10131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3175-0F44-40F4-8E3C-084D75718E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2AB4E-BB5E-47D6-AA5C-25DF555E6D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B19E3-5FAB-4A53-8F51-F732B0D68B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F22CD-5F20-4E9A-9B38-19B7922E77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A5B5C-9BD8-4C50-8D0A-EB0D13F2ED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34AC31-256B-4AB1-9BF3-5B3659AA0C45}"/>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8" name="Footer Placeholder 7">
            <a:extLst>
              <a:ext uri="{FF2B5EF4-FFF2-40B4-BE49-F238E27FC236}">
                <a16:creationId xmlns:a16="http://schemas.microsoft.com/office/drawing/2014/main" id="{217939A6-6EBA-4467-90BE-F618F573D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D908BC-80BE-4A07-9234-8E94361D8AFC}"/>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353207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2ACB-CFE4-49B0-800E-E3615569C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C2E54D-47F3-4437-8210-7684179AF4A7}"/>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4" name="Footer Placeholder 3">
            <a:extLst>
              <a:ext uri="{FF2B5EF4-FFF2-40B4-BE49-F238E27FC236}">
                <a16:creationId xmlns:a16="http://schemas.microsoft.com/office/drawing/2014/main" id="{B104AAF8-4A4D-4246-AF51-D6FF180F0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2C44B-3841-4CED-9D12-A76413B64314}"/>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56301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C137A-6144-44A6-94A2-D580D5299A80}"/>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3" name="Footer Placeholder 2">
            <a:extLst>
              <a:ext uri="{FF2B5EF4-FFF2-40B4-BE49-F238E27FC236}">
                <a16:creationId xmlns:a16="http://schemas.microsoft.com/office/drawing/2014/main" id="{A5A658DB-F54E-4008-BCF7-AD086EDA7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227F34-90EF-4D17-A570-43CB2F95DA32}"/>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214151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375E-BF6E-4089-AF3E-E184C894D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B7E73-4D83-42CC-A443-F9836BA28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0C4DC9-4F27-46F7-BF8E-9F459BCC6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F5515-59E3-4401-82FE-4B434271BFBD}"/>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6" name="Footer Placeholder 5">
            <a:extLst>
              <a:ext uri="{FF2B5EF4-FFF2-40B4-BE49-F238E27FC236}">
                <a16:creationId xmlns:a16="http://schemas.microsoft.com/office/drawing/2014/main" id="{C5065211-628C-4C6D-851D-A444687DE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428F7-F855-4FA9-9827-4F1A563F68C7}"/>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70994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9BF6-6245-4C5E-9952-E82880CF9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9A20F-AEB4-47F0-A555-0A8D4D484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CD89D7-45BB-4529-A7EA-48B7D1582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0006E-AD7A-4BA5-8788-A478EBCBF5C7}"/>
              </a:ext>
            </a:extLst>
          </p:cNvPr>
          <p:cNvSpPr>
            <a:spLocks noGrp="1"/>
          </p:cNvSpPr>
          <p:nvPr>
            <p:ph type="dt" sz="half" idx="10"/>
          </p:nvPr>
        </p:nvSpPr>
        <p:spPr/>
        <p:txBody>
          <a:bodyPr/>
          <a:lstStyle/>
          <a:p>
            <a:fld id="{721F1CA3-AD26-42D6-8423-7928B756EC01}" type="datetimeFigureOut">
              <a:rPr lang="en-US" smtClean="0"/>
              <a:t>3/6/2020</a:t>
            </a:fld>
            <a:endParaRPr lang="en-US"/>
          </a:p>
        </p:txBody>
      </p:sp>
      <p:sp>
        <p:nvSpPr>
          <p:cNvPr id="6" name="Footer Placeholder 5">
            <a:extLst>
              <a:ext uri="{FF2B5EF4-FFF2-40B4-BE49-F238E27FC236}">
                <a16:creationId xmlns:a16="http://schemas.microsoft.com/office/drawing/2014/main" id="{7539BBA0-F439-4064-82DD-888E71A97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03717-1F4C-466D-A558-31D8DFCEA456}"/>
              </a:ext>
            </a:extLst>
          </p:cNvPr>
          <p:cNvSpPr>
            <a:spLocks noGrp="1"/>
          </p:cNvSpPr>
          <p:nvPr>
            <p:ph type="sldNum" sz="quarter" idx="12"/>
          </p:nvPr>
        </p:nvSpPr>
        <p:spPr/>
        <p:txBody>
          <a:bodyPr/>
          <a:lstStyle/>
          <a:p>
            <a:fld id="{B6DF6F99-9A4C-4AD5-997B-B23DFD579616}" type="slidenum">
              <a:rPr lang="en-US" smtClean="0"/>
              <a:t>‹#›</a:t>
            </a:fld>
            <a:endParaRPr lang="en-US"/>
          </a:p>
        </p:txBody>
      </p:sp>
    </p:spTree>
    <p:extLst>
      <p:ext uri="{BB962C8B-B14F-4D97-AF65-F5344CB8AC3E}">
        <p14:creationId xmlns:p14="http://schemas.microsoft.com/office/powerpoint/2010/main" val="413060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A8BD6-8D96-4AB7-966A-5974994873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26DA46-15E8-4EFA-A845-86F96CF84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B6E71-B223-4CB6-B3BC-FF8D2704F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F1CA3-AD26-42D6-8423-7928B756EC01}" type="datetimeFigureOut">
              <a:rPr lang="en-US" smtClean="0"/>
              <a:t>3/6/2020</a:t>
            </a:fld>
            <a:endParaRPr lang="en-US"/>
          </a:p>
        </p:txBody>
      </p:sp>
      <p:sp>
        <p:nvSpPr>
          <p:cNvPr id="5" name="Footer Placeholder 4">
            <a:extLst>
              <a:ext uri="{FF2B5EF4-FFF2-40B4-BE49-F238E27FC236}">
                <a16:creationId xmlns:a16="http://schemas.microsoft.com/office/drawing/2014/main" id="{F7F22B28-BFDA-4F28-B916-D627BC23C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7CFEFB-18A5-496D-A353-64A03CF54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F6F99-9A4C-4AD5-997B-B23DFD579616}" type="slidenum">
              <a:rPr lang="en-US" smtClean="0"/>
              <a:t>‹#›</a:t>
            </a:fld>
            <a:endParaRPr lang="en-US"/>
          </a:p>
        </p:txBody>
      </p:sp>
    </p:spTree>
    <p:extLst>
      <p:ext uri="{BB962C8B-B14F-4D97-AF65-F5344CB8AC3E}">
        <p14:creationId xmlns:p14="http://schemas.microsoft.com/office/powerpoint/2010/main" val="68377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7F5F-E5B0-4CFD-A76D-F1B95E6D89DB}"/>
              </a:ext>
            </a:extLst>
          </p:cNvPr>
          <p:cNvSpPr>
            <a:spLocks noGrp="1"/>
          </p:cNvSpPr>
          <p:nvPr>
            <p:ph type="ctrTitle"/>
          </p:nvPr>
        </p:nvSpPr>
        <p:spPr>
          <a:xfrm>
            <a:off x="609600" y="91441"/>
            <a:ext cx="10779760" cy="772160"/>
          </a:xfrm>
        </p:spPr>
        <p:txBody>
          <a:bodyPr>
            <a:normAutofit fontScale="90000"/>
          </a:bodyPr>
          <a:lstStyle/>
          <a:p>
            <a:r>
              <a:rPr lang="en-US" dirty="0"/>
              <a:t>Assumptions and methodology</a:t>
            </a:r>
          </a:p>
        </p:txBody>
      </p:sp>
      <p:sp>
        <p:nvSpPr>
          <p:cNvPr id="3" name="Subtitle 2">
            <a:extLst>
              <a:ext uri="{FF2B5EF4-FFF2-40B4-BE49-F238E27FC236}">
                <a16:creationId xmlns:a16="http://schemas.microsoft.com/office/drawing/2014/main" id="{E6BBA7BB-3353-4E49-BB20-A4FB50A83416}"/>
              </a:ext>
            </a:extLst>
          </p:cNvPr>
          <p:cNvSpPr>
            <a:spLocks noGrp="1"/>
          </p:cNvSpPr>
          <p:nvPr>
            <p:ph type="subTitle" idx="1"/>
          </p:nvPr>
        </p:nvSpPr>
        <p:spPr>
          <a:xfrm>
            <a:off x="487680" y="995680"/>
            <a:ext cx="11247120" cy="5008880"/>
          </a:xfrm>
        </p:spPr>
        <p:txBody>
          <a:bodyPr>
            <a:normAutofit lnSpcReduction="10000"/>
          </a:bodyPr>
          <a:lstStyle/>
          <a:p>
            <a:pPr algn="l"/>
            <a:r>
              <a:rPr lang="en-US" dirty="0"/>
              <a:t>1)Site Distribution: Every Stretch of Embankment has been considered as an individual site. Every Khal/River has been considered as different site. Every Regulator/Causeway/Box Drainage outlet has been considered as different site. Irrigation inlet has been considered as Lot.</a:t>
            </a:r>
          </a:p>
          <a:p>
            <a:pPr algn="l"/>
            <a:r>
              <a:rPr lang="en-US" dirty="0"/>
              <a:t>2) Data Collection: Data for Every Site has been collected from concerned Field Inspector appointed by Project authority.</a:t>
            </a:r>
          </a:p>
          <a:p>
            <a:pPr algn="l"/>
            <a:r>
              <a:rPr lang="en-US" dirty="0"/>
              <a:t>3)Estimate Segregation: From official estimate and Quoted Tender Price by Contractor contract value for every site has been calculated . During preparation of site estimate, mobilization cost has been discarded.</a:t>
            </a:r>
          </a:p>
          <a:p>
            <a:pPr algn="l"/>
            <a:r>
              <a:rPr lang="en-US" dirty="0"/>
              <a:t>3)Amount of Bill Paid: In absence of any reliable data on how much bill paid for every site, paid amount distributed proportionally as per prepared site estimate. But this will not effect the analysis as total bill paid for a package will remain same.</a:t>
            </a:r>
          </a:p>
          <a:p>
            <a:pPr algn="l"/>
            <a:r>
              <a:rPr lang="en-US" dirty="0"/>
              <a:t>4) Projection and Value of Work done :For completed site, whole contract value has been considered as VWD. For projection present pace of work has been considered</a:t>
            </a:r>
          </a:p>
          <a:p>
            <a:pPr algn="l"/>
            <a:endParaRPr lang="en-US" dirty="0"/>
          </a:p>
        </p:txBody>
      </p:sp>
    </p:spTree>
    <p:extLst>
      <p:ext uri="{BB962C8B-B14F-4D97-AF65-F5344CB8AC3E}">
        <p14:creationId xmlns:p14="http://schemas.microsoft.com/office/powerpoint/2010/main" val="210527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E21A8E35-A049-4166-8270-E2BA5315A2F6}"/>
              </a:ext>
            </a:extLst>
          </p:cNvPr>
          <p:cNvGraphicFramePr>
            <a:graphicFrameLocks noGrp="1"/>
          </p:cNvGraphicFramePr>
          <p:nvPr>
            <p:ph idx="1"/>
            <p:extLst>
              <p:ext uri="{D42A27DB-BD31-4B8C-83A1-F6EECF244321}">
                <p14:modId xmlns:p14="http://schemas.microsoft.com/office/powerpoint/2010/main" val="2936218900"/>
              </p:ext>
            </p:extLst>
          </p:nvPr>
        </p:nvGraphicFramePr>
        <p:xfrm>
          <a:off x="368300" y="342900"/>
          <a:ext cx="11658600" cy="619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23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A0FE-CB6C-42F3-8C92-162AB4C53334}"/>
              </a:ext>
            </a:extLst>
          </p:cNvPr>
          <p:cNvSpPr>
            <a:spLocks noGrp="1"/>
          </p:cNvSpPr>
          <p:nvPr>
            <p:ph type="title"/>
          </p:nvPr>
        </p:nvSpPr>
        <p:spPr>
          <a:xfrm>
            <a:off x="838200" y="365125"/>
            <a:ext cx="10515600" cy="501149"/>
          </a:xfrm>
        </p:spPr>
        <p:txBody>
          <a:bodyPr>
            <a:normAutofit fontScale="90000"/>
          </a:bodyPr>
          <a:lstStyle/>
          <a:p>
            <a:pPr algn="ctr"/>
            <a:r>
              <a:rPr lang="en-US" dirty="0"/>
              <a:t>Acronyms</a:t>
            </a:r>
          </a:p>
        </p:txBody>
      </p:sp>
      <p:sp>
        <p:nvSpPr>
          <p:cNvPr id="3" name="Content Placeholder 2">
            <a:extLst>
              <a:ext uri="{FF2B5EF4-FFF2-40B4-BE49-F238E27FC236}">
                <a16:creationId xmlns:a16="http://schemas.microsoft.com/office/drawing/2014/main" id="{E78C16B1-3687-4434-AA81-30AFA0588BC2}"/>
              </a:ext>
            </a:extLst>
          </p:cNvPr>
          <p:cNvSpPr>
            <a:spLocks noGrp="1"/>
          </p:cNvSpPr>
          <p:nvPr>
            <p:ph idx="1"/>
          </p:nvPr>
        </p:nvSpPr>
        <p:spPr>
          <a:xfrm>
            <a:off x="838200" y="866273"/>
            <a:ext cx="10515600" cy="5310689"/>
          </a:xfrm>
        </p:spPr>
        <p:txBody>
          <a:bodyPr/>
          <a:lstStyle/>
          <a:p>
            <a:r>
              <a:rPr lang="en-US" dirty="0"/>
              <a:t>CV :Contract Value.</a:t>
            </a:r>
          </a:p>
          <a:p>
            <a:r>
              <a:rPr lang="en-US" dirty="0"/>
              <a:t>BP :Bill Paid. </a:t>
            </a:r>
          </a:p>
          <a:p>
            <a:r>
              <a:rPr lang="en-US" dirty="0"/>
              <a:t>RB :Remaining Bill.</a:t>
            </a:r>
          </a:p>
          <a:p>
            <a:r>
              <a:rPr lang="en-US" dirty="0"/>
              <a:t>VWD :Value of Work Done.</a:t>
            </a:r>
          </a:p>
          <a:p>
            <a:r>
              <a:rPr lang="en-US" dirty="0"/>
              <a:t>PVWD :Projected Value of Work Done.</a:t>
            </a:r>
          </a:p>
          <a:p>
            <a:r>
              <a:rPr lang="en-US" dirty="0"/>
              <a:t>PE :Projected Expenditure of This Financial Year. </a:t>
            </a:r>
          </a:p>
          <a:p>
            <a:endParaRPr lang="en-US" dirty="0"/>
          </a:p>
          <a:p>
            <a:r>
              <a:rPr lang="en-US" dirty="0"/>
              <a:t>P :Problematic Site. Work is not going on for any and all reasons.</a:t>
            </a:r>
          </a:p>
          <a:p>
            <a:r>
              <a:rPr lang="en-US" dirty="0"/>
              <a:t>C :Site Completed</a:t>
            </a:r>
          </a:p>
          <a:p>
            <a:r>
              <a:rPr lang="en-US" dirty="0"/>
              <a:t>OG :On Going Work</a:t>
            </a:r>
          </a:p>
        </p:txBody>
      </p:sp>
    </p:spTree>
    <p:extLst>
      <p:ext uri="{BB962C8B-B14F-4D97-AF65-F5344CB8AC3E}">
        <p14:creationId xmlns:p14="http://schemas.microsoft.com/office/powerpoint/2010/main" val="32340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97CADE3-7E20-42E2-BB75-952F1232E74A}"/>
              </a:ext>
            </a:extLst>
          </p:cNvPr>
          <p:cNvGraphicFramePr>
            <a:graphicFrameLocks noGrp="1"/>
          </p:cNvGraphicFramePr>
          <p:nvPr>
            <p:ph idx="1"/>
            <p:extLst>
              <p:ext uri="{D42A27DB-BD31-4B8C-83A1-F6EECF244321}">
                <p14:modId xmlns:p14="http://schemas.microsoft.com/office/powerpoint/2010/main" val="1371103671"/>
              </p:ext>
            </p:extLst>
          </p:nvPr>
        </p:nvGraphicFramePr>
        <p:xfrm>
          <a:off x="325120" y="396240"/>
          <a:ext cx="11430000" cy="631952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1">
            <a:extLst>
              <a:ext uri="{FF2B5EF4-FFF2-40B4-BE49-F238E27FC236}">
                <a16:creationId xmlns:a16="http://schemas.microsoft.com/office/drawing/2014/main" id="{B24D6B3A-17F0-4BB8-9F51-CF9DFA1915BA}"/>
              </a:ext>
            </a:extLst>
          </p:cNvPr>
          <p:cNvSpPr txBox="1"/>
          <p:nvPr/>
        </p:nvSpPr>
        <p:spPr>
          <a:xfrm>
            <a:off x="1003935" y="396240"/>
            <a:ext cx="4380865" cy="184023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Total Site=45</a:t>
            </a:r>
          </a:p>
          <a:p>
            <a:r>
              <a:rPr lang="en-US" sz="3200" dirty="0"/>
              <a:t>Completed Site=24</a:t>
            </a:r>
          </a:p>
          <a:p>
            <a:r>
              <a:rPr lang="en-US" sz="3200" dirty="0"/>
              <a:t>Ongoing Site=10</a:t>
            </a:r>
          </a:p>
          <a:p>
            <a:r>
              <a:rPr lang="en-US" sz="3200" dirty="0"/>
              <a:t>Problematic=11</a:t>
            </a:r>
          </a:p>
        </p:txBody>
      </p:sp>
    </p:spTree>
    <p:extLst>
      <p:ext uri="{BB962C8B-B14F-4D97-AF65-F5344CB8AC3E}">
        <p14:creationId xmlns:p14="http://schemas.microsoft.com/office/powerpoint/2010/main" val="13460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2A178A1-F19F-4A12-8FA8-972F070DD2B4}"/>
              </a:ext>
            </a:extLst>
          </p:cNvPr>
          <p:cNvGraphicFramePr>
            <a:graphicFrameLocks noGrp="1"/>
          </p:cNvGraphicFramePr>
          <p:nvPr>
            <p:ph idx="1"/>
            <p:extLst>
              <p:ext uri="{D42A27DB-BD31-4B8C-83A1-F6EECF244321}">
                <p14:modId xmlns:p14="http://schemas.microsoft.com/office/powerpoint/2010/main" val="2966677267"/>
              </p:ext>
            </p:extLst>
          </p:nvPr>
        </p:nvGraphicFramePr>
        <p:xfrm>
          <a:off x="346075" y="254000"/>
          <a:ext cx="11480800" cy="6350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1">
            <a:extLst>
              <a:ext uri="{FF2B5EF4-FFF2-40B4-BE49-F238E27FC236}">
                <a16:creationId xmlns:a16="http://schemas.microsoft.com/office/drawing/2014/main" id="{ED97DA43-2A60-45E8-A2CE-3B702FAF0380}"/>
              </a:ext>
            </a:extLst>
          </p:cNvPr>
          <p:cNvSpPr txBox="1"/>
          <p:nvPr/>
        </p:nvSpPr>
        <p:spPr>
          <a:xfrm>
            <a:off x="3119120" y="599440"/>
            <a:ext cx="3505200" cy="127508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Total  Projection FY_19_20=2626.42</a:t>
            </a:r>
          </a:p>
        </p:txBody>
      </p:sp>
    </p:spTree>
    <p:extLst>
      <p:ext uri="{BB962C8B-B14F-4D97-AF65-F5344CB8AC3E}">
        <p14:creationId xmlns:p14="http://schemas.microsoft.com/office/powerpoint/2010/main" val="286353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AA77C4E-35CF-4F9C-A410-C0FF96650E2B}"/>
              </a:ext>
            </a:extLst>
          </p:cNvPr>
          <p:cNvGraphicFramePr>
            <a:graphicFrameLocks noGrp="1"/>
          </p:cNvGraphicFramePr>
          <p:nvPr>
            <p:ph idx="1"/>
            <p:extLst>
              <p:ext uri="{D42A27DB-BD31-4B8C-83A1-F6EECF244321}">
                <p14:modId xmlns:p14="http://schemas.microsoft.com/office/powerpoint/2010/main" val="3287141881"/>
              </p:ext>
            </p:extLst>
          </p:nvPr>
        </p:nvGraphicFramePr>
        <p:xfrm>
          <a:off x="355600" y="131763"/>
          <a:ext cx="11541125" cy="604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47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6AC5334-735B-4327-AF5D-3C2FA5BEAC72}"/>
              </a:ext>
            </a:extLst>
          </p:cNvPr>
          <p:cNvGraphicFramePr>
            <a:graphicFrameLocks noGrp="1"/>
          </p:cNvGraphicFramePr>
          <p:nvPr>
            <p:ph idx="1"/>
            <p:extLst>
              <p:ext uri="{D42A27DB-BD31-4B8C-83A1-F6EECF244321}">
                <p14:modId xmlns:p14="http://schemas.microsoft.com/office/powerpoint/2010/main" val="527648213"/>
              </p:ext>
            </p:extLst>
          </p:nvPr>
        </p:nvGraphicFramePr>
        <p:xfrm>
          <a:off x="100965" y="283845"/>
          <a:ext cx="11817350" cy="5862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998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A72783D-C4E7-412A-9B62-7F1CB0474085}"/>
              </a:ext>
            </a:extLst>
          </p:cNvPr>
          <p:cNvGraphicFramePr>
            <a:graphicFrameLocks noGrp="1"/>
          </p:cNvGraphicFramePr>
          <p:nvPr>
            <p:ph idx="1"/>
            <p:extLst>
              <p:ext uri="{D42A27DB-BD31-4B8C-83A1-F6EECF244321}">
                <p14:modId xmlns:p14="http://schemas.microsoft.com/office/powerpoint/2010/main" val="2329232406"/>
              </p:ext>
            </p:extLst>
          </p:nvPr>
        </p:nvGraphicFramePr>
        <p:xfrm>
          <a:off x="469900" y="190500"/>
          <a:ext cx="11569700" cy="637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445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F5F8444-F97E-44FA-AF98-D17122AB60F0}"/>
              </a:ext>
            </a:extLst>
          </p:cNvPr>
          <p:cNvGraphicFramePr>
            <a:graphicFrameLocks noGrp="1"/>
          </p:cNvGraphicFramePr>
          <p:nvPr>
            <p:ph idx="1"/>
            <p:extLst>
              <p:ext uri="{D42A27DB-BD31-4B8C-83A1-F6EECF244321}">
                <p14:modId xmlns:p14="http://schemas.microsoft.com/office/powerpoint/2010/main" val="3706144510"/>
              </p:ext>
            </p:extLst>
          </p:nvPr>
        </p:nvGraphicFramePr>
        <p:xfrm>
          <a:off x="415925" y="0"/>
          <a:ext cx="11441113" cy="65119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085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AE7A121-B5EC-4D17-8888-C84B04608CCB}"/>
              </a:ext>
            </a:extLst>
          </p:cNvPr>
          <p:cNvGraphicFramePr>
            <a:graphicFrameLocks noGrp="1"/>
          </p:cNvGraphicFramePr>
          <p:nvPr>
            <p:ph idx="1"/>
            <p:extLst>
              <p:ext uri="{D42A27DB-BD31-4B8C-83A1-F6EECF244321}">
                <p14:modId xmlns:p14="http://schemas.microsoft.com/office/powerpoint/2010/main" val="3110675114"/>
              </p:ext>
            </p:extLst>
          </p:nvPr>
        </p:nvGraphicFramePr>
        <p:xfrm>
          <a:off x="466725" y="415925"/>
          <a:ext cx="10887075" cy="625951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1">
            <a:extLst>
              <a:ext uri="{FF2B5EF4-FFF2-40B4-BE49-F238E27FC236}">
                <a16:creationId xmlns:a16="http://schemas.microsoft.com/office/drawing/2014/main" id="{02F960D1-5D30-404F-B5C6-D969A2DB7AD5}"/>
              </a:ext>
            </a:extLst>
          </p:cNvPr>
          <p:cNvSpPr txBox="1"/>
          <p:nvPr/>
        </p:nvSpPr>
        <p:spPr>
          <a:xfrm>
            <a:off x="1186498" y="991859"/>
            <a:ext cx="4820284" cy="202948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200" dirty="0"/>
              <a:t>Total Site=135</a:t>
            </a:r>
          </a:p>
          <a:p>
            <a:r>
              <a:rPr lang="en-US" sz="3200" dirty="0"/>
              <a:t>Completed Site=49</a:t>
            </a:r>
          </a:p>
          <a:p>
            <a:r>
              <a:rPr lang="en-US" sz="3200" dirty="0"/>
              <a:t>Ongoing site=44</a:t>
            </a:r>
          </a:p>
          <a:p>
            <a:r>
              <a:rPr lang="en-US" sz="3200" dirty="0"/>
              <a:t>Problematic=42</a:t>
            </a:r>
          </a:p>
        </p:txBody>
      </p:sp>
    </p:spTree>
    <p:extLst>
      <p:ext uri="{BB962C8B-B14F-4D97-AF65-F5344CB8AC3E}">
        <p14:creationId xmlns:p14="http://schemas.microsoft.com/office/powerpoint/2010/main" val="3919201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1354</TotalTime>
  <Words>356</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Assumptions and methodology</vt:lpstr>
      <vt:lpstr>Acronyms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2020-03-05T15:22:41Z</dcterms:created>
  <dcterms:modified xsi:type="dcterms:W3CDTF">2020-03-06T14:15:11Z</dcterms:modified>
</cp:coreProperties>
</file>