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6" r:id="rId2"/>
    <p:sldId id="298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57" r:id="rId12"/>
    <p:sldId id="307" r:id="rId13"/>
    <p:sldId id="306" r:id="rId14"/>
    <p:sldId id="260" r:id="rId15"/>
    <p:sldId id="258" r:id="rId16"/>
    <p:sldId id="293" r:id="rId17"/>
    <p:sldId id="294" r:id="rId18"/>
    <p:sldId id="295" r:id="rId19"/>
    <p:sldId id="276" r:id="rId20"/>
    <p:sldId id="259" r:id="rId21"/>
    <p:sldId id="264" r:id="rId22"/>
    <p:sldId id="274" r:id="rId23"/>
    <p:sldId id="268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73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125" autoAdjust="0"/>
  </p:normalViewPr>
  <p:slideViewPr>
    <p:cSldViewPr snapToGrid="0">
      <p:cViewPr varScale="1">
        <p:scale>
          <a:sx n="81" d="100"/>
          <a:sy n="81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bsite_24_11_2020\cmis6\cmis6\Civilworks%20cost\RADP%20Preparation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bsite_24_11_2020\cmis6\cmis6\Civilworks%20cost\RADP%20Preparation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website\cmis6\Civilworks%20cost\RADP%20Preparation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website\cmis6\Civilworks%20cost\RADP%20Preparation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website\cmis6\Civilworks%20cost\RADP%20Preparations\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15682020419734E-2"/>
          <c:y val="0.11955717943375135"/>
          <c:w val="0.94277918859295728"/>
          <c:h val="0.7768719567267233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285815102328866E-3"/>
                  <c:y val="-0.2250712250712250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D4C-4B0D-AE68-21551FD1B300}"/>
                </c:ext>
              </c:extLst>
            </c:dLbl>
            <c:dLbl>
              <c:idx val="1"/>
              <c:layout>
                <c:manualLayout>
                  <c:x val="0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D4C-4B0D-AE68-21551FD1B300}"/>
                </c:ext>
              </c:extLst>
            </c:dLbl>
            <c:dLbl>
              <c:idx val="2"/>
              <c:layout>
                <c:manualLayout>
                  <c:x val="3.5285815102328866E-3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D4C-4B0D-AE68-21551FD1B300}"/>
                </c:ext>
              </c:extLst>
            </c:dLbl>
            <c:dLbl>
              <c:idx val="3"/>
              <c:layout>
                <c:manualLayout>
                  <c:x val="1.1761938367442954E-2"/>
                  <c:y val="-0.128205128205128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D4C-4B0D-AE68-21551FD1B300}"/>
                </c:ext>
              </c:extLst>
            </c:dLbl>
            <c:dLbl>
              <c:idx val="4"/>
              <c:layout>
                <c:manualLayout>
                  <c:x val="6.9395436367913385E-2"/>
                  <c:y val="-0.3190883190883191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D4C-4B0D-AE68-21551FD1B300}"/>
                </c:ext>
              </c:extLst>
            </c:dLbl>
            <c:dLbl>
              <c:idx val="5"/>
              <c:layout>
                <c:manualLayout>
                  <c:x val="2.1171489061397233E-2"/>
                  <c:y val="-0.173789173789173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D4C-4B0D-AE68-21551FD1B300}"/>
                </c:ext>
              </c:extLst>
            </c:dLbl>
            <c:dLbl>
              <c:idx val="6"/>
              <c:layout>
                <c:manualLayout>
                  <c:x val="-3.5285815102328866E-3"/>
                  <c:y val="-5.98290598290599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D4C-4B0D-AE68-21551FD1B300}"/>
                </c:ext>
              </c:extLst>
            </c:dLbl>
            <c:dLbl>
              <c:idx val="7"/>
              <c:layout>
                <c:manualLayout>
                  <c:x val="3.5712358336580804E-3"/>
                  <c:y val="-0.223265005833724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D4C-4B0D-AE68-21551FD1B300}"/>
                </c:ext>
              </c:extLst>
            </c:dLbl>
            <c:dLbl>
              <c:idx val="8"/>
              <c:layout>
                <c:manualLayout>
                  <c:x val="0"/>
                  <c:y val="-0.2109560474242147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D4C-4B0D-AE68-21551FD1B300}"/>
                </c:ext>
              </c:extLst>
            </c:dLbl>
            <c:spPr>
              <a:solidFill>
                <a:srgbClr val="FFC000">
                  <a:lumMod val="20000"/>
                  <a:lumOff val="8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Лист1!$F$3:$F$12</c:f>
              <c:numCache>
                <c:formatCode>General</c:formatCode>
                <c:ptCount val="10"/>
                <c:pt idx="0">
                  <c:v>6.62</c:v>
                </c:pt>
                <c:pt idx="1">
                  <c:v>1.24</c:v>
                </c:pt>
                <c:pt idx="2">
                  <c:v>68.290000000000006</c:v>
                </c:pt>
                <c:pt idx="3">
                  <c:v>21.4</c:v>
                </c:pt>
                <c:pt idx="4">
                  <c:v>14.48</c:v>
                </c:pt>
                <c:pt idx="5">
                  <c:v>3.57</c:v>
                </c:pt>
                <c:pt idx="6">
                  <c:v>6</c:v>
                </c:pt>
                <c:pt idx="7">
                  <c:v>23.04</c:v>
                </c:pt>
                <c:pt idx="8">
                  <c:v>1.28</c:v>
                </c:pt>
                <c:pt idx="9">
                  <c:v>145.91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D4C-4B0D-AE68-21551FD1B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49807918794279E-2"/>
          <c:y val="9.8194541719906811E-2"/>
          <c:w val="0.94277918859295728"/>
          <c:h val="0.87594347472298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536073230884466E-3"/>
                  <c:y val="-0.133516485711528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B55-4250-9C03-E538691310DD}"/>
                </c:ext>
              </c:extLst>
            </c:dLbl>
            <c:dLbl>
              <c:idx val="1"/>
              <c:layout>
                <c:manualLayout>
                  <c:x val="5.8780061025737055E-3"/>
                  <c:y val="-0.2259484587636326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B55-4250-9C03-E538691310DD}"/>
                </c:ext>
              </c:extLst>
            </c:dLbl>
            <c:dLbl>
              <c:idx val="2"/>
              <c:layout>
                <c:manualLayout>
                  <c:x val="-2.3512024410294822E-3"/>
                  <c:y val="-0.133516485711528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B55-4250-9C03-E538691310DD}"/>
                </c:ext>
              </c:extLst>
            </c:dLbl>
            <c:dLbl>
              <c:idx val="3"/>
              <c:layout>
                <c:manualLayout>
                  <c:x val="1.2931613425662153E-2"/>
                  <c:y val="-0.1041428588549920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B55-4250-9C03-E538691310DD}"/>
                </c:ext>
              </c:extLst>
            </c:dLbl>
            <c:dLbl>
              <c:idx val="4"/>
              <c:layout>
                <c:manualLayout>
                  <c:x val="0"/>
                  <c:y val="-8.545055085537810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B55-4250-9C03-E538691310DD}"/>
                </c:ext>
              </c:extLst>
            </c:dLbl>
            <c:dLbl>
              <c:idx val="5"/>
              <c:layout>
                <c:manualLayout>
                  <c:x val="2.3512024410293963E-3"/>
                  <c:y val="-5.340659428461130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B55-4250-9C03-E538691310DD}"/>
                </c:ext>
              </c:extLst>
            </c:dLbl>
            <c:dLbl>
              <c:idx val="6"/>
              <c:layout>
                <c:manualLayout>
                  <c:x val="0"/>
                  <c:y val="-4.806593485615017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B55-4250-9C03-E538691310DD}"/>
                </c:ext>
              </c:extLst>
            </c:dLbl>
            <c:dLbl>
              <c:idx val="8"/>
              <c:layout>
                <c:manualLayout>
                  <c:x val="-1.1756012205147411E-3"/>
                  <c:y val="-5.073626457038084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B55-4250-9C03-E538691310DD}"/>
                </c:ext>
              </c:extLst>
            </c:dLbl>
            <c:spPr>
              <a:solidFill>
                <a:srgbClr val="FFC000">
                  <a:lumMod val="20000"/>
                  <a:lumOff val="8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Лист1!$B$3:$B$12</c:f>
              <c:numCache>
                <c:formatCode>General</c:formatCode>
                <c:ptCount val="10"/>
                <c:pt idx="0">
                  <c:v>3.55</c:v>
                </c:pt>
                <c:pt idx="1">
                  <c:v>0.45</c:v>
                </c:pt>
                <c:pt idx="2">
                  <c:v>24.61</c:v>
                </c:pt>
                <c:pt idx="3">
                  <c:v>12.11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14.98</c:v>
                </c:pt>
                <c:pt idx="8">
                  <c:v>1.21</c:v>
                </c:pt>
                <c:pt idx="9">
                  <c:v>60.910000000000004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55-4250-9C03-E53869131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8267920285546E-2"/>
          <c:y val="0.11421652421652422"/>
          <c:w val="0.94277918859295728"/>
          <c:h val="0.8604328379230010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3533640237243023E-3"/>
                  <c:y val="-0.1220145628438366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0B4-4509-BD3F-0F7B23CB6737}"/>
                </c:ext>
              </c:extLst>
            </c:dLbl>
            <c:dLbl>
              <c:idx val="1"/>
              <c:layout>
                <c:manualLayout>
                  <c:x val="-1.1933377176749117E-3"/>
                  <c:y val="-8.04776903863603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0B4-4509-BD3F-0F7B23CB6737}"/>
                </c:ext>
              </c:extLst>
            </c:dLbl>
            <c:dLbl>
              <c:idx val="2"/>
              <c:layout>
                <c:manualLayout>
                  <c:x val="-4.7733508706996036E-3"/>
                  <c:y val="-7.26895268005836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0B4-4509-BD3F-0F7B23CB6737}"/>
                </c:ext>
              </c:extLst>
            </c:dLbl>
            <c:dLbl>
              <c:idx val="3"/>
              <c:layout>
                <c:manualLayout>
                  <c:x val="5.9666885883744598E-3"/>
                  <c:y val="-0.1609553807727207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0B4-4509-BD3F-0F7B23CB6737}"/>
                </c:ext>
              </c:extLst>
            </c:dLbl>
            <c:dLbl>
              <c:idx val="4"/>
              <c:layout>
                <c:manualLayout>
                  <c:x val="5.4893535013045433E-2"/>
                  <c:y val="-0.1375908900153903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0B4-4509-BD3F-0F7B23CB6737}"/>
                </c:ext>
              </c:extLst>
            </c:dLbl>
            <c:dLbl>
              <c:idx val="5"/>
              <c:layout>
                <c:manualLayout>
                  <c:x val="6.6826912189794446E-2"/>
                  <c:y val="-0.2596054528592269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0B4-4509-BD3F-0F7B23CB6737}"/>
                </c:ext>
              </c:extLst>
            </c:dLbl>
            <c:dLbl>
              <c:idx val="6"/>
              <c:layout>
                <c:manualLayout>
                  <c:x val="1.3126714894423821E-2"/>
                  <c:y val="-0.129802726429613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0B4-4509-BD3F-0F7B23CB6737}"/>
                </c:ext>
              </c:extLst>
            </c:dLbl>
            <c:dLbl>
              <c:idx val="7"/>
              <c:layout>
                <c:manualLayout>
                  <c:x val="2.9833442941872519E-2"/>
                  <c:y val="-9.865007208650634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0B4-4509-BD3F-0F7B23CB6737}"/>
                </c:ext>
              </c:extLst>
            </c:dLbl>
            <c:dLbl>
              <c:idx val="8"/>
              <c:layout>
                <c:manualLayout>
                  <c:x val="5.966688588374504E-3"/>
                  <c:y val="-7.268952680058356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0B4-4509-BD3F-0F7B23CB6737}"/>
                </c:ext>
              </c:extLst>
            </c:dLbl>
            <c:dLbl>
              <c:idx val="9"/>
              <c:layout>
                <c:manualLayout>
                  <c:x val="-5.1313521860020736E-2"/>
                  <c:y val="-3.89408179288840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0B4-4509-BD3F-0F7B23CB6737}"/>
                </c:ext>
              </c:extLst>
            </c:dLbl>
            <c:spPr>
              <a:solidFill>
                <a:srgbClr val="FFC000">
                  <a:lumMod val="40000"/>
                  <a:lumOff val="6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Лист1!$C$3:$C$12</c:f>
              <c:numCache>
                <c:formatCode>General</c:formatCode>
                <c:ptCount val="10"/>
                <c:pt idx="0">
                  <c:v>1.29</c:v>
                </c:pt>
                <c:pt idx="1">
                  <c:v>0</c:v>
                </c:pt>
                <c:pt idx="2">
                  <c:v>17.88</c:v>
                </c:pt>
                <c:pt idx="3">
                  <c:v>1.1100000000000001</c:v>
                </c:pt>
                <c:pt idx="4">
                  <c:v>1.49</c:v>
                </c:pt>
                <c:pt idx="5">
                  <c:v>0</c:v>
                </c:pt>
                <c:pt idx="6">
                  <c:v>1.18</c:v>
                </c:pt>
                <c:pt idx="7">
                  <c:v>4.91</c:v>
                </c:pt>
                <c:pt idx="8">
                  <c:v>0</c:v>
                </c:pt>
                <c:pt idx="9">
                  <c:v>27.859999999999996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0B4-4509-BD3F-0F7B23CB6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8267920285546E-2"/>
          <c:y val="0.11421652421652422"/>
          <c:w val="0.94277918859295728"/>
          <c:h val="0.6528211858133118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914931948745122E-3"/>
                  <c:y val="-8.566979944354501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38C-4E5E-A4BC-6C896192DBCA}"/>
                </c:ext>
              </c:extLst>
            </c:dLbl>
            <c:dLbl>
              <c:idx val="1"/>
              <c:layout>
                <c:manualLayout>
                  <c:x val="1.0973880213138136E-17"/>
                  <c:y val="-0.1791277624728666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38C-4E5E-A4BC-6C896192DBCA}"/>
                </c:ext>
              </c:extLst>
            </c:dLbl>
            <c:dLbl>
              <c:idx val="2"/>
              <c:layout>
                <c:manualLayout>
                  <c:x val="-4.788657593166064E-3"/>
                  <c:y val="-0.1064382356722831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38C-4E5E-A4BC-6C896192DBCA}"/>
                </c:ext>
              </c:extLst>
            </c:dLbl>
            <c:dLbl>
              <c:idx val="3"/>
              <c:layout>
                <c:manualLayout>
                  <c:x val="3.5914931948745148E-3"/>
                  <c:y val="-0.1168224537866521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38C-4E5E-A4BC-6C896192DBCA}"/>
                </c:ext>
              </c:extLst>
            </c:dLbl>
            <c:dLbl>
              <c:idx val="4"/>
              <c:layout>
                <c:manualLayout>
                  <c:x val="2.5140452364121605E-2"/>
                  <c:y val="-0.181723817001458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38C-4E5E-A4BC-6C896192DBCA}"/>
                </c:ext>
              </c:extLst>
            </c:dLbl>
            <c:dLbl>
              <c:idx val="5"/>
              <c:layout>
                <c:manualLayout>
                  <c:x val="-5.9858219914576127E-3"/>
                  <c:y val="-8.826585397213727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38C-4E5E-A4BC-6C896192DBCA}"/>
                </c:ext>
              </c:extLst>
            </c:dLbl>
            <c:dLbl>
              <c:idx val="6"/>
              <c:layout>
                <c:manualLayout>
                  <c:x val="-8.380150788040535E-3"/>
                  <c:y val="-0.1479751081297594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38C-4E5E-A4BC-6C896192DBCA}"/>
                </c:ext>
              </c:extLst>
            </c:dLbl>
            <c:dLbl>
              <c:idx val="7"/>
              <c:layout>
                <c:manualLayout>
                  <c:x val="-1.1927789896054928E-3"/>
                  <c:y val="-0.3167186524882569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38C-4E5E-A4BC-6C896192DBCA}"/>
                </c:ext>
              </c:extLst>
            </c:dLbl>
            <c:dLbl>
              <c:idx val="8"/>
              <c:layout>
                <c:manualLayout>
                  <c:x val="-1.7558208341021018E-16"/>
                  <c:y val="-7.009347227199129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38C-4E5E-A4BC-6C896192DBCA}"/>
                </c:ext>
              </c:extLst>
            </c:dLbl>
            <c:dLbl>
              <c:idx val="9"/>
              <c:layout>
                <c:manualLayout>
                  <c:x val="-7.1829863897490298E-2"/>
                  <c:y val="-2.379689160837328E-1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538C-4E5E-A4BC-6C896192DBCA}"/>
                </c:ext>
              </c:extLst>
            </c:dLbl>
            <c:spPr>
              <a:solidFill>
                <a:srgbClr val="FFEDB3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Лист1!$D$3:$D$12</c:f>
              <c:numCache>
                <c:formatCode>General</c:formatCode>
                <c:ptCount val="10"/>
                <c:pt idx="0">
                  <c:v>0.37</c:v>
                </c:pt>
                <c:pt idx="1">
                  <c:v>0.8</c:v>
                </c:pt>
                <c:pt idx="2">
                  <c:v>12.43</c:v>
                </c:pt>
                <c:pt idx="3">
                  <c:v>2.73</c:v>
                </c:pt>
                <c:pt idx="4">
                  <c:v>8.98</c:v>
                </c:pt>
                <c:pt idx="5">
                  <c:v>3.57</c:v>
                </c:pt>
                <c:pt idx="6">
                  <c:v>4.82</c:v>
                </c:pt>
                <c:pt idx="7">
                  <c:v>0</c:v>
                </c:pt>
                <c:pt idx="8">
                  <c:v>7.0000000000000007E-2</c:v>
                </c:pt>
                <c:pt idx="9">
                  <c:v>33.770000000000003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8C-4E5E-A4BC-6C896192D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8267920285546E-2"/>
          <c:y val="0.11421652421652422"/>
          <c:w val="0.94277918859295728"/>
          <c:h val="0.831452601694703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8063117848778049E-3"/>
                  <c:y val="-0.111630367548248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8D5-4D12-9D08-E36D79BFB36F}"/>
                </c:ext>
              </c:extLst>
            </c:dLbl>
            <c:dLbl>
              <c:idx val="1"/>
              <c:layout>
                <c:manualLayout>
                  <c:x val="-1.2015779462194537E-2"/>
                  <c:y val="-8.8265872014894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8D5-4D12-9D08-E36D79BFB36F}"/>
                </c:ext>
              </c:extLst>
            </c:dLbl>
            <c:dLbl>
              <c:idx val="2"/>
              <c:layout>
                <c:manualLayout>
                  <c:x val="1.2015779462194085E-3"/>
                  <c:y val="-3.374871577040085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8D5-4D12-9D08-E36D79BFB36F}"/>
                </c:ext>
              </c:extLst>
            </c:dLbl>
            <c:dLbl>
              <c:idx val="3"/>
              <c:layout>
                <c:manualLayout>
                  <c:x val="1.2015779462194481E-2"/>
                  <c:y val="-0.1298027529630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8D5-4D12-9D08-E36D79BFB36F}"/>
                </c:ext>
              </c:extLst>
            </c:dLbl>
            <c:dLbl>
              <c:idx val="4"/>
              <c:layout>
                <c:manualLayout>
                  <c:x val="2.403155892438905E-3"/>
                  <c:y val="-8.307376189637130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8D5-4D12-9D08-E36D79BFB36F}"/>
                </c:ext>
              </c:extLst>
            </c:dLbl>
            <c:dLbl>
              <c:idx val="5"/>
              <c:layout>
                <c:manualLayout>
                  <c:x val="1.0814201515975074E-2"/>
                  <c:y val="-0.111630367548248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8D5-4D12-9D08-E36D79BFB36F}"/>
                </c:ext>
              </c:extLst>
            </c:dLbl>
            <c:dLbl>
              <c:idx val="6"/>
              <c:layout>
                <c:manualLayout>
                  <c:x val="-1.2015779462195408E-3"/>
                  <c:y val="-0.2154725699187129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8D5-4D12-9D08-E36D79BFB36F}"/>
                </c:ext>
              </c:extLst>
            </c:dLbl>
            <c:dLbl>
              <c:idx val="7"/>
              <c:layout>
                <c:manualLayout>
                  <c:x val="7.2094676773167155E-3"/>
                  <c:y val="-6.490137648153999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8D5-4D12-9D08-E36D79BFB36F}"/>
                </c:ext>
              </c:extLst>
            </c:dLbl>
            <c:dLbl>
              <c:idx val="8"/>
              <c:layout>
                <c:manualLayout>
                  <c:x val="-4.0853650171461475E-2"/>
                  <c:y val="-0.381620093711455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8D5-4D12-9D08-E36D79BFB36F}"/>
                </c:ext>
              </c:extLst>
            </c:dLbl>
            <c:dLbl>
              <c:idx val="9"/>
              <c:layout>
                <c:manualLayout>
                  <c:x val="-9.2521501858897848E-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8D5-4D12-9D08-E36D79BFB36F}"/>
                </c:ext>
              </c:extLst>
            </c:dLbl>
            <c:spPr>
              <a:solidFill>
                <a:srgbClr val="FFEDB3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Лист1!$E$3:$E$12</c:f>
              <c:numCache>
                <c:formatCode>General</c:formatCode>
                <c:ptCount val="10"/>
                <c:pt idx="0">
                  <c:v>1.42</c:v>
                </c:pt>
                <c:pt idx="1">
                  <c:v>0</c:v>
                </c:pt>
                <c:pt idx="2">
                  <c:v>13.39</c:v>
                </c:pt>
                <c:pt idx="3">
                  <c:v>5.45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3.14</c:v>
                </c:pt>
                <c:pt idx="8">
                  <c:v>0</c:v>
                </c:pt>
                <c:pt idx="9">
                  <c:v>23.400000000000002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D5-4D12-9D08-E36D79BFB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7-46A7-B227-478A7662C5E9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7-46A7-B227-478A7662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174001536"/>
        <c:axId val="174040192"/>
      </c:barChart>
      <c:catAx>
        <c:axId val="174001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40192"/>
        <c:crosses val="autoZero"/>
        <c:auto val="0"/>
        <c:lblAlgn val="ctr"/>
        <c:lblOffset val="100"/>
        <c:noMultiLvlLbl val="0"/>
      </c:catAx>
      <c:valAx>
        <c:axId val="174040192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1536"/>
        <c:crosses val="autoZero"/>
        <c:crossBetween val="between"/>
        <c:majorUnit val="25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53219731818935"/>
          <c:y val="3.0720667143275312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6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5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6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4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2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RADP 20-21 CIVIL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12617"/>
              </p:ext>
            </p:extLst>
          </p:nvPr>
        </p:nvGraphicFramePr>
        <p:xfrm>
          <a:off x="136208" y="742951"/>
          <a:ext cx="12055791" cy="6266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8098">
                  <a:extLst>
                    <a:ext uri="{9D8B030D-6E8A-4147-A177-3AD203B41FA5}">
                      <a16:colId xmlns:a16="http://schemas.microsoft.com/office/drawing/2014/main" val="2875459148"/>
                    </a:ext>
                  </a:extLst>
                </a:gridCol>
                <a:gridCol w="1429938">
                  <a:extLst>
                    <a:ext uri="{9D8B030D-6E8A-4147-A177-3AD203B41FA5}">
                      <a16:colId xmlns:a16="http://schemas.microsoft.com/office/drawing/2014/main" val="286056124"/>
                    </a:ext>
                  </a:extLst>
                </a:gridCol>
                <a:gridCol w="1760425">
                  <a:extLst>
                    <a:ext uri="{9D8B030D-6E8A-4147-A177-3AD203B41FA5}">
                      <a16:colId xmlns:a16="http://schemas.microsoft.com/office/drawing/2014/main" val="3709370604"/>
                    </a:ext>
                  </a:extLst>
                </a:gridCol>
                <a:gridCol w="1508138">
                  <a:extLst>
                    <a:ext uri="{9D8B030D-6E8A-4147-A177-3AD203B41FA5}">
                      <a16:colId xmlns:a16="http://schemas.microsoft.com/office/drawing/2014/main" val="3559959336"/>
                    </a:ext>
                  </a:extLst>
                </a:gridCol>
                <a:gridCol w="1508138">
                  <a:extLst>
                    <a:ext uri="{9D8B030D-6E8A-4147-A177-3AD203B41FA5}">
                      <a16:colId xmlns:a16="http://schemas.microsoft.com/office/drawing/2014/main" val="462318477"/>
                    </a:ext>
                  </a:extLst>
                </a:gridCol>
                <a:gridCol w="1671054">
                  <a:extLst>
                    <a:ext uri="{9D8B030D-6E8A-4147-A177-3AD203B41FA5}">
                      <a16:colId xmlns:a16="http://schemas.microsoft.com/office/drawing/2014/main" val="41786059"/>
                    </a:ext>
                  </a:extLst>
                </a:gridCol>
              </a:tblGrid>
              <a:tr h="360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DPP_Item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Kishorgonj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Hobogonj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Netrokona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Sunamgonj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extLst>
                  <a:ext uri="{0D108BD9-81ED-4DB2-BD59-A6C34878D82A}">
                    <a16:rowId xmlns:a16="http://schemas.microsoft.com/office/drawing/2014/main" val="1992255669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Construction of Irrigation Inlet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354.62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128.76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36.54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142.04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661.96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921971937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Re-installation/Construction of Regulator/Causeway (Rehabilitation Sub-Projects)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44.79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79.2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123.99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434745129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Installation/Construction of New Regulators/Causeway/Bridge/Box Drainage Outlet)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2460.16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1788.03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1242.58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1338.55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6829.32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2198936151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Re-excavation of Khal/River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 (Earth Volume: 68.97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1210.55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110.64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273.4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545.27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2139.86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605252756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Re-excavation of Khal/River (Rehabilitation Sub-Projects) (Earth Volume: 28.01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400.66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148.55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898.45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1447.66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454919069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Rehabilitation of Full Embankment (Resection/construction) (Rehabilitation Sub-Projects) (Earth Volume: 9.16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356.96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356.96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064752153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Rehabilitation of Submergible Embankment  (Resection/construction)  (Rehabilitation Sub-Projects) (Earth Volume: 7.43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117.93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482.08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600.01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807139039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Construction of Submersible Embankment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 (Earth Volume: 25.68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1498.18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490.86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314.54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2303.58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714993704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Rehabilitation of Regulator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120.56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6.95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127.51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961753833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Thershing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Floor Construction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69144591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Construction of WMG Office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458466442"/>
                  </a:ext>
                </a:extLst>
              </a:tr>
              <a:tr h="2232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Gate_Repair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421683057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6089.52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2784.77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3376.16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2340.4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14590.85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71586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3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45582"/>
              </p:ext>
            </p:extLst>
          </p:nvPr>
        </p:nvGraphicFramePr>
        <p:xfrm>
          <a:off x="453107" y="876299"/>
          <a:ext cx="11186160" cy="258797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475801">
                  <a:extLst>
                    <a:ext uri="{9D8B030D-6E8A-4147-A177-3AD203B41FA5}">
                      <a16:colId xmlns:a16="http://schemas.microsoft.com/office/drawing/2014/main" val="3982956662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6704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3093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Chonati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Causeway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3089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6.60m</a:t>
                      </a:r>
                      <a:r>
                        <a:rPr lang="en-US" sz="2000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Causeway &amp;  Drainage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407.31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1857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Rahela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Phuleswari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RCC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  Drainage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2772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Phuleshwari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Khal</a:t>
                      </a:r>
                      <a:r>
                        <a:rPr lang="en-US" sz="2000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Regulator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  <a:tr h="30926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Kalna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1-V regulator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148.00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79372"/>
                  </a:ext>
                </a:extLst>
              </a:tr>
              <a:tr h="34594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KISH/PW-27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894.68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0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3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38" y="783772"/>
            <a:ext cx="11186160" cy="6632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2601575" cy="7315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370119" y="2327564"/>
            <a:ext cx="1676599" cy="724394"/>
          </a:xfrm>
          <a:prstGeom prst="wedgeRoundRectCallout">
            <a:avLst>
              <a:gd name="adj1" fmla="val 63195"/>
              <a:gd name="adj2" fmla="val -32282"/>
              <a:gd name="adj3" fmla="val 16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1.5 Kilometers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182099" y="3491345"/>
            <a:ext cx="2078182" cy="843149"/>
          </a:xfrm>
          <a:prstGeom prst="wedgeRoundRectCallout">
            <a:avLst>
              <a:gd name="adj1" fmla="val -67690"/>
              <a:gd name="adj2" fmla="val 41952"/>
              <a:gd name="adj3" fmla="val 16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Additional Embankment </a:t>
            </a:r>
          </a:p>
          <a:p>
            <a:pPr algn="ctr"/>
            <a:r>
              <a:rPr lang="en-US" b="1" dirty="0" smtClean="0"/>
              <a:t>1.85 Kilometers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FOR </a:t>
            </a:r>
            <a:r>
              <a:rPr lang="en-US" sz="2800" dirty="0" smtClean="0"/>
              <a:t>HOBIGANJ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17631"/>
              </p:ext>
            </p:extLst>
          </p:nvPr>
        </p:nvGraphicFramePr>
        <p:xfrm>
          <a:off x="453107" y="876299"/>
          <a:ext cx="11186160" cy="2604728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470696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724394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415148">
                  <a:extLst>
                    <a:ext uri="{9D8B030D-6E8A-4147-A177-3AD203B41FA5}">
                      <a16:colId xmlns:a16="http://schemas.microsoft.com/office/drawing/2014/main" val="3982956662"/>
                    </a:ext>
                  </a:extLst>
                </a:gridCol>
                <a:gridCol w="583239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6704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3093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HOBI/PW-01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Construction 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6.00 m Wide Causeway-1 no. 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247.53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3089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HOBI/PW-02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Reexcavation</a:t>
                      </a:r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8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Kairdhala</a:t>
                      </a:r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Khal from 0.000 to 1.6950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132.87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1857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HOBI/PW-05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Boranbil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Regulator (1-vent)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141.32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2772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HOBI/PW-05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Chandakhali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Regulator(1-vent)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154.07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  <a:tr h="3310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HOBI/PW-05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Tetter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Drepasionkhal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Regulator(2-vent)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216.75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79372"/>
                  </a:ext>
                </a:extLst>
              </a:tr>
              <a:tr h="34594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Hobigonj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892.54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0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2" y="876299"/>
            <a:ext cx="11182772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142" y="55101"/>
            <a:ext cx="11914256" cy="10560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WHY DID WE GET APPRECIATION</a:t>
            </a:r>
            <a:endParaRPr lang="en-CA" sz="4000" b="1" spc="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44" y="1380662"/>
            <a:ext cx="11914256" cy="534081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Presentation  of Activity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Progress in agriculture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component and plan for next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Presentations of civil works monitoring format</a:t>
            </a:r>
            <a:endParaRPr lang="en-CA" sz="3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14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97277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Commitment Made to JICA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95458"/>
              </p:ext>
            </p:extLst>
          </p:nvPr>
        </p:nvGraphicFramePr>
        <p:xfrm>
          <a:off x="0" y="398832"/>
          <a:ext cx="12192000" cy="6459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571223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02349896"/>
                    </a:ext>
                  </a:extLst>
                </a:gridCol>
              </a:tblGrid>
              <a:tr h="600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Commitments to JICA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Follow ups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9305"/>
                  </a:ext>
                </a:extLst>
              </a:tr>
              <a:tr h="12290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Inclusion of Type B1 protective work for 200m pilot basis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Consultant had been notified to find suitable reach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968081"/>
                  </a:ext>
                </a:extLst>
              </a:tr>
              <a:tr h="2346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Quality Monitoring </a:t>
                      </a:r>
                      <a:r>
                        <a:rPr lang="en-US" sz="2400" dirty="0" smtClean="0">
                          <a:effectLst/>
                        </a:rPr>
                        <a:t>Civil </a:t>
                      </a:r>
                      <a:r>
                        <a:rPr lang="en-US" sz="2400" dirty="0">
                          <a:effectLst/>
                        </a:rPr>
                        <a:t>Work Plan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QA format finalized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Specification drafted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(Needs immediate finalization)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018930"/>
                  </a:ext>
                </a:extLst>
              </a:tr>
              <a:tr h="228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3. Improvement of Embankment </a:t>
                      </a:r>
                      <a:r>
                        <a:rPr lang="en-US" sz="2400" dirty="0" err="1">
                          <a:effectLst/>
                        </a:rPr>
                        <a:t>Turfing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No standard  test could be identified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Only visual inspection.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84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4B41-BBB5-44A9-8AE4-D371F309DCC5}"/>
              </a:ext>
            </a:extLst>
          </p:cNvPr>
          <p:cNvSpPr txBox="1">
            <a:spLocks/>
          </p:cNvSpPr>
          <p:nvPr/>
        </p:nvSpPr>
        <p:spPr>
          <a:xfrm>
            <a:off x="0" y="1214651"/>
            <a:ext cx="11996382" cy="49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rgbClr val="FF0000"/>
                </a:solidFill>
              </a:rPr>
              <a:t>Photos of condition after major construction activities shall be taken at a regular intervals, e.g. every 200 m, and added to the report.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In case of Type A: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the construction of protection work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Geotextile Filter Cloth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 m thick assorted filter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 CC blocks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4" y="777922"/>
            <a:ext cx="10670277" cy="59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04967" y="951399"/>
            <a:ext cx="11095630" cy="395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Shaping of embankment crest and slope in design level and in desired compaction.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Selection of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turfing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source.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Cutting and transporting turf in 250mmx250mmx75mm size.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Planting turf in embankment slope without any gap in staggered formation within February . 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Continuous watering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upto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defects liability period.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Application of fertilizer in proportion N:P:K=16:5:12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Replanting if needed in any defect area. </a:t>
            </a:r>
          </a:p>
        </p:txBody>
      </p:sp>
    </p:spTree>
    <p:extLst>
      <p:ext uri="{BB962C8B-B14F-4D97-AF65-F5344CB8AC3E}">
        <p14:creationId xmlns:p14="http://schemas.microsoft.com/office/powerpoint/2010/main" val="256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 Program for 2020-21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474303"/>
              </p:ext>
            </p:extLst>
          </p:nvPr>
        </p:nvGraphicFramePr>
        <p:xfrm>
          <a:off x="313899" y="914400"/>
          <a:ext cx="11532358" cy="5732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</a:t>
            </a:r>
            <a:r>
              <a:rPr lang="en-US" sz="2800" dirty="0" smtClean="0"/>
              <a:t>CRORE FOR WHOLE PROJECT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870701"/>
              </p:ext>
            </p:extLst>
          </p:nvPr>
        </p:nvGraphicFramePr>
        <p:xfrm>
          <a:off x="359924" y="807396"/>
          <a:ext cx="11712102" cy="593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55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076428"/>
            <a:ext cx="11223523" cy="527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261886"/>
            <a:ext cx="10515600" cy="10064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of Re-excavation of Khal/River (New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" y="1106129"/>
            <a:ext cx="11887200" cy="52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9302"/>
            <a:ext cx="10515600" cy="54376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-231493"/>
            <a:ext cx="10115145" cy="113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Re-excavation of Khal/River (Rehab </a:t>
            </a:r>
            <a:r>
              <a:rPr lang="en-US" sz="3000" dirty="0" err="1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C0000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" y="612844"/>
            <a:ext cx="11698697" cy="57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Submersible Embankment                  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23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1607573"/>
            <a:ext cx="11533237" cy="45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988798" cy="321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Year wise Civil Works Expenditure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873682"/>
              </p:ext>
            </p:extLst>
          </p:nvPr>
        </p:nvGraphicFramePr>
        <p:xfrm>
          <a:off x="319314" y="535021"/>
          <a:ext cx="11669485" cy="632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314" y="535021"/>
                        <a:ext cx="11669485" cy="6322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 What Does It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How ,when and by whom measurement for Individual work Item will be given.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1.How </a:t>
            </a:r>
            <a:r>
              <a:rPr lang="en-US" dirty="0">
                <a:solidFill>
                  <a:srgbClr val="C00000"/>
                </a:solidFill>
              </a:rPr>
              <a:t>,when </a:t>
            </a:r>
            <a:r>
              <a:rPr lang="en-US" dirty="0" smtClean="0">
                <a:solidFill>
                  <a:srgbClr val="C00000"/>
                </a:solidFill>
              </a:rPr>
              <a:t>,by  whom and in what frequency Quality Assurance Tests for Individual work items will be performed.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Schedule of Tests for different work Items.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the measurement will be carried through Joint Measurement Team (JMT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4850"/>
              </p:ext>
            </p:extLst>
          </p:nvPr>
        </p:nvGraphicFramePr>
        <p:xfrm>
          <a:off x="573204" y="1528550"/>
          <a:ext cx="11150222" cy="495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111">
                  <a:extLst>
                    <a:ext uri="{9D8B030D-6E8A-4147-A177-3AD203B41FA5}">
                      <a16:colId xmlns:a16="http://schemas.microsoft.com/office/drawing/2014/main" val="406515201"/>
                    </a:ext>
                  </a:extLst>
                </a:gridCol>
                <a:gridCol w="5575111">
                  <a:extLst>
                    <a:ext uri="{9D8B030D-6E8A-4147-A177-3AD203B41FA5}">
                      <a16:colId xmlns:a16="http://schemas.microsoft.com/office/drawing/2014/main" val="2871158447"/>
                    </a:ext>
                  </a:extLst>
                </a:gridCol>
              </a:tblGrid>
              <a:tr h="927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Constituting</a:t>
                      </a:r>
                      <a:r>
                        <a:rPr lang="en-US" sz="2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Members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Designation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440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Sub-Divisional Engineer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Convener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83035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SAE/SO.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09723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Inspector.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6897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of the Contractor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49071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Supervision Engineer.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 Secretary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Work Scope of JMT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Measurement Every 15days in standard format.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Annex-II: Standard Forms for Measurement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)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Ensure Quality Control tests performed properly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monthly quality control report for every site/reach/structure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.. 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After Completion 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prepare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 defect liability schedule </a:t>
            </a: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16093"/>
              </p:ext>
            </p:extLst>
          </p:nvPr>
        </p:nvGraphicFramePr>
        <p:xfrm>
          <a:off x="204716" y="764275"/>
          <a:ext cx="11859905" cy="62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16" y="764275"/>
                        <a:ext cx="11859905" cy="623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2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RCC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493573"/>
              </p:ext>
            </p:extLst>
          </p:nvPr>
        </p:nvGraphicFramePr>
        <p:xfrm>
          <a:off x="313899" y="655094"/>
          <a:ext cx="11382231" cy="590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99" y="655094"/>
                        <a:ext cx="11382231" cy="590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2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</a:t>
            </a:r>
            <a:r>
              <a:rPr lang="en-US" sz="2800" dirty="0" smtClean="0"/>
              <a:t>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728522"/>
              </p:ext>
            </p:extLst>
          </p:nvPr>
        </p:nvGraphicFramePr>
        <p:xfrm>
          <a:off x="694508" y="1051017"/>
          <a:ext cx="10802983" cy="4795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62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Reinforcement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749"/>
              </p:ext>
            </p:extLst>
          </p:nvPr>
        </p:nvGraphicFramePr>
        <p:xfrm>
          <a:off x="218364" y="764275"/>
          <a:ext cx="11846257" cy="582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364" y="764275"/>
                        <a:ext cx="11846257" cy="582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1232"/>
              </p:ext>
            </p:extLst>
          </p:nvPr>
        </p:nvGraphicFramePr>
        <p:xfrm>
          <a:off x="196566" y="743994"/>
          <a:ext cx="11281201" cy="597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66" y="743994"/>
                        <a:ext cx="11281201" cy="597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209284"/>
              </p:ext>
            </p:extLst>
          </p:nvPr>
        </p:nvGraphicFramePr>
        <p:xfrm>
          <a:off x="203200" y="774700"/>
          <a:ext cx="1198880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" y="774700"/>
                        <a:ext cx="11988800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Measurement Format for General Items Not Covered Above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99406"/>
              </p:ext>
            </p:extLst>
          </p:nvPr>
        </p:nvGraphicFramePr>
        <p:xfrm>
          <a:off x="313900" y="927100"/>
          <a:ext cx="115606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900" y="927100"/>
                        <a:ext cx="1156060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 of Measurement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178247"/>
              </p:ext>
            </p:extLst>
          </p:nvPr>
        </p:nvGraphicFramePr>
        <p:xfrm>
          <a:off x="165100" y="812800"/>
          <a:ext cx="11696700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00" y="812800"/>
                        <a:ext cx="11696700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Embankment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19975"/>
              </p:ext>
            </p:extLst>
          </p:nvPr>
        </p:nvGraphicFramePr>
        <p:xfrm>
          <a:off x="635001" y="812324"/>
          <a:ext cx="10842767" cy="597980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8413">
                  <a:extLst>
                    <a:ext uri="{9D8B030D-6E8A-4147-A177-3AD203B41FA5}">
                      <a16:colId xmlns:a16="http://schemas.microsoft.com/office/drawing/2014/main" val="1746728612"/>
                    </a:ext>
                  </a:extLst>
                </a:gridCol>
                <a:gridCol w="2372078">
                  <a:extLst>
                    <a:ext uri="{9D8B030D-6E8A-4147-A177-3AD203B41FA5}">
                      <a16:colId xmlns:a16="http://schemas.microsoft.com/office/drawing/2014/main" val="715445339"/>
                    </a:ext>
                  </a:extLst>
                </a:gridCol>
                <a:gridCol w="5443919">
                  <a:extLst>
                    <a:ext uri="{9D8B030D-6E8A-4147-A177-3AD203B41FA5}">
                      <a16:colId xmlns:a16="http://schemas.microsoft.com/office/drawing/2014/main" val="3658057331"/>
                    </a:ext>
                  </a:extLst>
                </a:gridCol>
                <a:gridCol w="2348357">
                  <a:extLst>
                    <a:ext uri="{9D8B030D-6E8A-4147-A177-3AD203B41FA5}">
                      <a16:colId xmlns:a16="http://schemas.microsoft.com/office/drawing/2014/main" val="2749780671"/>
                    </a:ext>
                  </a:extLst>
                </a:gridCol>
              </a:tblGrid>
              <a:tr h="290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Method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85273331"/>
                  </a:ext>
                </a:extLst>
              </a:tr>
              <a:tr h="1421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 each source of fill materials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One Sample for each 10,000 Cum of fill material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Change in the Characteristics of the material noticed on visual examination.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4318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79665230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422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926806311"/>
                  </a:ext>
                </a:extLst>
              </a:tr>
              <a:tr h="581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Proctor Test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1557 &amp;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ASSTO T 180 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811145712"/>
                  </a:ext>
                </a:extLst>
              </a:tr>
              <a:tr h="852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.For each 5000 cum of fill material </a:t>
                      </a:r>
                      <a:b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4346 &amp; ASTM D 4944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V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343853734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Density Test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indent="-1270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One Sample for each 1000 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compacted surface in each layer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AAHSTO T191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1619351646"/>
                  </a:ext>
                </a:extLst>
              </a:tr>
              <a:tr h="202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275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79779"/>
              </p:ext>
            </p:extLst>
          </p:nvPr>
        </p:nvGraphicFramePr>
        <p:xfrm>
          <a:off x="313899" y="655094"/>
          <a:ext cx="11395501" cy="612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465">
                  <a:extLst>
                    <a:ext uri="{9D8B030D-6E8A-4147-A177-3AD203B41FA5}">
                      <a16:colId xmlns:a16="http://schemas.microsoft.com/office/drawing/2014/main" val="1726919557"/>
                    </a:ext>
                  </a:extLst>
                </a:gridCol>
                <a:gridCol w="3308427">
                  <a:extLst>
                    <a:ext uri="{9D8B030D-6E8A-4147-A177-3AD203B41FA5}">
                      <a16:colId xmlns:a16="http://schemas.microsoft.com/office/drawing/2014/main" val="562434387"/>
                    </a:ext>
                  </a:extLst>
                </a:gridCol>
                <a:gridCol w="4181741">
                  <a:extLst>
                    <a:ext uri="{9D8B030D-6E8A-4147-A177-3AD203B41FA5}">
                      <a16:colId xmlns:a16="http://schemas.microsoft.com/office/drawing/2014/main" val="2114888677"/>
                    </a:ext>
                  </a:extLst>
                </a:gridCol>
                <a:gridCol w="3457868">
                  <a:extLst>
                    <a:ext uri="{9D8B030D-6E8A-4147-A177-3AD203B41FA5}">
                      <a16:colId xmlns:a16="http://schemas.microsoft.com/office/drawing/2014/main" val="3936431509"/>
                    </a:ext>
                  </a:extLst>
                </a:gridCol>
              </a:tblGrid>
              <a:tr h="295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Test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Frequency of Test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Method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extLst>
                  <a:ext uri="{0D108BD9-81ED-4DB2-BD59-A6C34878D82A}">
                    <a16:rowId xmlns:a16="http://schemas.microsoft.com/office/drawing/2014/main" val="3266497986"/>
                  </a:ext>
                </a:extLst>
              </a:tr>
              <a:tr h="18655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Cement: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Fineness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Soundness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Initial Setting Time and Final Setting Time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Compressive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Tensile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Unit Weight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fresh Consignment arriving at Site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100 M. Ton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C786,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ASTI C403,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ISO 679:2009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Equivalent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164827841"/>
                  </a:ext>
                </a:extLst>
              </a:tr>
              <a:tr h="727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Fine Aggregate (Sand)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i) Fineness Modulus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350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 33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405217943"/>
                  </a:ext>
                </a:extLst>
              </a:tr>
              <a:tr h="13970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Coarse Aggregate (Stone Chips)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Gradation Test</a:t>
                      </a:r>
                      <a:endParaRPr lang="en-US" sz="1400" kern="100">
                        <a:effectLst/>
                      </a:endParaRPr>
                    </a:p>
                    <a:p>
                      <a:pPr marL="21717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700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C330,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AASHTO T-85, BS-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812,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C-535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2675629"/>
                  </a:ext>
                </a:extLst>
              </a:tr>
              <a:tr h="456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Suitability of Water for Concrete Mixing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source of Water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 EN BS EN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1008:2002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1413000809"/>
                  </a:ext>
                </a:extLst>
              </a:tr>
              <a:tr h="1163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Concrete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 will be carried out  for at least one block for each days casting</a:t>
                      </a:r>
                      <a:endParaRPr lang="en-US" sz="14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>
                          <a:effectLst/>
                        </a:rPr>
                        <a:t> As approved or directed by </a:t>
                      </a:r>
                      <a:r>
                        <a:rPr lang="en-US" sz="1400" kern="100" dirty="0">
                          <a:effectLst/>
                        </a:rPr>
                        <a:t>the Project Manager.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BS 1881,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C-42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similar standard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7219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Geo Textile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35649"/>
              </p:ext>
            </p:extLst>
          </p:nvPr>
        </p:nvGraphicFramePr>
        <p:xfrm>
          <a:off x="1023582" y="662143"/>
          <a:ext cx="10003809" cy="10320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797">
                  <a:extLst>
                    <a:ext uri="{9D8B030D-6E8A-4147-A177-3AD203B41FA5}">
                      <a16:colId xmlns:a16="http://schemas.microsoft.com/office/drawing/2014/main" val="3743478753"/>
                    </a:ext>
                  </a:extLst>
                </a:gridCol>
                <a:gridCol w="4476103">
                  <a:extLst>
                    <a:ext uri="{9D8B030D-6E8A-4147-A177-3AD203B41FA5}">
                      <a16:colId xmlns:a16="http://schemas.microsoft.com/office/drawing/2014/main" val="246507894"/>
                    </a:ext>
                  </a:extLst>
                </a:gridCol>
                <a:gridCol w="2809006">
                  <a:extLst>
                    <a:ext uri="{9D8B030D-6E8A-4147-A177-3AD203B41FA5}">
                      <a16:colId xmlns:a16="http://schemas.microsoft.com/office/drawing/2014/main" val="1654421958"/>
                    </a:ext>
                  </a:extLst>
                </a:gridCol>
                <a:gridCol w="2090903">
                  <a:extLst>
                    <a:ext uri="{9D8B030D-6E8A-4147-A177-3AD203B41FA5}">
                      <a16:colId xmlns:a16="http://schemas.microsoft.com/office/drawing/2014/main" val="310769269"/>
                    </a:ext>
                  </a:extLst>
                </a:gridCol>
              </a:tblGrid>
              <a:tr h="96019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Si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Name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 spc="20">
                          <a:effectLst/>
                        </a:rPr>
                        <a:t>Frequency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Test Method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7084030"/>
                  </a:ext>
                </a:extLst>
              </a:tr>
              <a:tr h="96117">
                <a:tc rowSpan="9"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spc="-20">
                          <a:effectLst/>
                        </a:rPr>
                        <a:t>Geotextile Filter Materials: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401908"/>
                  </a:ext>
                </a:extLst>
              </a:tr>
              <a:tr h="596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420">
                          <a:effectLst/>
                        </a:rPr>
                        <a:t>i.	</a:t>
                      </a:r>
                      <a:r>
                        <a:rPr lang="en-US" sz="1400" spc="40">
                          <a:effectLst/>
                        </a:rPr>
                        <a:t>Opening Size 0</a:t>
                      </a:r>
                      <a:r>
                        <a:rPr lang="en-US" sz="1400" spc="40" baseline="-25000">
                          <a:effectLst/>
                        </a:rPr>
                        <a:t>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2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4572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2.At Least 1 test for Total </a:t>
                      </a:r>
                      <a:r>
                        <a:rPr lang="en-US" sz="1400">
                          <a:effectLst/>
                        </a:rPr>
                        <a:t>Requirements in Reach of Work if </a:t>
                      </a:r>
                      <a:r>
                        <a:rPr lang="en-US" sz="1400" spc="45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12956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1237974"/>
                  </a:ext>
                </a:extLst>
              </a:tr>
              <a:tr h="595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105">
                          <a:effectLst/>
                        </a:rPr>
                        <a:t>Mass per unit area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BS EN 965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525115"/>
                  </a:ext>
                </a:extLst>
              </a:tr>
              <a:tr h="597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0">
                          <a:effectLst/>
                        </a:rPr>
                        <a:t>CBR Puncture </a:t>
                      </a:r>
                      <a:r>
                        <a:rPr lang="en-US" sz="1400" u="none" strike="noStrike" spc="60">
                          <a:effectLst/>
                        </a:rPr>
                        <a:t>Resistance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1.for each quantity of 10,000 </a:t>
                      </a: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858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960181"/>
                  </a:ext>
                </a:extLst>
              </a:tr>
              <a:tr h="6238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50">
                          <a:effectLst/>
                        </a:rPr>
                        <a:t>Tensile	</a:t>
                      </a:r>
                      <a:r>
                        <a:rPr lang="en-US" sz="1400" u="none" strike="noStrike" spc="105">
                          <a:effectLst/>
                        </a:rPr>
                        <a:t>Strength</a:t>
                      </a:r>
                    </a:p>
                    <a:p>
                      <a:pPr marL="0" marR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95">
                          <a:effectLst/>
                        </a:rPr>
                        <a:t>(machine direction- </a:t>
                      </a:r>
                      <a:r>
                        <a:rPr lang="en-US" sz="1400">
                          <a:effectLst/>
                        </a:rPr>
                        <a:t>MD or cross machine </a:t>
                      </a:r>
                      <a:r>
                        <a:rPr lang="en-US" sz="1400" spc="30">
                          <a:effectLst/>
                        </a:rPr>
                        <a:t>direction-CMD)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</a:t>
                      </a:r>
                      <a:r>
                        <a:rPr lang="en-US" sz="1400" spc="5">
                          <a:effectLst/>
                        </a:rPr>
                        <a:t>Requirements in Reach of Work if </a:t>
                      </a:r>
                      <a:r>
                        <a:rPr lang="en-US" sz="1400" spc="-20">
                          <a:effectLst/>
                        </a:rPr>
                        <a:t>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10319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5326949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Minimum thickness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1.for each quantity of 10,000 square meter</a:t>
                      </a:r>
                      <a:endParaRPr lang="en-US" sz="1400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9863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97871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Grab Tensile Strength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1.for each quantity of 10,000 square meter</a:t>
                      </a:r>
                      <a:endParaRPr lang="en-US" sz="1400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 4632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9778965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Vertical Permeability under	2Kn/m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&amp; </a:t>
                      </a:r>
                      <a:br>
                        <a:rPr lang="en-US" sz="1400" u="none" strike="noStrike" spc="140">
                          <a:effectLst/>
                        </a:rPr>
                      </a:br>
                      <a:r>
                        <a:rPr lang="en-US" sz="1400" u="none" strike="noStrike" spc="140">
                          <a:effectLst/>
                        </a:rPr>
                        <a:t>200Kn/m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pressure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D4491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23314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Permeability	under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2Kn/m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 pressure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ASTM D4491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1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365125"/>
            <a:ext cx="11573302" cy="56292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1037230"/>
            <a:ext cx="11573302" cy="513973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</a:t>
            </a:r>
            <a:r>
              <a:rPr lang="en-US" sz="2800" dirty="0" smtClean="0"/>
              <a:t>FOR HOBIGANJ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024073"/>
              </p:ext>
            </p:extLst>
          </p:nvPr>
        </p:nvGraphicFramePr>
        <p:xfrm>
          <a:off x="767987" y="982980"/>
          <a:ext cx="10656026" cy="4892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9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FOR </a:t>
            </a:r>
            <a:r>
              <a:rPr lang="en-US" sz="2800" dirty="0" smtClean="0"/>
              <a:t>NETROKONA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095319"/>
              </p:ext>
            </p:extLst>
          </p:nvPr>
        </p:nvGraphicFramePr>
        <p:xfrm>
          <a:off x="811282" y="982980"/>
          <a:ext cx="10569435" cy="5577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9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</a:t>
            </a:r>
            <a:r>
              <a:rPr lang="en-US" sz="2800" dirty="0" smtClean="0"/>
              <a:t>FOR SUNAMGONJ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6115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397698"/>
              </p:ext>
            </p:extLst>
          </p:nvPr>
        </p:nvGraphicFramePr>
        <p:xfrm>
          <a:off x="811282" y="982980"/>
          <a:ext cx="10569435" cy="540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30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37055"/>
              </p:ext>
            </p:extLst>
          </p:nvPr>
        </p:nvGraphicFramePr>
        <p:xfrm>
          <a:off x="548642" y="1393371"/>
          <a:ext cx="11186160" cy="2905497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736122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350112">
                  <a:extLst>
                    <a:ext uri="{9D8B030D-6E8A-4147-A177-3AD203B41FA5}">
                      <a16:colId xmlns:a16="http://schemas.microsoft.com/office/drawing/2014/main" val="2139782763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440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Package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STC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Unit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Quantity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Contract value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58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KISH/PW-01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katakhali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khal</a:t>
                      </a:r>
                      <a:r>
                        <a:rPr lang="en-US" sz="1800" u="none" strike="noStrike" dirty="0">
                          <a:effectLst/>
                        </a:rPr>
                        <a:t> from KM 0.000 to KM 1.550=1.550 KM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19.18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58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KISH/PW-01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Ganakkhali</a:t>
                      </a:r>
                      <a:r>
                        <a:rPr lang="en-US" sz="1800" u="none" strike="noStrike" dirty="0">
                          <a:effectLst/>
                        </a:rPr>
                        <a:t> Khal from KM 0.000 to KM 5.625=5.625 KM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5.625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309.8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406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KISH/PW-01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kali Khal from KM 0.00 to KM 1.000=1.000 KM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45.95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58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KISH/PW-01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Repair &amp; Maintenense Alalia Bahadia Regulator 2 vent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44.79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06233"/>
                  </a:ext>
                </a:extLst>
              </a:tr>
              <a:tr h="21818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Total KISH/PW-01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419.72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3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76367"/>
              </p:ext>
            </p:extLst>
          </p:nvPr>
        </p:nvGraphicFramePr>
        <p:xfrm>
          <a:off x="453107" y="876299"/>
          <a:ext cx="11186160" cy="455911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736122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350112">
                  <a:extLst>
                    <a:ext uri="{9D8B030D-6E8A-4147-A177-3AD203B41FA5}">
                      <a16:colId xmlns:a16="http://schemas.microsoft.com/office/drawing/2014/main" val="2139782763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623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Package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STC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Unit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Quantity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Contract value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5930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Re-Excavation of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PangairDairKhal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KM 0.080 to KM 4.360 = 4.280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101.20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5211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NandirKhal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KM 0.00 to KM 5.985=5.985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141.52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36425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KhaiyerKhal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KM 0.495 to KM 8.405=7.910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187.03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3572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Causeway 4m wide-1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DheuhalKhal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km 12.44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159.86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06233"/>
                  </a:ext>
                </a:extLst>
              </a:tr>
              <a:tr h="30107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Total KISH/PW-18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589.61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  <a:tr h="5278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Rehabilitation of 5nos Regulator (2 vent 1.50m x 1.80m- 2nos, 1 vent 1.50m x 1.80m- 3nos)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120.56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79372"/>
                  </a:ext>
                </a:extLst>
              </a:tr>
              <a:tr h="4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Sub-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Mergible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Embankment From km. 2.565 to km 12.059 = 9.494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329.11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742808"/>
                  </a:ext>
                </a:extLst>
              </a:tr>
              <a:tr h="52110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Total KISH/PW-21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449.57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7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23799"/>
              </p:ext>
            </p:extLst>
          </p:nvPr>
        </p:nvGraphicFramePr>
        <p:xfrm>
          <a:off x="453107" y="876299"/>
          <a:ext cx="11186160" cy="5183306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475801">
                  <a:extLst>
                    <a:ext uri="{9D8B030D-6E8A-4147-A177-3AD203B41FA5}">
                      <a16:colId xmlns:a16="http://schemas.microsoft.com/office/drawing/2014/main" val="3982956662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6704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3093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Joyshiddhi  Causeway 6.0m wide-1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346.41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3089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Shankir Khal  Causeway 6.0m wide-2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288.08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1857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 Sluice-1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171632"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KISH/PW-25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676.32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06233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Construction of sub-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mergible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embankment in between km 8.200 to km 18.030 = 0.540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22.72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  <a:tr h="5987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Re-excavation of Khal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Phulesswari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khal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0.000 to km 3.960 =  3.960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71.53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79372"/>
                  </a:ext>
                </a:extLst>
              </a:tr>
              <a:tr h="5987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Goalkhali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Khal 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0.500 to km 2.600 = 2.100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742808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Kalna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Khal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0.800 to km 1.940 =  1.140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16.39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73299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Nadi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2.200 to km 17.700= 15.500 km)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367.32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89764"/>
                  </a:ext>
                </a:extLst>
              </a:tr>
              <a:tr h="34594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KISH/PW-26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490.67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0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2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2054</Words>
  <Application>Microsoft Office PowerPoint</Application>
  <PresentationFormat>Widescreen</PresentationFormat>
  <Paragraphs>589</Paragraphs>
  <Slides>38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Century</vt:lpstr>
      <vt:lpstr>Century Gothic</vt:lpstr>
      <vt:lpstr>MS Mincho</vt:lpstr>
      <vt:lpstr>Times New Roman</vt:lpstr>
      <vt:lpstr>Vrinda</vt:lpstr>
      <vt:lpstr>Wingdings</vt:lpstr>
      <vt:lpstr>Office Theme</vt:lpstr>
      <vt:lpstr>PDF</vt:lpstr>
      <vt:lpstr>RADP 20-21 CIVIL WORKS</vt:lpstr>
      <vt:lpstr>ITEM WISE DISTRIBUTION OF RADP 20-21 in BDT CRORE FOR WHOLE PROJECT </vt:lpstr>
      <vt:lpstr>ITEM WISE DISTRIBUTION OF RADP 20-21 in BDT CRORE FOR KISHOREGONJ</vt:lpstr>
      <vt:lpstr>ITEM WISE DISTRIBUTION OF RADP 20-21 in BDT CRORE FOR HOBIGANJ</vt:lpstr>
      <vt:lpstr>ITEM WISE DISTRIBUTION OF RADP 20-21 in BDT CRORE FOR NETROKONA</vt:lpstr>
      <vt:lpstr>ITEM WISE DISTRIBUTION OF RADP 20-21 in BDT CRORE FOR SUNAMGONJ</vt:lpstr>
      <vt:lpstr>IMMEDIATE ACTIONS REQUIRED FOR KISHOREGONJ</vt:lpstr>
      <vt:lpstr>IMMEDIATE ACTIONS REQUIRED FOR KISHOREGONJ</vt:lpstr>
      <vt:lpstr>IMMEDIATE ACTIONS REQUIRED FOR KISHOREGONJ</vt:lpstr>
      <vt:lpstr>IMMEDIATE ACTIONS REQUIRED FOR KISHOREGONJ</vt:lpstr>
      <vt:lpstr>JICA’S APPRECIATION</vt:lpstr>
      <vt:lpstr>IMMEDIATE ACTIONS REQUIRED FOR HOBIGANJ</vt:lpstr>
      <vt:lpstr>JICA’S APPRECIATION</vt:lpstr>
      <vt:lpstr>WHY DID WE GET APPRECIATION</vt:lpstr>
      <vt:lpstr>Commitment Made to JICA</vt:lpstr>
      <vt:lpstr>Commitmenta Made to JICA</vt:lpstr>
      <vt:lpstr>Commitmenta Made to JICA</vt:lpstr>
      <vt:lpstr>Commitmenta Made to JICA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                (New Haor) </vt:lpstr>
      <vt:lpstr>Year wise Civil Works Expenditure</vt:lpstr>
      <vt:lpstr>Specification What Does It Contain?</vt:lpstr>
      <vt:lpstr>Measurement</vt:lpstr>
      <vt:lpstr>Measurement</vt:lpstr>
      <vt:lpstr>Measurement Format for CC Block</vt:lpstr>
      <vt:lpstr>Measurement Format for RCC Work</vt:lpstr>
      <vt:lpstr>Measurement Format for Reinforcement</vt:lpstr>
      <vt:lpstr>Measurement Format for Earth Work</vt:lpstr>
      <vt:lpstr>Measurement Format for Earth Work</vt:lpstr>
      <vt:lpstr>Measurement Format for General Items Not Covered Above</vt:lpstr>
      <vt:lpstr>Summary of Measurement</vt:lpstr>
      <vt:lpstr>Standard Sampling and Testing for Embankment</vt:lpstr>
      <vt:lpstr>Standard Sampling and Testing for CC Block</vt:lpstr>
      <vt:lpstr>Standard Sampling and Testing for Geo Textile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HFMLIP</cp:lastModifiedBy>
  <cp:revision>56</cp:revision>
  <cp:lastPrinted>2020-12-26T07:58:39Z</cp:lastPrinted>
  <dcterms:created xsi:type="dcterms:W3CDTF">2020-11-24T00:30:25Z</dcterms:created>
  <dcterms:modified xsi:type="dcterms:W3CDTF">2020-12-26T14:11:52Z</dcterms:modified>
</cp:coreProperties>
</file>