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40" r:id="rId2"/>
    <p:sldId id="289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4" r:id="rId12"/>
    <p:sldId id="455" r:id="rId13"/>
    <p:sldId id="456" r:id="rId14"/>
    <p:sldId id="457" r:id="rId15"/>
    <p:sldId id="321" r:id="rId16"/>
    <p:sldId id="362" r:id="rId17"/>
    <p:sldId id="319" r:id="rId18"/>
    <p:sldId id="363" r:id="rId19"/>
    <p:sldId id="360" r:id="rId20"/>
    <p:sldId id="320" r:id="rId21"/>
    <p:sldId id="322" r:id="rId22"/>
    <p:sldId id="441" r:id="rId23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tsuo Iryo(井料　達生)" initials="TI" lastIdx="20" clrIdx="0">
    <p:extLst>
      <p:ext uri="{19B8F6BF-5375-455C-9EA6-DF929625EA0E}">
        <p15:presenceInfo xmlns:p15="http://schemas.microsoft.com/office/powerpoint/2012/main" userId="S::a7618@n-koei.co.jp::2682a157-a320-4625-9805-6d215ccaee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9" autoAdjust="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Cost%20Brackup%2030-09-20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600" b="1" dirty="0">
                <a:effectLst/>
              </a:rPr>
              <a:t>Cumulative Financial Progress of</a:t>
            </a:r>
            <a:r>
              <a:rPr lang="en-US" sz="1600" b="1" baseline="0" dirty="0">
                <a:effectLst/>
              </a:rPr>
              <a:t> The Project </a:t>
            </a:r>
            <a:r>
              <a:rPr lang="en-US" sz="1600" b="1" baseline="0" dirty="0" err="1">
                <a:effectLst/>
              </a:rPr>
              <a:t>Upto</a:t>
            </a:r>
            <a:r>
              <a:rPr lang="en-US" sz="1600" b="1" baseline="0" dirty="0">
                <a:effectLst/>
              </a:rPr>
              <a:t> 30th September,2020 in  Different Categories</a:t>
            </a:r>
            <a:endParaRPr lang="en-US" sz="1600" b="1" dirty="0">
              <a:effectLst/>
            </a:endParaRPr>
          </a:p>
        </c:rich>
      </c:tx>
      <c:layout>
        <c:manualLayout>
          <c:xMode val="edge"/>
          <c:yMode val="edge"/>
          <c:x val="0.16341857472524224"/>
          <c:y val="1.254568453668566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Data_Table!$B$33</c:f>
              <c:strCache>
                <c:ptCount val="1"/>
                <c:pt idx="0">
                  <c:v>Consultant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50800" dir="5400000" algn="ctr" rotWithShape="0">
                <a:srgbClr val="000000">
                  <a:alpha val="9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(Data_Table!$C$33,Data_Table!$H$33)</c:f>
              <c:numCache>
                <c:formatCode>0.00</c:formatCode>
                <c:ptCount val="2"/>
                <c:pt idx="0">
                  <c:v>79.010000000000005</c:v>
                </c:pt>
                <c:pt idx="1">
                  <c:v>56.18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DC-422B-AEC2-05AE7C2406AC}"/>
            </c:ext>
          </c:extLst>
        </c:ser>
        <c:ser>
          <c:idx val="1"/>
          <c:order val="1"/>
          <c:tx>
            <c:strRef>
              <c:f>Data_Table!$B$34</c:f>
              <c:strCache>
                <c:ptCount val="1"/>
                <c:pt idx="0">
                  <c:v>Physiacal Works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(Data_Table!$C$34,Data_Table!$H$34)</c:f>
              <c:numCache>
                <c:formatCode>0.00</c:formatCode>
                <c:ptCount val="2"/>
                <c:pt idx="0">
                  <c:v>537.27</c:v>
                </c:pt>
                <c:pt idx="1">
                  <c:v>308.75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DC-422B-AEC2-05AE7C2406AC}"/>
            </c:ext>
          </c:extLst>
        </c:ser>
        <c:ser>
          <c:idx val="2"/>
          <c:order val="2"/>
          <c:tx>
            <c:strRef>
              <c:f>Data_Table!$B$35</c:f>
              <c:strCache>
                <c:ptCount val="1"/>
                <c:pt idx="0">
                  <c:v>Agriculture Promotion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(Data_Table!$C$35,Data_Table!$H$35)</c:f>
              <c:numCache>
                <c:formatCode>0.00</c:formatCode>
                <c:ptCount val="2"/>
                <c:pt idx="0">
                  <c:v>42.53</c:v>
                </c:pt>
                <c:pt idx="1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DC-422B-AEC2-05AE7C2406AC}"/>
            </c:ext>
          </c:extLst>
        </c:ser>
        <c:ser>
          <c:idx val="3"/>
          <c:order val="3"/>
          <c:tx>
            <c:strRef>
              <c:f>Data_Table!$B$36</c:f>
              <c:strCache>
                <c:ptCount val="1"/>
                <c:pt idx="0">
                  <c:v>Land Acquisition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(Data_Table!$C$36,Data_Table!$H$36)</c:f>
              <c:numCache>
                <c:formatCode>0.00</c:formatCode>
                <c:ptCount val="2"/>
                <c:pt idx="0">
                  <c:v>240</c:v>
                </c:pt>
                <c:pt idx="1">
                  <c:v>153.24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DC-422B-AEC2-05AE7C2406AC}"/>
            </c:ext>
          </c:extLst>
        </c:ser>
        <c:ser>
          <c:idx val="4"/>
          <c:order val="4"/>
          <c:tx>
            <c:strRef>
              <c:f>Data_Table!$B$37</c:f>
              <c:strCache>
                <c:ptCount val="1"/>
                <c:pt idx="0">
                  <c:v>Procurements of Goods &amp; Vehicles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(Data_Table!$C$37,Data_Table!$H$37)</c:f>
              <c:numCache>
                <c:formatCode>0.00</c:formatCode>
                <c:ptCount val="2"/>
                <c:pt idx="0">
                  <c:v>10.66</c:v>
                </c:pt>
                <c:pt idx="1">
                  <c:v>8.57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DC-422B-AEC2-05AE7C2406AC}"/>
            </c:ext>
          </c:extLst>
        </c:ser>
        <c:ser>
          <c:idx val="5"/>
          <c:order val="5"/>
          <c:tx>
            <c:strRef>
              <c:f>Data_Table!$B$38</c:f>
              <c:strCache>
                <c:ptCount val="1"/>
                <c:pt idx="0">
                  <c:v>TAX &amp; VAT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(Data_Table!$C$38,Data_Table!$H$38)</c:f>
              <c:numCache>
                <c:formatCode>0.00</c:formatCode>
                <c:ptCount val="2"/>
                <c:pt idx="0">
                  <c:v>25.96</c:v>
                </c:pt>
                <c:pt idx="1">
                  <c:v>18.09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DC-422B-AEC2-05AE7C2406AC}"/>
            </c:ext>
          </c:extLst>
        </c:ser>
        <c:ser>
          <c:idx val="6"/>
          <c:order val="6"/>
          <c:tx>
            <c:strRef>
              <c:f>Data_Table!$B$39</c:f>
              <c:strCache>
                <c:ptCount val="1"/>
                <c:pt idx="0">
                  <c:v>Office Administration(Outsourcing,office rent,petrol &amp; lubricant)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(Data_Table!$C$39,Data_Table!$H$39)</c:f>
              <c:numCache>
                <c:formatCode>0.00</c:formatCode>
                <c:ptCount val="2"/>
                <c:pt idx="0">
                  <c:v>36.6</c:v>
                </c:pt>
                <c:pt idx="1">
                  <c:v>22.28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DC-422B-AEC2-05AE7C2406AC}"/>
            </c:ext>
          </c:extLst>
        </c:ser>
        <c:ser>
          <c:idx val="7"/>
          <c:order val="7"/>
          <c:tx>
            <c:strRef>
              <c:f>Data_Table!$B$40</c:f>
              <c:strCache>
                <c:ptCount val="1"/>
                <c:pt idx="0">
                  <c:v>Contingency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(Data_Table!$C$40,Data_Table!$H$40)</c:f>
              <c:numCache>
                <c:formatCode>0.00</c:formatCode>
                <c:ptCount val="2"/>
                <c:pt idx="0">
                  <c:v>6.6013999999999999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EDC-422B-AEC2-05AE7C2406AC}"/>
            </c:ext>
          </c:extLst>
        </c:ser>
        <c:ser>
          <c:idx val="8"/>
          <c:order val="8"/>
          <c:tx>
            <c:strRef>
              <c:f>Data_Table!$B$41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630042532314353E-3"/>
                  <c:y val="6.4477389929696012E-3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AEDC-422B-AEC2-05AE7C2406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(Data_Table!$C$32,Data_Table!$H$32)</c:f>
              <c:strCache>
                <c:ptCount val="2"/>
                <c:pt idx="0">
                  <c:v>RDPP Allocation</c:v>
                </c:pt>
                <c:pt idx="1">
                  <c:v>Cumulative Expenditure Upto 30th September, 2020</c:v>
                </c:pt>
              </c:strCache>
            </c:strRef>
          </c:cat>
          <c:val>
            <c:numRef>
              <c:f>(Data_Table!$C$41,Data_Table!$H$41)</c:f>
              <c:numCache>
                <c:formatCode>0.00</c:formatCode>
                <c:ptCount val="2"/>
                <c:pt idx="0">
                  <c:v>978.65139999999997</c:v>
                </c:pt>
                <c:pt idx="1">
                  <c:v>593.81000000000006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EDC-422B-AEC2-05AE7C240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145387328"/>
        <c:axId val="145390464"/>
      </c:barChart>
      <c:catAx>
        <c:axId val="14538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90464"/>
        <c:crosses val="autoZero"/>
        <c:auto val="1"/>
        <c:lblAlgn val="ctr"/>
        <c:lblOffset val="100"/>
        <c:noMultiLvlLbl val="0"/>
      </c:catAx>
      <c:valAx>
        <c:axId val="145390464"/>
        <c:scaling>
          <c:orientation val="minMax"/>
          <c:max val="1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87328"/>
        <c:crosses val="autoZero"/>
        <c:crossBetween val="between"/>
        <c:majorUnit val="200"/>
        <c:minorUnit val="5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504936371182853"/>
          <c:y val="6.587885305545596E-2"/>
          <c:w val="0.46539758272283532"/>
          <c:h val="0.177581187931446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7794" cy="513696"/>
          </a:xfrm>
          <a:prstGeom prst="rect">
            <a:avLst/>
          </a:prstGeom>
        </p:spPr>
        <p:txBody>
          <a:bodyPr vert="horz" lIns="94731" tIns="47367" rIns="94731" bIns="4736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22" y="3"/>
            <a:ext cx="3077794" cy="513696"/>
          </a:xfrm>
          <a:prstGeom prst="rect">
            <a:avLst/>
          </a:prstGeom>
        </p:spPr>
        <p:txBody>
          <a:bodyPr vert="horz" lIns="94731" tIns="47367" rIns="94731" bIns="47367" rtlCol="0"/>
          <a:lstStyle>
            <a:lvl1pPr algn="r">
              <a:defRPr sz="1200"/>
            </a:lvl1pPr>
          </a:lstStyle>
          <a:p>
            <a:fld id="{50AB58AB-BAB2-4BBD-806D-2B23C879689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331"/>
            <a:ext cx="3077794" cy="513696"/>
          </a:xfrm>
          <a:prstGeom prst="rect">
            <a:avLst/>
          </a:prstGeom>
        </p:spPr>
        <p:txBody>
          <a:bodyPr vert="horz" lIns="94731" tIns="47367" rIns="94731" bIns="4736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22" y="9719331"/>
            <a:ext cx="3077794" cy="513696"/>
          </a:xfrm>
          <a:prstGeom prst="rect">
            <a:avLst/>
          </a:prstGeom>
        </p:spPr>
        <p:txBody>
          <a:bodyPr vert="horz" lIns="94731" tIns="47367" rIns="94731" bIns="47367" rtlCol="0" anchor="b"/>
          <a:lstStyle>
            <a:lvl1pPr algn="r">
              <a:defRPr sz="1200"/>
            </a:lvl1pPr>
          </a:lstStyle>
          <a:p>
            <a:fld id="{C7B20E21-49F0-4B53-9709-00FAD162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9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3077740" cy="513428"/>
          </a:xfrm>
          <a:prstGeom prst="rect">
            <a:avLst/>
          </a:prstGeom>
        </p:spPr>
        <p:txBody>
          <a:bodyPr vert="horz" lIns="95452" tIns="47726" rIns="95452" bIns="47726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4"/>
            <a:ext cx="3077740" cy="513428"/>
          </a:xfrm>
          <a:prstGeom prst="rect">
            <a:avLst/>
          </a:prstGeom>
        </p:spPr>
        <p:txBody>
          <a:bodyPr vert="horz" lIns="95452" tIns="47726" rIns="95452" bIns="47726" rtlCol="0"/>
          <a:lstStyle>
            <a:lvl1pPr algn="r">
              <a:defRPr sz="1200"/>
            </a:lvl1pPr>
          </a:lstStyle>
          <a:p>
            <a:fld id="{970711CD-50B7-4B2E-AC67-366650BB4684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1279525"/>
            <a:ext cx="6134100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52" tIns="47726" rIns="95452" bIns="4772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6"/>
            <a:ext cx="5681980" cy="4029254"/>
          </a:xfrm>
          <a:prstGeom prst="rect">
            <a:avLst/>
          </a:prstGeom>
        </p:spPr>
        <p:txBody>
          <a:bodyPr vert="horz" lIns="95452" tIns="47726" rIns="95452" bIns="4772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9"/>
            <a:ext cx="3077740" cy="513427"/>
          </a:xfrm>
          <a:prstGeom prst="rect">
            <a:avLst/>
          </a:prstGeom>
        </p:spPr>
        <p:txBody>
          <a:bodyPr vert="horz" lIns="95452" tIns="47726" rIns="95452" bIns="47726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9"/>
            <a:ext cx="3077740" cy="513427"/>
          </a:xfrm>
          <a:prstGeom prst="rect">
            <a:avLst/>
          </a:prstGeom>
        </p:spPr>
        <p:txBody>
          <a:bodyPr vert="horz" lIns="95452" tIns="47726" rIns="95452" bIns="47726" rtlCol="0" anchor="b"/>
          <a:lstStyle>
            <a:lvl1pPr algn="r">
              <a:defRPr sz="1200"/>
            </a:lvl1pPr>
          </a:lstStyle>
          <a:p>
            <a:fld id="{6DAA5B04-FAAE-495A-85E4-0EA1FBA4C7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1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45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16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6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6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22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77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45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26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7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E385-437C-41DA-A637-5CD8D13D2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4148C-F874-4F30-A491-58B9E095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CD916-AC20-499E-B7DD-55E474AB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B2CF-26B1-49F6-AC59-C5951E9CCD88}" type="datetime1">
              <a:rPr lang="en-CA" smtClean="0"/>
              <a:t>2020-11-11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2836-0C9F-4E78-A6D4-6DA71FB4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204B-2083-482F-B27F-94553D18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826EFCA3-36E9-4263-A920-02DD3CA5B069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028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6B64-AC62-4B92-A36C-4DF5B1C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1FF87-B468-4AE3-A2E3-0AA9B6217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592D-16D6-4D12-93D0-C613E104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5A09-2758-458E-8A1F-D19E90193B85}" type="datetime1">
              <a:rPr lang="en-CA" smtClean="0"/>
              <a:t>2020-11-11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6460-004F-4420-912B-9F704038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A3B9-20E6-4FB6-9E18-3F0E1980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1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C4F-7B85-4ACD-B258-4BACF8DFB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AE97D-7662-477C-A487-E6FDE49F1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0CA5-CB99-43F5-B1C1-93C382FB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6350-24C3-4A1C-A4CF-38E705C6DC68}" type="datetime1">
              <a:rPr lang="en-CA" smtClean="0"/>
              <a:t>2020-11-11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9C0F-7422-4477-9E5F-10EBDA7E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F045-88E0-40A9-BA21-4C97DEB8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90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678D-5762-40ED-9B00-0562ACDB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510A-7F99-4442-964F-B26A245A9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95BC-D460-42D9-A3A5-97ACA7E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295E-C4BB-4647-A97E-F60567811666}" type="datetime1">
              <a:rPr lang="en-CA" smtClean="0"/>
              <a:t>2020-11-11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32A32-1D97-4635-9EA9-A5C46926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77D52-5132-4DD5-BB93-C56D0900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826EFCA3-36E9-4263-A920-02DD3CA5B069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14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C720-C485-4691-A886-91802331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A65CA-64AC-4172-835A-7F304C955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251D5-6D18-4038-B0F6-E8B9320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256F-65D3-4213-A810-6EFA6E03B848}" type="datetime1">
              <a:rPr lang="en-CA" smtClean="0"/>
              <a:t>2020-11-11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535E-178D-4846-A460-B41577D5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40D8-5265-4CA2-B94E-20516357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9513-6164-4642-89A0-75610107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FD4F-DC77-40BB-8FA5-5B5D78EAA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41F10-299C-40B1-90BD-30F08F7D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A9533-6B7B-4736-AD89-4624B2D1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0C0E-2909-418A-99BC-3D816BC5AEC5}" type="datetime1">
              <a:rPr lang="en-CA" smtClean="0"/>
              <a:t>2020-11-11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2DE40-26E2-4CE1-B709-7715374A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A6325-772D-4867-8FE1-279B65DF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77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68DF-69CF-42B0-835D-DE9ED8B9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AB3D0-FC02-45DE-8F5A-1E80F8547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8C40B-A16E-4857-B802-07B2A5F93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D8D51-0A42-41F7-93B8-107D7096A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B4399-5C0A-4BC0-9088-0A2FC3FBB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3DCA1-FCE8-4756-A445-6FB1B892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1C27-33F0-4196-BE6B-223C1BE61D5D}" type="datetime1">
              <a:rPr lang="en-CA" smtClean="0"/>
              <a:t>2020-11-11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DFC73-2164-41DF-9D03-EBA37233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97ECC-DF99-4EFD-B6DE-7542009E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8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61D2-ECA2-4F46-BF4C-A919EE23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1A5C5-1392-4B89-8C13-DEF928B0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B04-A1F7-48D3-9D11-2FA97CA4860D}" type="datetime1">
              <a:rPr lang="en-CA" smtClean="0"/>
              <a:t>2020-11-11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EA022-2A6C-4004-B371-D9F10E0B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C6F3A-E21F-4550-B379-618BD3EC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17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91AAB-64F8-4D35-B370-2D5F8FB1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C8F2-475C-4669-AD82-9D80056F4E0B}" type="datetime1">
              <a:rPr lang="en-CA" smtClean="0"/>
              <a:t>2020-11-11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E9ECA-DFF9-4934-8400-EA1896EB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EA9C-9EB6-4714-B413-81A0947F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36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ED26-CDAD-48BA-A372-744AF841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1C08-7A0F-4FCA-A081-F1F54CAAF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93F3B-1B58-41E0-B746-B10B8BB4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216B-6894-4DFB-96D8-6A49AE23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BADD-9DDF-40A1-AED6-AF17E384D551}" type="datetime1">
              <a:rPr lang="en-CA" smtClean="0"/>
              <a:t>2020-11-11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2687E-FD4F-4ED1-A8A8-74ED709A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0F742-032F-43C6-89F6-B6DB52C6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21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B4C-B59F-425A-9827-9920674C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BD47B-1A65-431E-87D6-A4F684936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CB7B3-90FC-46A8-83C8-466EE2CB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DDCA2-3B24-412F-A03E-1917B595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0CF9-45A1-496F-B71C-3F256FE68A8D}" type="datetime1">
              <a:rPr lang="en-CA" smtClean="0"/>
              <a:t>2020-11-11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5CA4-E757-406E-ABAF-24C7BB17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0EF8E-9F30-4FFC-9847-3C0B8B76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7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02C9D-B42C-4FAD-9F37-2A507C84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E1F0-B48C-4B1C-844C-79678A53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129C-C3BD-4D2F-B554-4745695A0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F4C7-9348-48B6-B3A5-9D460AFB5B14}" type="datetime1">
              <a:rPr lang="en-CA" smtClean="0"/>
              <a:t>2020-11-11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56CF-ECA1-45E7-9ADF-35CE9F86B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1F6D-8CBF-4AA1-91EE-2597458BA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FCA3-36E9-4263-A920-02DD3CA5B0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4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24" y="1320138"/>
            <a:ext cx="11914256" cy="4525034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Flood Situation 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Design of different type of protection work</a:t>
            </a: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Activity 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Status of agriculture component and plan for next 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Discussion on civil works monitoring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1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7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Submersible Embankment                  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277448"/>
              </p:ext>
            </p:extLst>
          </p:nvPr>
        </p:nvGraphicFramePr>
        <p:xfrm>
          <a:off x="355600" y="1447800"/>
          <a:ext cx="11328400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00" y="1447800"/>
                        <a:ext cx="11328400" cy="516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76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Rehabilitation of Regulator(New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95289"/>
              </p:ext>
            </p:extLst>
          </p:nvPr>
        </p:nvGraphicFramePr>
        <p:xfrm>
          <a:off x="685800" y="1485900"/>
          <a:ext cx="10922000" cy="537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485900"/>
                        <a:ext cx="10922000" cy="5372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97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WMG Office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668167"/>
              </p:ext>
            </p:extLst>
          </p:nvPr>
        </p:nvGraphicFramePr>
        <p:xfrm>
          <a:off x="292100" y="965200"/>
          <a:ext cx="11341099" cy="575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00" y="965200"/>
                        <a:ext cx="11341099" cy="575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29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Threshing Floor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372749"/>
              </p:ext>
            </p:extLst>
          </p:nvPr>
        </p:nvGraphicFramePr>
        <p:xfrm>
          <a:off x="990600" y="939800"/>
          <a:ext cx="10452100" cy="5689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939800"/>
                        <a:ext cx="10452100" cy="5689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83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Replacement of Regulator Gates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287754"/>
              </p:ext>
            </p:extLst>
          </p:nvPr>
        </p:nvGraphicFramePr>
        <p:xfrm>
          <a:off x="647700" y="1206500"/>
          <a:ext cx="108712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700" y="1206500"/>
                        <a:ext cx="10871200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38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14" y="406400"/>
            <a:ext cx="1119051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965200"/>
            <a:ext cx="2679700" cy="16891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07BC2-B379-4116-99F7-A1A9547F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837796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16</a:t>
            </a:fld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84090"/>
              </p:ext>
            </p:extLst>
          </p:nvPr>
        </p:nvGraphicFramePr>
        <p:xfrm>
          <a:off x="1146413" y="914401"/>
          <a:ext cx="10207386" cy="4669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7513">
                  <a:extLst>
                    <a:ext uri="{9D8B030D-6E8A-4147-A177-3AD203B41FA5}">
                      <a16:colId xmlns:a16="http://schemas.microsoft.com/office/drawing/2014/main" val="604577109"/>
                    </a:ext>
                  </a:extLst>
                </a:gridCol>
                <a:gridCol w="6118869">
                  <a:extLst>
                    <a:ext uri="{9D8B030D-6E8A-4147-A177-3AD203B41FA5}">
                      <a16:colId xmlns:a16="http://schemas.microsoft.com/office/drawing/2014/main" val="2978574583"/>
                    </a:ext>
                  </a:extLst>
                </a:gridCol>
                <a:gridCol w="3421004">
                  <a:extLst>
                    <a:ext uri="{9D8B030D-6E8A-4147-A177-3AD203B41FA5}">
                      <a16:colId xmlns:a16="http://schemas.microsoft.com/office/drawing/2014/main" val="2110676299"/>
                    </a:ext>
                  </a:extLst>
                </a:gridCol>
              </a:tblGrid>
              <a:tr h="420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Amount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87556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Total Fund for Livelihood &amp; Physical work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= 515.44 Crore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06314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Total expenditure up to Sept. 2020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= 294.18 Crore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35538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Remaining Fund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= 221.26 Crore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91991"/>
                  </a:ext>
                </a:extLst>
              </a:tr>
              <a:tr h="420514">
                <a:tc gridSpan="3">
                  <a:txBody>
                    <a:bodyPr/>
                    <a:lstStyle/>
                    <a:p>
                      <a:pPr marL="3429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Fund requirement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48057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October to December, 2020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= 4.20  Crore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92129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January to March, 2021	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= 41.70 Crore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744726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April to June, 2021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= 85.00 Crore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245476"/>
                  </a:ext>
                </a:extLst>
              </a:tr>
              <a:tr h="46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14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= 130.90 Crore 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74660"/>
                  </a:ext>
                </a:extLst>
              </a:tr>
              <a:tr h="420514">
                <a:tc gridSpan="3">
                  <a:txBody>
                    <a:bodyPr/>
                    <a:lstStyle/>
                    <a:p>
                      <a:pPr marL="3429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Fund requirement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46507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July, 2021 to June, 2022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= 90.30 Crore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8448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57872" y="206992"/>
            <a:ext cx="65902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  <a:ea typeface="+mj-ea"/>
                <a:cs typeface="+mj-cs"/>
              </a:rPr>
              <a:t>Financial Status of JICA Money</a:t>
            </a:r>
          </a:p>
        </p:txBody>
      </p:sp>
    </p:spTree>
    <p:extLst>
      <p:ext uri="{BB962C8B-B14F-4D97-AF65-F5344CB8AC3E}">
        <p14:creationId xmlns:p14="http://schemas.microsoft.com/office/powerpoint/2010/main" val="41837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88470"/>
              </p:ext>
            </p:extLst>
          </p:nvPr>
        </p:nvGraphicFramePr>
        <p:xfrm>
          <a:off x="1349804" y="0"/>
          <a:ext cx="9464722" cy="6052502"/>
        </p:xfrm>
        <a:graphic>
          <a:graphicData uri="http://schemas.openxmlformats.org/drawingml/2006/table">
            <a:tbl>
              <a:tblPr firstRow="1" firstCol="1" bandRow="1"/>
              <a:tblGrid>
                <a:gridCol w="61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Sl. No.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Tender Status as per 2</a:t>
                      </a:r>
                      <a:r>
                        <a:rPr lang="en-US" sz="1800" b="1" baseline="300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nd</a:t>
                      </a: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RDPP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Remarks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"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55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Nos of Packages As Per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2nd RDPP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Vrinda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47 Packages already Tender and work is on going.8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Nos Packages is Completed </a:t>
                      </a:r>
                      <a:r>
                        <a:rPr lang="en-US" sz="1800" baseline="0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Upto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October,2020.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5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Remaining 9 Packages are to be tendered the F/Y (2020-21) ,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already for 8 </a:t>
                      </a:r>
                      <a:r>
                        <a:rPr lang="en-US" sz="1800" baseline="0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nos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package tender is floated.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1 no Package for Gate Replacement at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Satdona</a:t>
                      </a: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&amp;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Chahal</a:t>
                      </a: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Beel</a:t>
                      </a: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Sub-Project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in </a:t>
                      </a:r>
                      <a:r>
                        <a:rPr lang="en-US" sz="1800" baseline="0" dirty="0" err="1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Brahmanbaria</a:t>
                      </a:r>
                      <a:r>
                        <a:rPr lang="en-US" sz="1800" baseline="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 District.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  <a:cs typeface="Vrinda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29119"/>
              </p:ext>
            </p:extLst>
          </p:nvPr>
        </p:nvGraphicFramePr>
        <p:xfrm>
          <a:off x="2869368" y="1606405"/>
          <a:ext cx="5636003" cy="291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946">
                  <a:extLst>
                    <a:ext uri="{9D8B030D-6E8A-4147-A177-3AD203B41FA5}">
                      <a16:colId xmlns:a16="http://schemas.microsoft.com/office/drawing/2014/main" val="3492153855"/>
                    </a:ext>
                  </a:extLst>
                </a:gridCol>
                <a:gridCol w="986972">
                  <a:extLst>
                    <a:ext uri="{9D8B030D-6E8A-4147-A177-3AD203B41FA5}">
                      <a16:colId xmlns:a16="http://schemas.microsoft.com/office/drawing/2014/main" val="54494927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1009476758"/>
                    </a:ext>
                  </a:extLst>
                </a:gridCol>
                <a:gridCol w="1770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43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Financial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Tender Invitation (No)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Package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Completion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(No)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Target for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completion (TFC)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868815"/>
                  </a:ext>
                </a:extLst>
              </a:tr>
              <a:tr h="41380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2016-17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939732"/>
                  </a:ext>
                </a:extLst>
              </a:tr>
              <a:tr h="330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21690"/>
                  </a:ext>
                </a:extLst>
              </a:tr>
              <a:tr h="330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2018-19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112290"/>
                  </a:ext>
                </a:extLst>
              </a:tr>
              <a:tr h="330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649328"/>
                  </a:ext>
                </a:extLst>
              </a:tr>
              <a:tr h="330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30 Nos.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143127"/>
                  </a:ext>
                </a:extLst>
              </a:tr>
              <a:tr h="330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68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BA0F9-208B-4B17-BC3D-CBF9FF0C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4315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3400" y="136562"/>
            <a:ext cx="10401300" cy="108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Cumulative Progress of Project (</a:t>
            </a:r>
            <a:r>
              <a:rPr lang="en-US" sz="1400" b="1" u="sng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upto</a:t>
            </a:r>
            <a:r>
              <a:rPr lang="en-US" sz="1400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30-09-2020) :</a:t>
            </a: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Financial =	59381.08 Lakh (61.09%)</a:t>
            </a:r>
            <a:endParaRPr lang="en-US" sz="1200" b="1" dirty="0"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			 	Project Progress  = 73%</a:t>
            </a:r>
            <a:endParaRPr lang="en-US" sz="1200" b="1" dirty="0"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	</a:t>
            </a:r>
            <a:endParaRPr lang="en-US" sz="1200" b="1" dirty="0"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r>
              <a:rPr lang="en-US" sz="1400" b="1" u="sng" dirty="0">
                <a:latin typeface="Calibri" panose="020F0502020204030204" pitchFamily="34" charset="0"/>
                <a:ea typeface="Times New Roman" panose="02020603050405020304" pitchFamily="18" charset="0"/>
              </a:rPr>
              <a:t>Reasons for difference of progress (Financial &amp; Physical).</a:t>
            </a:r>
            <a:endParaRPr lang="en-US" sz="1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50581"/>
              </p:ext>
            </p:extLst>
          </p:nvPr>
        </p:nvGraphicFramePr>
        <p:xfrm>
          <a:off x="635001" y="1218397"/>
          <a:ext cx="5638799" cy="3768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2010">
                  <a:extLst>
                    <a:ext uri="{9D8B030D-6E8A-4147-A177-3AD203B41FA5}">
                      <a16:colId xmlns:a16="http://schemas.microsoft.com/office/drawing/2014/main" val="615483221"/>
                    </a:ext>
                  </a:extLst>
                </a:gridCol>
                <a:gridCol w="1351326">
                  <a:extLst>
                    <a:ext uri="{9D8B030D-6E8A-4147-A177-3AD203B41FA5}">
                      <a16:colId xmlns:a16="http://schemas.microsoft.com/office/drawing/2014/main" val="1964661447"/>
                    </a:ext>
                  </a:extLst>
                </a:gridCol>
                <a:gridCol w="1075463">
                  <a:extLst>
                    <a:ext uri="{9D8B030D-6E8A-4147-A177-3AD203B41FA5}">
                      <a16:colId xmlns:a16="http://schemas.microsoft.com/office/drawing/2014/main" val="1782305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RDPP Item &amp; Task with cost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Expenditure incurred (%)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Physical (%)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38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Consultancy:	          Total amount : Tk. 7901.40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Planning Review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Sub Soil Investigation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Design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Estimate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Monitoring &amp; Supervision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RAP Implementation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Environmental Study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5618.01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(71.10%)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80%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520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Physical Work :	       Total amount : Tk. 53727.00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Detailed Estimate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Tender Float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Notification of Award (NOA)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Work Order (W/O)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Mobilization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Work done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30875.04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(57.47%)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68%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4924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73252"/>
              </p:ext>
            </p:extLst>
          </p:nvPr>
        </p:nvGraphicFramePr>
        <p:xfrm>
          <a:off x="6489700" y="1657256"/>
          <a:ext cx="4724400" cy="3889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95682940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958439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559859155"/>
                    </a:ext>
                  </a:extLst>
                </a:gridCol>
              </a:tblGrid>
              <a:tr h="53713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Land Acquisition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240 ha  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Tk. 24000.00 (Lakh)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15323.60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(63.85%)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65%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995001"/>
                  </a:ext>
                </a:extLst>
              </a:tr>
              <a:tr h="437565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Tax and VAT :                  Total amount : Tk. 2596.27</a:t>
                      </a:r>
                    </a:p>
                    <a:p>
                      <a:pPr marL="2286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1809.73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(69.70%)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69%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729620"/>
                  </a:ext>
                </a:extLst>
              </a:tr>
              <a:tr h="39235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Procurement of Goods &amp; Vehicles : Total amount : Tk. 1066.22</a:t>
                      </a:r>
                    </a:p>
                    <a:p>
                      <a:pPr marL="2286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856.62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(80.34%)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80%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177229"/>
                  </a:ext>
                </a:extLst>
              </a:tr>
              <a:tr h="97236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Office Administration:  Total amount : Tk. 3660.54</a:t>
                      </a:r>
                    </a:p>
                    <a:p>
                      <a:pPr marL="2286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Salary of Out Sourcing staff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Office Rent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Gas &amp; Petrol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Repair Maintenance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Others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2228.44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(60.88%)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60%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514870"/>
                  </a:ext>
                </a:extLst>
              </a:tr>
              <a:tr h="291710">
                <a:tc>
                  <a:txBody>
                    <a:bodyPr/>
                    <a:lstStyle/>
                    <a:p>
                      <a:pPr marL="22860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Total :  Tk. 97204.86</a:t>
                      </a:r>
                    </a:p>
                    <a:p>
                      <a:pPr marL="22860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59381.08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(61.09%)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73%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566342"/>
                  </a:ext>
                </a:extLst>
              </a:tr>
              <a:tr h="36463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Contingency :                    Total amount : Tk. 660.14</a:t>
                      </a:r>
                    </a:p>
                    <a:p>
                      <a:pPr marL="2286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807818"/>
                  </a:ext>
                </a:extLst>
              </a:tr>
              <a:tr h="145855">
                <a:tc>
                  <a:txBody>
                    <a:bodyPr/>
                    <a:lstStyle/>
                    <a:p>
                      <a:pPr marL="22860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Grand Total amount : 	Tk. 97865.00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609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54077"/>
              </p:ext>
            </p:extLst>
          </p:nvPr>
        </p:nvGraphicFramePr>
        <p:xfrm>
          <a:off x="6505730" y="1237435"/>
          <a:ext cx="4708370" cy="420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2270">
                  <a:extLst>
                    <a:ext uri="{9D8B030D-6E8A-4147-A177-3AD203B41FA5}">
                      <a16:colId xmlns:a16="http://schemas.microsoft.com/office/drawing/2014/main" val="12673717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14465161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20202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RDPP Item &amp; Task with cost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Expenditure incurred (%)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Physical (%)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16401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77997"/>
              </p:ext>
            </p:extLst>
          </p:nvPr>
        </p:nvGraphicFramePr>
        <p:xfrm>
          <a:off x="635001" y="4986487"/>
          <a:ext cx="5638799" cy="100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3099">
                  <a:extLst>
                    <a:ext uri="{9D8B030D-6E8A-4147-A177-3AD203B41FA5}">
                      <a16:colId xmlns:a16="http://schemas.microsoft.com/office/drawing/2014/main" val="397388988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86252344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15045585"/>
                    </a:ext>
                  </a:extLst>
                </a:gridCol>
              </a:tblGrid>
              <a:tr h="80220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Livelihood Improvement by Agriculture Promotion:	</a:t>
                      </a: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Total amount : Tk. 4253.43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Local Training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APSS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arenR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SIGS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2669.63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(62.76%)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69%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47561" marR="475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91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41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19</a:t>
            </a:fld>
            <a:endParaRPr lang="en-CA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43594"/>
              </p:ext>
            </p:extLst>
          </p:nvPr>
        </p:nvGraphicFramePr>
        <p:xfrm>
          <a:off x="245661" y="392974"/>
          <a:ext cx="10918208" cy="6072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2268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-88900"/>
            <a:ext cx="11353136" cy="1325563"/>
          </a:xfrm>
        </p:spPr>
        <p:txBody>
          <a:bodyPr>
            <a:noAutofit/>
          </a:bodyPr>
          <a:lstStyle/>
          <a:p>
            <a:r>
              <a:rPr lang="en-C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Physical Achievement up to 30thOctober, 2020</a:t>
            </a:r>
            <a:br>
              <a:rPr lang="en-C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</a:br>
            <a:endParaRPr lang="en-CA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Md BT" panose="020B080702020306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2</a:t>
            </a:fld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F2E3B-6761-41D2-9028-6A7CDBB2E140}"/>
              </a:ext>
            </a:extLst>
          </p:cNvPr>
          <p:cNvSpPr txBox="1"/>
          <p:nvPr/>
        </p:nvSpPr>
        <p:spPr>
          <a:xfrm>
            <a:off x="8168640" y="6225540"/>
            <a:ext cx="244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Physical Progress = 63 %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30427"/>
              </p:ext>
            </p:extLst>
          </p:nvPr>
        </p:nvGraphicFramePr>
        <p:xfrm>
          <a:off x="477792" y="662781"/>
          <a:ext cx="11353135" cy="630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4097">
                  <a:extLst>
                    <a:ext uri="{9D8B030D-6E8A-4147-A177-3AD203B41FA5}">
                      <a16:colId xmlns:a16="http://schemas.microsoft.com/office/drawing/2014/main" val="3503943305"/>
                    </a:ext>
                  </a:extLst>
                </a:gridCol>
                <a:gridCol w="2572013">
                  <a:extLst>
                    <a:ext uri="{9D8B030D-6E8A-4147-A177-3AD203B41FA5}">
                      <a16:colId xmlns:a16="http://schemas.microsoft.com/office/drawing/2014/main" val="3707530753"/>
                    </a:ext>
                  </a:extLst>
                </a:gridCol>
                <a:gridCol w="940816">
                  <a:extLst>
                    <a:ext uri="{9D8B030D-6E8A-4147-A177-3AD203B41FA5}">
                      <a16:colId xmlns:a16="http://schemas.microsoft.com/office/drawing/2014/main" val="861197221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2667646832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3842471441"/>
                    </a:ext>
                  </a:extLst>
                </a:gridCol>
                <a:gridCol w="1957601">
                  <a:extLst>
                    <a:ext uri="{9D8B030D-6E8A-4147-A177-3AD203B41FA5}">
                      <a16:colId xmlns:a16="http://schemas.microsoft.com/office/drawing/2014/main" val="1731255473"/>
                    </a:ext>
                  </a:extLst>
                </a:gridCol>
                <a:gridCol w="2232749">
                  <a:extLst>
                    <a:ext uri="{9D8B030D-6E8A-4147-A177-3AD203B41FA5}">
                      <a16:colId xmlns:a16="http://schemas.microsoft.com/office/drawing/2014/main" val="2376683464"/>
                    </a:ext>
                  </a:extLst>
                </a:gridCol>
                <a:gridCol w="916220">
                  <a:extLst>
                    <a:ext uri="{9D8B030D-6E8A-4147-A177-3AD203B41FA5}">
                      <a16:colId xmlns:a16="http://schemas.microsoft.com/office/drawing/2014/main" val="1224724874"/>
                    </a:ext>
                  </a:extLst>
                </a:gridCol>
              </a:tblGrid>
              <a:tr h="914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Sl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No.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                                  Item of Physical Work as per 1</a:t>
                      </a:r>
                      <a:r>
                        <a:rPr lang="en-US" sz="1400" baseline="30000">
                          <a:solidFill>
                            <a:schemeClr val="tx1"/>
                          </a:solidFill>
                          <a:effectLst/>
                        </a:rPr>
                        <a:t>st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RDPP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Progress up to 30</a:t>
                      </a:r>
                      <a:r>
                        <a:rPr lang="en-US" sz="1400" baseline="30000">
                          <a:solidFill>
                            <a:schemeClr val="tx1"/>
                          </a:solidFill>
                          <a:effectLst/>
                        </a:rPr>
                        <a:t>th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October, 2020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Progress (%)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02253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Quantity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No of Package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Cost in Crore Taka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On going Packages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862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146104"/>
                  </a:ext>
                </a:extLst>
              </a:tr>
              <a:tr h="914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New Haor: (14 Nos.)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52 Nos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Kishoregonj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27 Nos.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Habigonj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6 Nos.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Netrokona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8 Nos.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sng" dirty="0" err="1">
                          <a:solidFill>
                            <a:schemeClr val="tx1"/>
                          </a:solidFill>
                          <a:effectLst/>
                        </a:rPr>
                        <a:t>Sunamgonj</a:t>
                      </a:r>
                      <a:r>
                        <a:rPr lang="en-US" sz="1200" u="sng" dirty="0">
                          <a:solidFill>
                            <a:schemeClr val="tx1"/>
                          </a:solidFill>
                          <a:effectLst/>
                        </a:rPr>
                        <a:t> 6 Nos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Total 47 Nos.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Contract Price of 47 Nos. Packages = 472.37 Crore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1876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Construction of Submersible Embankment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263.24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119.53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156 km (Full) +54 km (Part)= 210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72.57%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4696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Re-excavation of Khal/River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318.20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97.29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187 km (Full) +73.00 km (Part) = 260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72.53%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66627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Construction of Regulator/ Causeway/Drainage Box Outlet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137nos </a:t>
                      </a:r>
                      <a:b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(57+35+1+44)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203.11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50 nos. (Full) +30 nos. (Part) = 80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49.64%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03353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Construction of Irrigation Inlet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131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12.61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43 nos. (Full) +17 Nos. (Part) = 60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40.61%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07648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Rehabilitation of Regulator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8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1.66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 No (Full) = 1 No. 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12.50%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75990"/>
                  </a:ext>
                </a:extLst>
              </a:tr>
              <a:tr h="914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Rehabilitation Haor: (15 Nos.)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5981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Construction of Submersible Embankment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87.03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17.85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51 km (Full) +4 Km (Part) = 55 km.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61.36%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18735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Construction of Full Embankment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84.31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25.50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53 km (Full) +12 km (Part) = 65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71.40 %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06394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Re-excavation of Khal/River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143.00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25.15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65 km (Full) +15.00 km (Part)= 80 km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51.75%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5767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Re-installation/Construction of regulator/ Causeway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7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15.15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 No. (Full) = 1 No.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14.29%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12162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Replacement of Gate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104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3.63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43 nos. (Full) = 43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41.35%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552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Construction of WMG Office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60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13.80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 nos. (Full) +4 Nos. (Part) = 8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10.67%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29534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52  Nos.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535.27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511" marR="6151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546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01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57200"/>
            <a:ext cx="9144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7D4D61-AE5A-4787-B354-254E9EB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602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05240"/>
              </p:ext>
            </p:extLst>
          </p:nvPr>
        </p:nvGraphicFramePr>
        <p:xfrm>
          <a:off x="304798" y="609601"/>
          <a:ext cx="11277602" cy="5384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7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24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380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35529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3600" b="1" kern="1200" spc="-3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nkGothic Md BT" panose="020B0807020203060204" pitchFamily="34" charset="0"/>
                          <a:ea typeface="+mj-ea"/>
                          <a:cs typeface="+mj-cs"/>
                        </a:rPr>
                        <a:t>Financial Expenditure (In Million BDT)</a:t>
                      </a: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6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Sl</a:t>
                      </a:r>
                      <a:r>
                        <a:rPr lang="en-US" sz="1600" b="1" u="none" strike="noStrike" dirty="0">
                          <a:effectLst/>
                        </a:rPr>
                        <a:t> 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Financial 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Physical Progress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GOB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Project Aid (PA)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Total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Cumulative expenditure </a:t>
                      </a:r>
                      <a:br>
                        <a:rPr lang="en-US" sz="1600" b="1" u="none" strike="noStrike" dirty="0">
                          <a:effectLst/>
                        </a:rPr>
                      </a:br>
                      <a:r>
                        <a:rPr lang="en-US" sz="1600" b="1" u="none" strike="noStrike" dirty="0">
                          <a:effectLst/>
                        </a:rPr>
                        <a:t>(in Million BDT)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RPA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Total RPA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DPA</a:t>
                      </a:r>
                      <a:r>
                        <a:rPr lang="en-US" sz="1600" b="1" u="none" strike="noStrike">
                          <a:effectLst/>
                        </a:rPr>
                        <a:t> For Consultant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Civil Works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Livelihood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4+5+6+7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2014-15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60.662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84.96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145.6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145.6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2015-16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82.428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184.94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268.3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413.9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2016-17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555.849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91.2730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34.91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126.18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109.32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791.3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1205.3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2017-18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782.197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656.3710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78.98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735.35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68.93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1586.5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2791.7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2018-19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631.334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970.3530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93.99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1064.35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68.64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1764.3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4556.1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2019-20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312.082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975.1960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39.82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1015.01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1372.1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5928.2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33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2020-21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30</a:t>
                      </a:r>
                      <a:r>
                        <a:rPr lang="en-US" sz="1100" u="none" strike="noStrike" baseline="30000" dirty="0" err="1">
                          <a:effectLst/>
                        </a:rPr>
                        <a:t>th</a:t>
                      </a:r>
                      <a:r>
                        <a:rPr lang="en-US" sz="1100" u="none" strike="noStrike" dirty="0" err="1">
                          <a:effectLst/>
                        </a:rPr>
                        <a:t>Sept</a:t>
                      </a:r>
                      <a:r>
                        <a:rPr lang="en-US" sz="1100" u="none" strike="noStrike" dirty="0">
                          <a:effectLst/>
                        </a:rPr>
                        <a:t>-20)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9.948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9.948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5938.1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7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68.0%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2434.5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2693.2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248.6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2941.8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561.8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5938.1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77" marR="7177" marT="71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5D7AE-5474-45C0-A4E9-8110E901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089624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24" y="1320138"/>
            <a:ext cx="11914256" cy="4525034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Flood Situation 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Design of different type of protection work</a:t>
            </a: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Activity 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Status of agriculture component and plan for next 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Discussion on civil works monitoring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22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Irrigation Inlet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3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700827"/>
              </p:ext>
            </p:extLst>
          </p:nvPr>
        </p:nvGraphicFramePr>
        <p:xfrm>
          <a:off x="736980" y="1241425"/>
          <a:ext cx="10481480" cy="548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980" y="1241425"/>
                        <a:ext cx="10481480" cy="548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39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Reinstallation of Regulator (Rehab-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4</a:t>
            </a:fld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282363"/>
              </p:ext>
            </p:extLst>
          </p:nvPr>
        </p:nvGraphicFramePr>
        <p:xfrm>
          <a:off x="1105470" y="1201004"/>
          <a:ext cx="9976512" cy="5336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5470" y="1201004"/>
                        <a:ext cx="9976512" cy="5336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81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Regulator/Causeway/Box Drainage Outlet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5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406901"/>
              </p:ext>
            </p:extLst>
          </p:nvPr>
        </p:nvGraphicFramePr>
        <p:xfrm>
          <a:off x="838201" y="1473200"/>
          <a:ext cx="10748748" cy="524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1" y="1473200"/>
                        <a:ext cx="10748748" cy="524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05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of Re-excavation of Khal/River (New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6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321044"/>
              </p:ext>
            </p:extLst>
          </p:nvPr>
        </p:nvGraphicFramePr>
        <p:xfrm>
          <a:off x="584200" y="1282890"/>
          <a:ext cx="11439478" cy="5206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200" y="1282890"/>
                        <a:ext cx="11439478" cy="5206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20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Re-excavation of Khal/River (Rehab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7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848452"/>
              </p:ext>
            </p:extLst>
          </p:nvPr>
        </p:nvGraphicFramePr>
        <p:xfrm>
          <a:off x="838200" y="1320800"/>
          <a:ext cx="101854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20800"/>
                        <a:ext cx="10185400" cy="523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74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 Repair of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Full Embankment 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                (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Rehab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542672"/>
              </p:ext>
            </p:extLst>
          </p:nvPr>
        </p:nvGraphicFramePr>
        <p:xfrm>
          <a:off x="596900" y="1447801"/>
          <a:ext cx="10756899" cy="527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900" y="1447801"/>
                        <a:ext cx="10756899" cy="5273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62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Rehab of Submersible Embankment                  (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Rehab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088916"/>
              </p:ext>
            </p:extLst>
          </p:nvPr>
        </p:nvGraphicFramePr>
        <p:xfrm>
          <a:off x="571500" y="1536700"/>
          <a:ext cx="1127760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1536700"/>
                        <a:ext cx="1127760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83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1229</Words>
  <Application>Microsoft Office PowerPoint</Application>
  <PresentationFormat>Widescreen</PresentationFormat>
  <Paragraphs>404</Paragraphs>
  <Slides>22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BankGothic Md BT</vt:lpstr>
      <vt:lpstr>Calibri</vt:lpstr>
      <vt:lpstr>Calibri Light</vt:lpstr>
      <vt:lpstr>Century Gothic</vt:lpstr>
      <vt:lpstr>Symbol</vt:lpstr>
      <vt:lpstr>Times New Roman</vt:lpstr>
      <vt:lpstr>Vrinda</vt:lpstr>
      <vt:lpstr>Wingdings</vt:lpstr>
      <vt:lpstr>Office Theme</vt:lpstr>
      <vt:lpstr>Foxit PhantomPDF Document</vt:lpstr>
      <vt:lpstr>PowerPoint Presentation</vt:lpstr>
      <vt:lpstr>Physical Achievement up to 30thOctober, 2020 </vt:lpstr>
      <vt:lpstr>Progress of Irrigation Inlet</vt:lpstr>
      <vt:lpstr>Progress of Reinstallation of Regulator (Rehab-Haor)</vt:lpstr>
      <vt:lpstr>Progress of Construction of Regulator/Causeway/Box Drainage Outlet</vt:lpstr>
      <vt:lpstr>Progress of Re-excavation of Khal/River (New Haor)</vt:lpstr>
      <vt:lpstr>Progress of Re-excavation of Khal/River (Rehab Haor) </vt:lpstr>
      <vt:lpstr>Progress of  Repair of Full Embankment                  (Rehab Haor) </vt:lpstr>
      <vt:lpstr>Progress of Rehab of Submersible Embankment                  (Rehab Haor) </vt:lpstr>
      <vt:lpstr>Progress of Construction of Submersible Embankment                  (New Haor) </vt:lpstr>
      <vt:lpstr>Progress of Rehabilitation of Regulator(New Haor) </vt:lpstr>
      <vt:lpstr>Progress of Construction of WMG Office</vt:lpstr>
      <vt:lpstr>Progress of Construction of Threshing Floor</vt:lpstr>
      <vt:lpstr>Progress of Replacement of Regulator 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HFM&amp;LIP  Protection Work for Submersible Embankment</dc:title>
  <dc:creator>Tatsuo Iryo(井料　達生)</dc:creator>
  <cp:lastModifiedBy>HFMLIP</cp:lastModifiedBy>
  <cp:revision>495</cp:revision>
  <cp:lastPrinted>2020-11-11T17:10:55Z</cp:lastPrinted>
  <dcterms:created xsi:type="dcterms:W3CDTF">2019-12-14T05:10:13Z</dcterms:created>
  <dcterms:modified xsi:type="dcterms:W3CDTF">2020-11-11T17:13:08Z</dcterms:modified>
</cp:coreProperties>
</file>