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6" r:id="rId2"/>
    <p:sldId id="298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7" r:id="rId12"/>
    <p:sldId id="306" r:id="rId13"/>
    <p:sldId id="260" r:id="rId14"/>
    <p:sldId id="258" r:id="rId15"/>
    <p:sldId id="293" r:id="rId16"/>
    <p:sldId id="294" r:id="rId17"/>
    <p:sldId id="295" r:id="rId18"/>
    <p:sldId id="276" r:id="rId19"/>
    <p:sldId id="259" r:id="rId20"/>
    <p:sldId id="264" r:id="rId21"/>
    <p:sldId id="274" r:id="rId22"/>
    <p:sldId id="268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73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125" autoAdjust="0"/>
  </p:normalViewPr>
  <p:slideViewPr>
    <p:cSldViewPr snapToGrid="0">
      <p:cViewPr>
        <p:scale>
          <a:sx n="66" d="100"/>
          <a:sy n="66" d="100"/>
        </p:scale>
        <p:origin x="109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7768719567267233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49807918794279E-2"/>
          <c:y val="9.8194541719906811E-2"/>
          <c:w val="0.94277918859295728"/>
          <c:h val="0.87594347472298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536073230884466E-3"/>
                  <c:y val="-0.1335164857115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B55-4250-9C03-E538691310DD}"/>
                </c:ext>
              </c:extLst>
            </c:dLbl>
            <c:dLbl>
              <c:idx val="1"/>
              <c:layout>
                <c:manualLayout>
                  <c:x val="5.8780061025737055E-3"/>
                  <c:y val="-0.225948458763632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55-4250-9C03-E538691310DD}"/>
                </c:ext>
              </c:extLst>
            </c:dLbl>
            <c:dLbl>
              <c:idx val="2"/>
              <c:layout>
                <c:manualLayout>
                  <c:x val="-2.3512024410294822E-3"/>
                  <c:y val="-0.133516485711528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55-4250-9C03-E538691310DD}"/>
                </c:ext>
              </c:extLst>
            </c:dLbl>
            <c:dLbl>
              <c:idx val="3"/>
              <c:layout>
                <c:manualLayout>
                  <c:x val="1.2931613425662153E-2"/>
                  <c:y val="-0.104142858854992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B55-4250-9C03-E538691310DD}"/>
                </c:ext>
              </c:extLst>
            </c:dLbl>
            <c:dLbl>
              <c:idx val="4"/>
              <c:layout>
                <c:manualLayout>
                  <c:x val="0"/>
                  <c:y val="-8.5450550855378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B55-4250-9C03-E538691310DD}"/>
                </c:ext>
              </c:extLst>
            </c:dLbl>
            <c:dLbl>
              <c:idx val="5"/>
              <c:layout>
                <c:manualLayout>
                  <c:x val="2.3512024410293963E-3"/>
                  <c:y val="-5.340659428461130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B55-4250-9C03-E538691310DD}"/>
                </c:ext>
              </c:extLst>
            </c:dLbl>
            <c:dLbl>
              <c:idx val="6"/>
              <c:layout>
                <c:manualLayout>
                  <c:x val="0"/>
                  <c:y val="-4.80659348561501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B55-4250-9C03-E538691310DD}"/>
                </c:ext>
              </c:extLst>
            </c:dLbl>
            <c:dLbl>
              <c:idx val="8"/>
              <c:layout>
                <c:manualLayout>
                  <c:x val="-1.1756012205147411E-3"/>
                  <c:y val="-5.073626457038084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B55-4250-9C03-E538691310DD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Лист1!$B$3:$B$12</c:f>
              <c:numCache>
                <c:formatCode>General</c:formatCode>
                <c:ptCount val="10"/>
                <c:pt idx="0">
                  <c:v>3.55</c:v>
                </c:pt>
                <c:pt idx="1">
                  <c:v>0.45</c:v>
                </c:pt>
                <c:pt idx="2">
                  <c:v>24.61</c:v>
                </c:pt>
                <c:pt idx="3">
                  <c:v>12.11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14.98</c:v>
                </c:pt>
                <c:pt idx="8">
                  <c:v>1.21</c:v>
                </c:pt>
                <c:pt idx="9">
                  <c:v>60.910000000000004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55-4250-9C03-E53869131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60432837923001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3533640237243023E-3"/>
                  <c:y val="-0.122014562843836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B4-4509-BD3F-0F7B23CB6737}"/>
                </c:ext>
              </c:extLst>
            </c:dLbl>
            <c:dLbl>
              <c:idx val="1"/>
              <c:layout>
                <c:manualLayout>
                  <c:x val="-1.1933377176749117E-3"/>
                  <c:y val="-8.04776903863603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0B4-4509-BD3F-0F7B23CB6737}"/>
                </c:ext>
              </c:extLst>
            </c:dLbl>
            <c:dLbl>
              <c:idx val="2"/>
              <c:layout>
                <c:manualLayout>
                  <c:x val="-4.7733508706996036E-3"/>
                  <c:y val="-7.26895268005836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B4-4509-BD3F-0F7B23CB6737}"/>
                </c:ext>
              </c:extLst>
            </c:dLbl>
            <c:dLbl>
              <c:idx val="3"/>
              <c:layout>
                <c:manualLayout>
                  <c:x val="5.9666885883744598E-3"/>
                  <c:y val="-0.1609553807727207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0B4-4509-BD3F-0F7B23CB6737}"/>
                </c:ext>
              </c:extLst>
            </c:dLbl>
            <c:dLbl>
              <c:idx val="4"/>
              <c:layout>
                <c:manualLayout>
                  <c:x val="5.4893535013045433E-2"/>
                  <c:y val="-0.137590890015390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B4-4509-BD3F-0F7B23CB6737}"/>
                </c:ext>
              </c:extLst>
            </c:dLbl>
            <c:dLbl>
              <c:idx val="5"/>
              <c:layout>
                <c:manualLayout>
                  <c:x val="6.6826912189794446E-2"/>
                  <c:y val="-0.259605452859226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B4-4509-BD3F-0F7B23CB6737}"/>
                </c:ext>
              </c:extLst>
            </c:dLbl>
            <c:dLbl>
              <c:idx val="6"/>
              <c:layout>
                <c:manualLayout>
                  <c:x val="1.3126714894423821E-2"/>
                  <c:y val="-0.12980272642961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B4-4509-BD3F-0F7B23CB6737}"/>
                </c:ext>
              </c:extLst>
            </c:dLbl>
            <c:dLbl>
              <c:idx val="7"/>
              <c:layout>
                <c:manualLayout>
                  <c:x val="2.9833442941872519E-2"/>
                  <c:y val="-9.86500720865063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0B4-4509-BD3F-0F7B23CB6737}"/>
                </c:ext>
              </c:extLst>
            </c:dLbl>
            <c:dLbl>
              <c:idx val="8"/>
              <c:layout>
                <c:manualLayout>
                  <c:x val="5.966688588374504E-3"/>
                  <c:y val="-7.26895268005835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B4-4509-BD3F-0F7B23CB6737}"/>
                </c:ext>
              </c:extLst>
            </c:dLbl>
            <c:dLbl>
              <c:idx val="9"/>
              <c:layout>
                <c:manualLayout>
                  <c:x val="-5.1313521860020736E-2"/>
                  <c:y val="-3.89408179288840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0B4-4509-BD3F-0F7B23CB6737}"/>
                </c:ext>
              </c:extLst>
            </c:dLbl>
            <c:spPr>
              <a:solidFill>
                <a:srgbClr val="FFC000">
                  <a:lumMod val="40000"/>
                  <a:lumOff val="6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Лист1!$C$3:$C$12</c:f>
              <c:numCache>
                <c:formatCode>General</c:formatCode>
                <c:ptCount val="10"/>
                <c:pt idx="0">
                  <c:v>1.29</c:v>
                </c:pt>
                <c:pt idx="1">
                  <c:v>0</c:v>
                </c:pt>
                <c:pt idx="2">
                  <c:v>17.88</c:v>
                </c:pt>
                <c:pt idx="3">
                  <c:v>1.1100000000000001</c:v>
                </c:pt>
                <c:pt idx="4">
                  <c:v>1.49</c:v>
                </c:pt>
                <c:pt idx="5">
                  <c:v>0</c:v>
                </c:pt>
                <c:pt idx="6">
                  <c:v>1.18</c:v>
                </c:pt>
                <c:pt idx="7">
                  <c:v>4.91</c:v>
                </c:pt>
                <c:pt idx="8">
                  <c:v>0</c:v>
                </c:pt>
                <c:pt idx="9">
                  <c:v>27.859999999999996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B4-4509-BD3F-0F7B23CB6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914931948745122E-3"/>
                  <c:y val="-8.566979944354501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38C-4E5E-A4BC-6C896192DBCA}"/>
                </c:ext>
              </c:extLst>
            </c:dLbl>
            <c:dLbl>
              <c:idx val="1"/>
              <c:layout>
                <c:manualLayout>
                  <c:x val="1.0973880213138136E-17"/>
                  <c:y val="-0.1791277624728666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8C-4E5E-A4BC-6C896192DBCA}"/>
                </c:ext>
              </c:extLst>
            </c:dLbl>
            <c:dLbl>
              <c:idx val="2"/>
              <c:layout>
                <c:manualLayout>
                  <c:x val="-4.788657593166064E-3"/>
                  <c:y val="-0.1064382356722831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38C-4E5E-A4BC-6C896192DBCA}"/>
                </c:ext>
              </c:extLst>
            </c:dLbl>
            <c:dLbl>
              <c:idx val="3"/>
              <c:layout>
                <c:manualLayout>
                  <c:x val="3.5914931948745148E-3"/>
                  <c:y val="-0.1168224537866521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8C-4E5E-A4BC-6C896192DBCA}"/>
                </c:ext>
              </c:extLst>
            </c:dLbl>
            <c:dLbl>
              <c:idx val="4"/>
              <c:layout>
                <c:manualLayout>
                  <c:x val="2.5140452364121605E-2"/>
                  <c:y val="-0.18172381700145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38C-4E5E-A4BC-6C896192DBCA}"/>
                </c:ext>
              </c:extLst>
            </c:dLbl>
            <c:dLbl>
              <c:idx val="5"/>
              <c:layout>
                <c:manualLayout>
                  <c:x val="-5.9858219914576127E-3"/>
                  <c:y val="-8.82658539721372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38C-4E5E-A4BC-6C896192DBCA}"/>
                </c:ext>
              </c:extLst>
            </c:dLbl>
            <c:dLbl>
              <c:idx val="6"/>
              <c:layout>
                <c:manualLayout>
                  <c:x val="-8.380150788040535E-3"/>
                  <c:y val="-0.147975108129759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38C-4E5E-A4BC-6C896192DBCA}"/>
                </c:ext>
              </c:extLst>
            </c:dLbl>
            <c:dLbl>
              <c:idx val="7"/>
              <c:layout>
                <c:manualLayout>
                  <c:x val="-1.1927789896054928E-3"/>
                  <c:y val="-0.316718652488256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38C-4E5E-A4BC-6C896192DBCA}"/>
                </c:ext>
              </c:extLst>
            </c:dLbl>
            <c:dLbl>
              <c:idx val="8"/>
              <c:layout>
                <c:manualLayout>
                  <c:x val="-1.7558208341021018E-16"/>
                  <c:y val="-7.00934722719912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38C-4E5E-A4BC-6C896192DBCA}"/>
                </c:ext>
              </c:extLst>
            </c:dLbl>
            <c:dLbl>
              <c:idx val="9"/>
              <c:layout>
                <c:manualLayout>
                  <c:x val="-7.1829863897490298E-2"/>
                  <c:y val="-2.379689160837328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38C-4E5E-A4BC-6C896192DBCA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Лист1!$D$3:$D$12</c:f>
              <c:numCache>
                <c:formatCode>General</c:formatCode>
                <c:ptCount val="10"/>
                <c:pt idx="0">
                  <c:v>0.37</c:v>
                </c:pt>
                <c:pt idx="1">
                  <c:v>0.8</c:v>
                </c:pt>
                <c:pt idx="2">
                  <c:v>12.43</c:v>
                </c:pt>
                <c:pt idx="3">
                  <c:v>2.73</c:v>
                </c:pt>
                <c:pt idx="4">
                  <c:v>8.98</c:v>
                </c:pt>
                <c:pt idx="5">
                  <c:v>3.57</c:v>
                </c:pt>
                <c:pt idx="6">
                  <c:v>4.82</c:v>
                </c:pt>
                <c:pt idx="7">
                  <c:v>0</c:v>
                </c:pt>
                <c:pt idx="8">
                  <c:v>7.0000000000000007E-2</c:v>
                </c:pt>
                <c:pt idx="9">
                  <c:v>33.770000000000003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8C-4E5E-A4BC-6C896192D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31452601694703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063117848778049E-3"/>
                  <c:y val="-0.11163036754824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8D5-4D12-9D08-E36D79BFB36F}"/>
                </c:ext>
              </c:extLst>
            </c:dLbl>
            <c:dLbl>
              <c:idx val="1"/>
              <c:layout>
                <c:manualLayout>
                  <c:x val="-1.2015779462194537E-2"/>
                  <c:y val="-8.826587201489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8D5-4D12-9D08-E36D79BFB36F}"/>
                </c:ext>
              </c:extLst>
            </c:dLbl>
            <c:dLbl>
              <c:idx val="2"/>
              <c:layout>
                <c:manualLayout>
                  <c:x val="1.2015779462194085E-3"/>
                  <c:y val="-3.37487157704008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D5-4D12-9D08-E36D79BFB36F}"/>
                </c:ext>
              </c:extLst>
            </c:dLbl>
            <c:dLbl>
              <c:idx val="3"/>
              <c:layout>
                <c:manualLayout>
                  <c:x val="1.2015779462194481E-2"/>
                  <c:y val="-0.129802752963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D5-4D12-9D08-E36D79BFB36F}"/>
                </c:ext>
              </c:extLst>
            </c:dLbl>
            <c:dLbl>
              <c:idx val="4"/>
              <c:layout>
                <c:manualLayout>
                  <c:x val="2.403155892438905E-3"/>
                  <c:y val="-8.30737618963713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8D5-4D12-9D08-E36D79BFB36F}"/>
                </c:ext>
              </c:extLst>
            </c:dLbl>
            <c:dLbl>
              <c:idx val="5"/>
              <c:layout>
                <c:manualLayout>
                  <c:x val="1.0814201515975074E-2"/>
                  <c:y val="-0.111630367548248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8D5-4D12-9D08-E36D79BFB36F}"/>
                </c:ext>
              </c:extLst>
            </c:dLbl>
            <c:dLbl>
              <c:idx val="6"/>
              <c:layout>
                <c:manualLayout>
                  <c:x val="-1.2015779462195408E-3"/>
                  <c:y val="-0.215472569918712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8D5-4D12-9D08-E36D79BFB36F}"/>
                </c:ext>
              </c:extLst>
            </c:dLbl>
            <c:dLbl>
              <c:idx val="7"/>
              <c:layout>
                <c:manualLayout>
                  <c:x val="7.2094676773167155E-3"/>
                  <c:y val="-6.49013764815399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8D5-4D12-9D08-E36D79BFB36F}"/>
                </c:ext>
              </c:extLst>
            </c:dLbl>
            <c:dLbl>
              <c:idx val="8"/>
              <c:layout>
                <c:manualLayout>
                  <c:x val="-4.0853650171461475E-2"/>
                  <c:y val="-0.381620093711455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8D5-4D12-9D08-E36D79BFB36F}"/>
                </c:ext>
              </c:extLst>
            </c:dLbl>
            <c:dLbl>
              <c:idx val="9"/>
              <c:layout>
                <c:manualLayout>
                  <c:x val="-9.2521501858897848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8D5-4D12-9D08-E36D79BFB36F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Лист1!$E$3:$E$12</c:f>
              <c:numCache>
                <c:formatCode>General</c:formatCode>
                <c:ptCount val="10"/>
                <c:pt idx="0">
                  <c:v>1.42</c:v>
                </c:pt>
                <c:pt idx="1">
                  <c:v>0</c:v>
                </c:pt>
                <c:pt idx="2">
                  <c:v>13.39</c:v>
                </c:pt>
                <c:pt idx="3">
                  <c:v>5.45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3.14</c:v>
                </c:pt>
                <c:pt idx="8">
                  <c:v>0</c:v>
                </c:pt>
                <c:pt idx="9">
                  <c:v>23.400000000000002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D5-4D12-9D08-E36D79BFB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RADP 20-21 CIVIL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12617"/>
              </p:ext>
            </p:extLst>
          </p:nvPr>
        </p:nvGraphicFramePr>
        <p:xfrm>
          <a:off x="136208" y="742951"/>
          <a:ext cx="12055791" cy="6266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098">
                  <a:extLst>
                    <a:ext uri="{9D8B030D-6E8A-4147-A177-3AD203B41FA5}">
                      <a16:colId xmlns:a16="http://schemas.microsoft.com/office/drawing/2014/main" val="2875459148"/>
                    </a:ext>
                  </a:extLst>
                </a:gridCol>
                <a:gridCol w="1429938">
                  <a:extLst>
                    <a:ext uri="{9D8B030D-6E8A-4147-A177-3AD203B41FA5}">
                      <a16:colId xmlns:a16="http://schemas.microsoft.com/office/drawing/2014/main" val="286056124"/>
                    </a:ext>
                  </a:extLst>
                </a:gridCol>
                <a:gridCol w="1760425">
                  <a:extLst>
                    <a:ext uri="{9D8B030D-6E8A-4147-A177-3AD203B41FA5}">
                      <a16:colId xmlns:a16="http://schemas.microsoft.com/office/drawing/2014/main" val="3709370604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3559959336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462318477"/>
                    </a:ext>
                  </a:extLst>
                </a:gridCol>
                <a:gridCol w="1671054">
                  <a:extLst>
                    <a:ext uri="{9D8B030D-6E8A-4147-A177-3AD203B41FA5}">
                      <a16:colId xmlns:a16="http://schemas.microsoft.com/office/drawing/2014/main" val="41786059"/>
                    </a:ext>
                  </a:extLst>
                </a:gridCol>
              </a:tblGrid>
              <a:tr h="360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DPP_Item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Kishorgonj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Hobogonj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Netrokona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Sunamgonj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1992255669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Irrigation Inlet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354.62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142.04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661.96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21971937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Re-installation/Construction of Regulator/Causeway (Rehabilitation Sub-Projects)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123.99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3474512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Installation/Construction of New Regulators/Causeway/Bridge/Box Drainage Outlet)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2460.16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1788.03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1242.58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1338.55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6829.32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2198936151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68.97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1210.55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110.64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273.4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545.27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2139.86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605252756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(Rehabilitation Sub-Projects) (Earth Volume: 28.01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898.45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1447.66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5491906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Full Embankment (Resection/construction) (Rehabilitation Sub-Projects) (Earth Volume: 9.16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356.96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356.96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064752153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Submergible Embankment  (Resection/construction)  (Rehabilitation Sub-Projects) (Earth Volume: 7.43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117.93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482.08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807139039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Submersible Embankment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25.68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1498.18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490.86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314.54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2303.58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714993704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Regulator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61753833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Thershing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Floor Construction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69144591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WMG Office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458466442"/>
                  </a:ext>
                </a:extLst>
              </a:tr>
              <a:tr h="223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Gate_Repair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421683057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6089.52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2784.77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3376.16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2340.4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14590.85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71586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45582"/>
              </p:ext>
            </p:extLst>
          </p:nvPr>
        </p:nvGraphicFramePr>
        <p:xfrm>
          <a:off x="453107" y="876299"/>
          <a:ext cx="11186160" cy="258797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Chonati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Causeway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6.60m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&amp;  Drainage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Rahela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RCC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 Drainage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Phuleshwari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309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1-V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148.00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894.68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38" y="783772"/>
            <a:ext cx="11186160" cy="6632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2601575" cy="7315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70119" y="2327564"/>
            <a:ext cx="1676599" cy="724394"/>
          </a:xfrm>
          <a:prstGeom prst="wedgeRoundRectCallout">
            <a:avLst>
              <a:gd name="adj1" fmla="val 63195"/>
              <a:gd name="adj2" fmla="val -3228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1.5 Kilometers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182099" y="3491345"/>
            <a:ext cx="2078182" cy="843149"/>
          </a:xfrm>
          <a:prstGeom prst="wedgeRoundRectCallout">
            <a:avLst>
              <a:gd name="adj1" fmla="val -67690"/>
              <a:gd name="adj2" fmla="val 4195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Additional Embankment </a:t>
            </a:r>
          </a:p>
          <a:p>
            <a:pPr algn="ctr"/>
            <a:r>
              <a:rPr lang="en-US" b="1" dirty="0" smtClean="0"/>
              <a:t>1.85 Kilometers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13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7277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Commitment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95458"/>
              </p:ext>
            </p:extLst>
          </p:nvPr>
        </p:nvGraphicFramePr>
        <p:xfrm>
          <a:off x="0" y="398832"/>
          <a:ext cx="12192000" cy="645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60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Commitments to JICA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Follow ups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229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Inclusion of Type B1 protective work for 200m pilot basis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Consultant had been notified to find suitable reach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46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Quality Monitoring </a:t>
                      </a:r>
                      <a:r>
                        <a:rPr lang="en-US" sz="2400" dirty="0" smtClean="0">
                          <a:effectLst/>
                        </a:rPr>
                        <a:t>Civil </a:t>
                      </a:r>
                      <a:r>
                        <a:rPr lang="en-US" sz="2400" dirty="0">
                          <a:effectLst/>
                        </a:rPr>
                        <a:t>Work Plan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(Needs immediate finalization)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228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3. Improvement of Embankment </a:t>
                      </a:r>
                      <a:r>
                        <a:rPr lang="en-US" sz="2400" dirty="0" err="1">
                          <a:effectLst/>
                        </a:rPr>
                        <a:t>Turfing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Only visual inspection.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</a:t>
            </a:r>
            <a:r>
              <a:rPr lang="en-US" sz="2800" dirty="0" smtClean="0"/>
              <a:t>CRORE FOR WHOLE PROJECT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870701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55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302"/>
            <a:ext cx="10515600" cy="54376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115145" cy="113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612844"/>
            <a:ext cx="11698697" cy="57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88798" cy="321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Year wise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73682"/>
              </p:ext>
            </p:extLst>
          </p:nvPr>
        </p:nvGraphicFramePr>
        <p:xfrm>
          <a:off x="319314" y="535021"/>
          <a:ext cx="11669485" cy="632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314" y="535021"/>
                        <a:ext cx="11669485" cy="632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728522"/>
              </p:ext>
            </p:extLst>
          </p:nvPr>
        </p:nvGraphicFramePr>
        <p:xfrm>
          <a:off x="694508" y="1051017"/>
          <a:ext cx="10802983" cy="47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79779"/>
              </p:ext>
            </p:extLst>
          </p:nvPr>
        </p:nvGraphicFramePr>
        <p:xfrm>
          <a:off x="313899" y="655094"/>
          <a:ext cx="11395501" cy="612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29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65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727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3970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56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163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365125"/>
            <a:ext cx="11573302" cy="5629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037230"/>
            <a:ext cx="11573302" cy="51397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HOBIGANJ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024073"/>
              </p:ext>
            </p:extLst>
          </p:nvPr>
        </p:nvGraphicFramePr>
        <p:xfrm>
          <a:off x="767987" y="982980"/>
          <a:ext cx="10656026" cy="489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FOR </a:t>
            </a:r>
            <a:r>
              <a:rPr lang="en-US" sz="2800" dirty="0" smtClean="0"/>
              <a:t>NETROKONA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95319"/>
              </p:ext>
            </p:extLst>
          </p:nvPr>
        </p:nvGraphicFramePr>
        <p:xfrm>
          <a:off x="811282" y="982980"/>
          <a:ext cx="10569435" cy="557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SUNAMGONJ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6115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397698"/>
              </p:ext>
            </p:extLst>
          </p:nvPr>
        </p:nvGraphicFramePr>
        <p:xfrm>
          <a:off x="811282" y="982980"/>
          <a:ext cx="10569435" cy="540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0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37055"/>
              </p:ext>
            </p:extLst>
          </p:nvPr>
        </p:nvGraphicFramePr>
        <p:xfrm>
          <a:off x="548642" y="1393371"/>
          <a:ext cx="11186160" cy="2905497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44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katakhali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khal</a:t>
                      </a:r>
                      <a:r>
                        <a:rPr lang="en-US" sz="1800" u="none" strike="noStrike" dirty="0">
                          <a:effectLst/>
                        </a:rPr>
                        <a:t> from KM 0.000 to KM 1.550=1.550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19.18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Ganakkhali</a:t>
                      </a:r>
                      <a:r>
                        <a:rPr lang="en-US" sz="1800" u="none" strike="noStrike" dirty="0">
                          <a:effectLst/>
                        </a:rPr>
                        <a:t> Khal from KM 0.000 to KM 5.625=5.625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5.625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309.8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406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kali Khal from KM 0.00 to KM 1.000=1.000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45.95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Repair &amp; Maintenense Alalia Bahadia Regulator 2 vent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44.79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21818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76367"/>
              </p:ext>
            </p:extLst>
          </p:nvPr>
        </p:nvGraphicFramePr>
        <p:xfrm>
          <a:off x="453107" y="876299"/>
          <a:ext cx="11186160" cy="45591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23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930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PangairDairKhal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0.080 to KM 4.360 = 4.280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211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0.00 to KM 5.985=5.985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141.52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KhaiyerKhal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0.495 to KM 8.405=7.910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187.03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3572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4m wide-1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DheuhalKhal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km 12.44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159.86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3010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Total KISH/PW-18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589.61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278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Rehabilitation of 5nos Regulator (2 vent 1.50m x 1.80m- 2nos, 1 vent 1.50m x 1.80m- 3nos)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120.56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4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From km. 2.565 to km 12.059 = 9.494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329.11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110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KISH/PW-21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449.57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23799"/>
              </p:ext>
            </p:extLst>
          </p:nvPr>
        </p:nvGraphicFramePr>
        <p:xfrm>
          <a:off x="453107" y="876299"/>
          <a:ext cx="11186160" cy="518330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Joyshiddhi  Causeway 6.0m wide-1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346.41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Shankir Khal  Causeway 6.0m wide-2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288.08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Sluice-1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171632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KISH/PW-25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Construction of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in between km 8.200 to km 18.030 = 0.540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Khal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0.000 to km 3.960 =  3.960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Goalkhali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0.500 to km 2.600 = 2.100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0.800 to km 1.940 =  1.140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16.39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Nadi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2.200 to km 17.700= 15.500 km)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89764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490.67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1977</Words>
  <Application>Microsoft Office PowerPoint</Application>
  <PresentationFormat>Widescreen</PresentationFormat>
  <Paragraphs>549</Paragraphs>
  <Slides>37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Century</vt:lpstr>
      <vt:lpstr>Century Gothic</vt:lpstr>
      <vt:lpstr>MS Mincho</vt:lpstr>
      <vt:lpstr>Times New Roman</vt:lpstr>
      <vt:lpstr>Vrinda</vt:lpstr>
      <vt:lpstr>Wingdings</vt:lpstr>
      <vt:lpstr>Office Theme</vt:lpstr>
      <vt:lpstr>PDF</vt:lpstr>
      <vt:lpstr>RADP 20-21 CIVIL WORKS</vt:lpstr>
      <vt:lpstr>ITEM WISE DISTRIBUTION OF RADP 20-21 in BDT CRORE FOR WHOLE PROJECT </vt:lpstr>
      <vt:lpstr>ITEM WISE DISTRIBUTION OF RADP 20-21 in BDT CRORE FOR KISHOREGONJ</vt:lpstr>
      <vt:lpstr>ITEM WISE DISTRIBUTION OF RADP 20-21 in BDT CRORE FOR HOBIGANJ</vt:lpstr>
      <vt:lpstr>ITEM WISE DISTRIBUTION OF RADP 20-21 in BDT CRORE FOR NETROKONA</vt:lpstr>
      <vt:lpstr>ITEM WISE DISTRIBUTION OF RADP 20-21 in BDT CRORE FOR SUNAMGONJ</vt:lpstr>
      <vt:lpstr>IMMEDIATE ACTIONS REQUIRED FOR KISHOREGONJ</vt:lpstr>
      <vt:lpstr>IMMEDIATE ACTIONS REQUIRED FOR KISHOREGONJ</vt:lpstr>
      <vt:lpstr>IMMEDIATE ACTIONS REQUIRED FOR KISHOREGONJ</vt:lpstr>
      <vt:lpstr>IMMEDIATE ACTIONS REQUIRED FOR KISHOREGONJ</vt:lpstr>
      <vt:lpstr>JICA’S APPRECIATION</vt:lpstr>
      <vt:lpstr>JICA’S APPRECIATION</vt:lpstr>
      <vt:lpstr>WHY DID WE GET APPRECIATION</vt:lpstr>
      <vt:lpstr>Commitment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 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53</cp:revision>
  <cp:lastPrinted>2020-12-26T07:58:39Z</cp:lastPrinted>
  <dcterms:created xsi:type="dcterms:W3CDTF">2020-11-24T00:30:25Z</dcterms:created>
  <dcterms:modified xsi:type="dcterms:W3CDTF">2020-12-26T11:22:49Z</dcterms:modified>
</cp:coreProperties>
</file>