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6" r:id="rId28"/>
    <p:sldId id="299" r:id="rId29"/>
    <p:sldId id="300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271619672"/>
        <c:axId val="271621240"/>
      </c:barChart>
      <c:catAx>
        <c:axId val="271619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21240"/>
        <c:crosses val="autoZero"/>
        <c:auto val="0"/>
        <c:lblAlgn val="ctr"/>
        <c:lblOffset val="100"/>
        <c:noMultiLvlLbl val="0"/>
      </c:catAx>
      <c:valAx>
        <c:axId val="271621240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19672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76298"/>
            <a:ext cx="12191999" cy="59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(New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989"/>
            <a:ext cx="12192000" cy="54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31493"/>
            <a:ext cx="12192000" cy="160309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(Rehab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 </a:t>
            </a: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Construction of Submersible Embankment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(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New Haor)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688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Yearwise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Civil Works Expenditure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61662"/>
              </p:ext>
            </p:extLst>
          </p:nvPr>
        </p:nvGraphicFramePr>
        <p:xfrm>
          <a:off x="0" y="928688"/>
          <a:ext cx="12192000" cy="59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8688"/>
                        <a:ext cx="12192000" cy="5929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Specification What Does It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9" y="1461163"/>
            <a:ext cx="11971361" cy="556828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,when and by whom measurement for Individual work Item will be given.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</a:t>
            </a:r>
            <a:r>
              <a:rPr lang="en-US" b="1" dirty="0">
                <a:latin typeface="Eras Demi ITC" panose="020B0805030504020804" pitchFamily="34" charset="0"/>
              </a:rPr>
              <a:t>,when </a:t>
            </a:r>
            <a:r>
              <a:rPr lang="en-US" b="1" dirty="0" smtClean="0">
                <a:latin typeface="Eras Demi ITC" panose="020B0805030504020804" pitchFamily="34" charset="0"/>
              </a:rPr>
              <a:t>,by  whom and in what frequency Quality Assurance Tests for Individual work items will be performed.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Schedule of Tests for different work Items.</a:t>
            </a:r>
            <a:endParaRPr lang="en-US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1171576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measurement will be carried through Joint Measurement Team (JMT)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81211"/>
              </p:ext>
            </p:extLst>
          </p:nvPr>
        </p:nvGraphicFramePr>
        <p:xfrm>
          <a:off x="0" y="1342813"/>
          <a:ext cx="12192000" cy="45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61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Constituting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 Members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Designation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74" y="1493059"/>
            <a:ext cx="120781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3200" kern="100" dirty="0">
                <a:highlight>
                  <a:srgbClr val="FFFF00"/>
                </a:highligh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3200" kern="100" dirty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3200" kern="100" dirty="0" smtClean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" y="0"/>
            <a:ext cx="12192001" cy="117157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Scope of JMT</a:t>
            </a: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14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CC Block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43440"/>
              </p:ext>
            </p:extLst>
          </p:nvPr>
        </p:nvGraphicFramePr>
        <p:xfrm>
          <a:off x="0" y="1014413"/>
          <a:ext cx="12192000" cy="59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14413"/>
                        <a:ext cx="12192000" cy="598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68315"/>
              </p:ext>
            </p:extLst>
          </p:nvPr>
        </p:nvGraphicFramePr>
        <p:xfrm>
          <a:off x="0" y="655638"/>
          <a:ext cx="12192000" cy="620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638"/>
                        <a:ext cx="12192000" cy="620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RCC Work</a:t>
            </a:r>
          </a:p>
        </p:txBody>
      </p:sp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39204"/>
              </p:ext>
            </p:extLst>
          </p:nvPr>
        </p:nvGraphicFramePr>
        <p:xfrm>
          <a:off x="45244" y="763588"/>
          <a:ext cx="12192000" cy="60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4" y="763588"/>
                        <a:ext cx="12192000" cy="609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44" y="0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Reinforcement</a:t>
            </a:r>
          </a:p>
        </p:txBody>
      </p:sp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298"/>
            <a:ext cx="12192000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42975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06799"/>
              </p:ext>
            </p:extLst>
          </p:nvPr>
        </p:nvGraphicFramePr>
        <p:xfrm>
          <a:off x="0" y="942974"/>
          <a:ext cx="12315825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42974"/>
                        <a:ext cx="12315825" cy="597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57263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83902"/>
              </p:ext>
            </p:extLst>
          </p:nvPr>
        </p:nvGraphicFramePr>
        <p:xfrm>
          <a:off x="1" y="957262"/>
          <a:ext cx="12192000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957262"/>
                        <a:ext cx="12192000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85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General Items Not Covered Above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0100"/>
              </p:ext>
            </p:extLst>
          </p:nvPr>
        </p:nvGraphicFramePr>
        <p:xfrm>
          <a:off x="0" y="1212850"/>
          <a:ext cx="1219200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12850"/>
                        <a:ext cx="12192000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1279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Summary of Measurement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876277"/>
              </p:ext>
            </p:extLst>
          </p:nvPr>
        </p:nvGraphicFramePr>
        <p:xfrm>
          <a:off x="1" y="812800"/>
          <a:ext cx="12191999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812800"/>
                        <a:ext cx="12191999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287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Embankment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3755"/>
              </p:ext>
            </p:extLst>
          </p:nvPr>
        </p:nvGraphicFramePr>
        <p:xfrm>
          <a:off x="0" y="1385887"/>
          <a:ext cx="12192000" cy="52398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2832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667250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6121340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640578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4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CC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46610"/>
              </p:ext>
            </p:extLst>
          </p:nvPr>
        </p:nvGraphicFramePr>
        <p:xfrm>
          <a:off x="0" y="655094"/>
          <a:ext cx="12192000" cy="665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741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98491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5027033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2701309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Fineness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Soundness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Initial Setting Time and Final Setting Time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Compressive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Tensile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Unit Weight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fresh Consignment arriving at Site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100 M. Ton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350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700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Suitability of Water for Concrete Mixing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For Each source of Water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1008:2002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 will be carried out  for at least one block for each days casting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similar standard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20282"/>
              </p:ext>
            </p:extLst>
          </p:nvPr>
        </p:nvGraphicFramePr>
        <p:xfrm>
          <a:off x="0" y="662143"/>
          <a:ext cx="12058650" cy="545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055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spc="2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86">
                <a:tc rowSpan="5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Geotextile Filter Materials: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defTabSz="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420" dirty="0" err="1" smtClean="0">
                          <a:effectLst/>
                        </a:rPr>
                        <a:t>i</a:t>
                      </a:r>
                      <a:r>
                        <a:rPr lang="en-US" sz="1600" b="1" spc="-420" dirty="0" smtClean="0">
                          <a:effectLst/>
                        </a:rPr>
                        <a:t>.	</a:t>
                      </a:r>
                      <a:r>
                        <a:rPr lang="en-US" sz="1600" b="1" spc="40" dirty="0" smtClean="0">
                          <a:effectLst/>
                        </a:rPr>
                        <a:t>Opening </a:t>
                      </a:r>
                      <a:r>
                        <a:rPr lang="en-US" sz="1600" b="1" spc="40" dirty="0">
                          <a:effectLst/>
                        </a:rPr>
                        <a:t>Size 0</a:t>
                      </a:r>
                      <a:r>
                        <a:rPr lang="en-US" sz="1600" b="1" spc="40" baseline="-25000" dirty="0">
                          <a:effectLst/>
                        </a:rPr>
                        <a:t>90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2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20" dirty="0" smtClean="0">
                          <a:effectLst/>
                        </a:rPr>
                        <a:t>1.for </a:t>
                      </a:r>
                      <a:r>
                        <a:rPr lang="en-US" sz="1600" b="1" spc="2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2.At Least 1 test for Total </a:t>
                      </a:r>
                      <a:r>
                        <a:rPr lang="en-US" sz="1600" b="1" dirty="0">
                          <a:effectLst/>
                        </a:rPr>
                        <a:t>Requirements in Reach of Work if </a:t>
                      </a:r>
                      <a:r>
                        <a:rPr lang="en-US" sz="1600" b="1" spc="45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12956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105" dirty="0" smtClean="0">
                          <a:effectLst/>
                        </a:rPr>
                        <a:t>ii. Mass </a:t>
                      </a:r>
                      <a:r>
                        <a:rPr lang="en-US" sz="1600" b="1" u="none" strike="noStrike" spc="105" dirty="0">
                          <a:effectLst/>
                        </a:rPr>
                        <a:t>per unit area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1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 smtClean="0">
                          <a:effectLst/>
                        </a:rPr>
                        <a:t>1.for </a:t>
                      </a:r>
                      <a:r>
                        <a:rPr lang="en-US" sz="1600" b="1" spc="1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3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 smtClean="0">
                          <a:effectLst/>
                        </a:rPr>
                        <a:t>meter</a:t>
                      </a: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BS EN 965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0" dirty="0" smtClean="0">
                          <a:effectLst/>
                        </a:rPr>
                        <a:t>iii. CBR </a:t>
                      </a:r>
                      <a:r>
                        <a:rPr lang="en-US" sz="1600" b="1" u="none" strike="noStrike" spc="20" dirty="0">
                          <a:effectLst/>
                        </a:rPr>
                        <a:t>Puncture </a:t>
                      </a:r>
                      <a:r>
                        <a:rPr lang="en-US" sz="1600" b="1" u="none" strike="noStrike" spc="60" dirty="0">
                          <a:effectLst/>
                        </a:rPr>
                        <a:t>Resistance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 smtClean="0">
                        <a:effectLst/>
                      </a:endParaRPr>
                    </a:p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1.for </a:t>
                      </a:r>
                      <a:r>
                        <a:rPr lang="en-US" sz="1600" b="1" dirty="0">
                          <a:effectLst/>
                        </a:rPr>
                        <a:t>each quantity of 10,000 </a:t>
                      </a: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12336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50" dirty="0" smtClean="0">
                          <a:effectLst/>
                        </a:rPr>
                        <a:t>iv.</a:t>
                      </a:r>
                      <a:r>
                        <a:rPr lang="en-US" sz="1600" b="1" u="none" strike="noStrike" spc="250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spc="250" dirty="0" smtClean="0">
                          <a:effectLst/>
                        </a:rPr>
                        <a:t>Tensile</a:t>
                      </a:r>
                      <a:r>
                        <a:rPr lang="en-US" sz="1600" b="1" u="none" strike="noStrike" spc="250" dirty="0">
                          <a:effectLst/>
                        </a:rPr>
                        <a:t>	</a:t>
                      </a:r>
                      <a:r>
                        <a:rPr lang="en-US" sz="1600" b="1" u="none" strike="noStrike" spc="105" dirty="0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95" dirty="0">
                          <a:effectLst/>
                        </a:rPr>
                        <a:t>(machine direction- </a:t>
                      </a:r>
                      <a:r>
                        <a:rPr lang="en-US" sz="1600" b="1" dirty="0">
                          <a:effectLst/>
                        </a:rPr>
                        <a:t>MD or cross machine </a:t>
                      </a:r>
                      <a:r>
                        <a:rPr lang="en-US" sz="1600" b="1" spc="30" dirty="0">
                          <a:effectLst/>
                        </a:rPr>
                        <a:t>direction-CMD)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1.for each quantity of </a:t>
                      </a:r>
                      <a:r>
                        <a:rPr lang="en-US" sz="1600" b="1" spc="10" dirty="0" smtClean="0">
                          <a:effectLst/>
                        </a:rPr>
                        <a:t>10,000</a:t>
                      </a:r>
                      <a:r>
                        <a:rPr lang="en-US" sz="1600" b="1" spc="0" baseline="0" dirty="0" smtClean="0">
                          <a:effectLst/>
                        </a:rPr>
                        <a:t> </a:t>
                      </a:r>
                      <a:r>
                        <a:rPr lang="en-US" sz="1600" b="1" spc="30" dirty="0" smtClean="0">
                          <a:effectLst/>
                        </a:rPr>
                        <a:t>square </a:t>
                      </a:r>
                      <a:r>
                        <a:rPr lang="en-US" sz="1600" b="1" spc="30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</a:t>
                      </a:r>
                      <a:r>
                        <a:rPr lang="en-US" sz="1600" b="1" spc="5" dirty="0">
                          <a:effectLst/>
                        </a:rPr>
                        <a:t>Requirements in Reach of Work if </a:t>
                      </a:r>
                      <a:r>
                        <a:rPr lang="en-US" sz="1600" b="1" spc="-20" dirty="0">
                          <a:effectLst/>
                        </a:rPr>
                        <a:t>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10319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04119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 smtClean="0">
                          <a:effectLst/>
                        </a:rPr>
                        <a:t> Minimum </a:t>
                      </a:r>
                      <a:r>
                        <a:rPr lang="en-US" sz="1600" b="1" u="none" strike="noStrike" spc="140" dirty="0">
                          <a:effectLst/>
                        </a:rPr>
                        <a:t>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310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5612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245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	2Kn/m2 &amp; </a:t>
                      </a:r>
                      <a:b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200Kn/m2 pressure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642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5135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7"/>
            <a:ext cx="12192000" cy="105607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WHY DID WE GET APPRECIATION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8308"/>
            <a:ext cx="12192000" cy="5789692"/>
          </a:xfrm>
          <a:noFill/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Presentation  of Activity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Progress in agriculture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component and plan for next </a:t>
            </a: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Presentations of civil works monitoring format</a:t>
            </a:r>
            <a:endParaRPr lang="en-CA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14" y="1727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Type A Protective Work Start: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Finish: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Length: 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Start of reporting period:	         Report Finished Date: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1312"/>
              </p:ext>
            </p:extLst>
          </p:nvPr>
        </p:nvGraphicFramePr>
        <p:xfrm>
          <a:off x="153869" y="998307"/>
          <a:ext cx="11834931" cy="6545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9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Item/Material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Executed/Material Consumed   in Last 30 days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Relevant Test Standard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Required as Per Specification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Performed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 Do Not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Remarks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CC Block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88751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Compressive Strength by Core Cutting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72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Kg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1355700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Fineness Test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C786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Compressive Strength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C151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Setting 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 Aggregate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2382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Fineness Modulus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Coarse Aggregate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5199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72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Geo Textile Filter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sqm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59363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Opening Size O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12956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Mass per unit area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BS EN 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CBR Puncture Resistance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12336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6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Tensile Strength (machine direction-MD or cross machine direction-CMD)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10319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Minimum thickness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9863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Grab Tensile Strength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ASTM D 4632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68241"/>
                  </a:ext>
                </a:extLst>
              </a:tr>
              <a:tr h="303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dirty="0"/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6319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Permeability	under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61716" y="6537834"/>
            <a:ext cx="2743200" cy="365125"/>
          </a:xfrm>
        </p:spPr>
        <p:txBody>
          <a:bodyPr/>
          <a:lstStyle/>
          <a:p>
            <a:fld id="{826EFCA3-36E9-4263-A920-02DD3CA5B069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01600" y="3954644"/>
            <a:ext cx="12003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Enclosure: Test Reports Stated Above.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This is to certify that all  the tests has been performed as per relevant standard and work has been done with full conformity to specification.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78855" y="6042243"/>
            <a:ext cx="10813145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Recommended By</a:t>
            </a:r>
          </a:p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Concerned Executive Engineer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86077"/>
              </p:ext>
            </p:extLst>
          </p:nvPr>
        </p:nvGraphicFramePr>
        <p:xfrm>
          <a:off x="149507" y="1103627"/>
          <a:ext cx="11907502" cy="388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Item/Material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Executed/Material Consumed   in Last 30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Test Standard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Required as Per Specification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Performed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 Do Not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Submersible Embankment Construction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51484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4318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D6913 / D6913M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Proctor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AASHTO T99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D2216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D7263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21"/>
              </p:ext>
            </p:extLst>
          </p:nvPr>
        </p:nvGraphicFramePr>
        <p:xfrm>
          <a:off x="780553" y="5680306"/>
          <a:ext cx="9601200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Sub-Divisional Engineer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Consultant  Supervision Engineer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Representative of Contractor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Required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Made to JICA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76330"/>
              </p:ext>
            </p:extLst>
          </p:nvPr>
        </p:nvGraphicFramePr>
        <p:xfrm>
          <a:off x="0" y="1219201"/>
          <a:ext cx="12192000" cy="6281025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458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Commitments to JICA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Follow ups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872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Inclusion of Type B1 protective work for 200m pilot basis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Consultant had been notified to find suitable reach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1399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Quality Monitoring 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Civil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Work Plan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1. QA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format finalized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(Needs immediate finalization)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07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3. Improvement of Embankment </a:t>
                      </a:r>
                      <a:r>
                        <a:rPr lang="en-US" sz="2500" b="1" dirty="0" err="1">
                          <a:solidFill>
                            <a:schemeClr val="tx1"/>
                          </a:solidFill>
                          <a:effectLst/>
                        </a:rPr>
                        <a:t>Turfing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Only visual inspection.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  <a:tr h="1617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4.Photos of condition after major construction activities shall be taken at a regular intervals, e.g. every 200 m, and added to the report</a:t>
                      </a:r>
                      <a:endParaRPr lang="en-US" sz="25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1.Embankment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compaction and </a:t>
                      </a:r>
                      <a:r>
                        <a:rPr lang="en-US" sz="25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turfing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will be videographer by single continuous shot.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2.A drone with camera will be procured to picturize different scenarios of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2192000" cy="496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Photos of condition after major construction activities shall be taken at a regular intervals, e.g. every 200 m, and added to the report.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In case of Type A: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the construction of protection work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Geotextile Filter Cloth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 m thick assorted filter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 CC blocks</a:t>
            </a: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42"/>
            <a:ext cx="12192000" cy="58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79984"/>
            <a:ext cx="12192000" cy="558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</a:t>
            </a:r>
            <a:r>
              <a:rPr lang="en-US" sz="24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February. </a:t>
            </a:r>
            <a:endParaRPr lang="en-US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Work Program for 2020-21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0536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4296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Activity Plan for Next TWO Years?</a:t>
            </a:r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42963"/>
            <a:ext cx="12191998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2001</Words>
  <Application>Microsoft Office PowerPoint</Application>
  <PresentationFormat>Widescreen</PresentationFormat>
  <Paragraphs>460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Century</vt:lpstr>
      <vt:lpstr>Century Gothic</vt:lpstr>
      <vt:lpstr>Copperplate Gothic Bold</vt:lpstr>
      <vt:lpstr>Eras Demi ITC</vt:lpstr>
      <vt:lpstr>MS Mincho</vt:lpstr>
      <vt:lpstr>Times New Roman</vt:lpstr>
      <vt:lpstr>Vrinda</vt:lpstr>
      <vt:lpstr>Wingdings</vt:lpstr>
      <vt:lpstr>Office Theme</vt:lpstr>
      <vt:lpstr>PDF</vt:lpstr>
      <vt:lpstr>JICA’S APPRECIATION</vt:lpstr>
      <vt:lpstr>JICA’S APPRECIATION</vt:lpstr>
      <vt:lpstr>WHY DID WE GET APPRECIATION</vt:lpstr>
      <vt:lpstr>Commitments Made to JICA</vt:lpstr>
      <vt:lpstr>Commitments Made to JICA</vt:lpstr>
      <vt:lpstr>Commitments Made to JICA</vt:lpstr>
      <vt:lpstr>Commitments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(New Haor) </vt:lpstr>
      <vt:lpstr>Yearwise Civil Works Expenditure</vt:lpstr>
      <vt:lpstr>Specification What Does It Contain?</vt:lpstr>
      <vt:lpstr>Measurement All the measurement will be carried through Joint Measurement Team (JMT)</vt:lpstr>
      <vt:lpstr>PowerPoint Presentation</vt:lpstr>
      <vt:lpstr>Measurement Format for CC Block</vt:lpstr>
      <vt:lpstr>PowerPoint Presentation</vt:lpstr>
      <vt:lpstr>PowerPoint Presentation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Standard Sampling and Testing for Geo Textile</vt:lpstr>
      <vt:lpstr>Standard Sampling and Testing for Geo Textile</vt:lpstr>
      <vt:lpstr>Standard Sampling and Testing for Geo Textile</vt:lpstr>
      <vt:lpstr>Total number of Test for SUNM-PW-07 </vt:lpstr>
      <vt:lpstr>Total number of Test Required for SUNM-PW-07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95</cp:revision>
  <dcterms:created xsi:type="dcterms:W3CDTF">2020-11-24T00:30:25Z</dcterms:created>
  <dcterms:modified xsi:type="dcterms:W3CDTF">2020-11-26T10:39:29Z</dcterms:modified>
</cp:coreProperties>
</file>