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6" r:id="rId2"/>
    <p:sldId id="298" r:id="rId3"/>
    <p:sldId id="297" r:id="rId4"/>
    <p:sldId id="299" r:id="rId5"/>
    <p:sldId id="300" r:id="rId6"/>
    <p:sldId id="301" r:id="rId7"/>
    <p:sldId id="257" r:id="rId8"/>
    <p:sldId id="260" r:id="rId9"/>
    <p:sldId id="258" r:id="rId10"/>
    <p:sldId id="293" r:id="rId11"/>
    <p:sldId id="294" r:id="rId12"/>
    <p:sldId id="295" r:id="rId13"/>
    <p:sldId id="276" r:id="rId14"/>
    <p:sldId id="259" r:id="rId15"/>
    <p:sldId id="264" r:id="rId16"/>
    <p:sldId id="274" r:id="rId17"/>
    <p:sldId id="268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125" autoAdjust="0"/>
  </p:normalViewPr>
  <p:slideViewPr>
    <p:cSldViewPr snapToGrid="0">
      <p:cViewPr varScale="1">
        <p:scale>
          <a:sx n="79" d="100"/>
          <a:sy n="79" d="100"/>
        </p:scale>
        <p:origin x="107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49807918794279E-2"/>
          <c:y val="9.8194541719906811E-2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536073230884466E-3"/>
                  <c:y val="-0.1335164857115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B55-4250-9C03-E538691310DD}"/>
                </c:ext>
              </c:extLst>
            </c:dLbl>
            <c:dLbl>
              <c:idx val="1"/>
              <c:layout>
                <c:manualLayout>
                  <c:x val="5.8780061025737055E-3"/>
                  <c:y val="-0.225948458763632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55-4250-9C03-E538691310DD}"/>
                </c:ext>
              </c:extLst>
            </c:dLbl>
            <c:dLbl>
              <c:idx val="2"/>
              <c:layout>
                <c:manualLayout>
                  <c:x val="-2.3512024410294822E-3"/>
                  <c:y val="-0.133516485711528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B55-4250-9C03-E538691310DD}"/>
                </c:ext>
              </c:extLst>
            </c:dLbl>
            <c:dLbl>
              <c:idx val="3"/>
              <c:layout>
                <c:manualLayout>
                  <c:x val="1.2931613425662153E-2"/>
                  <c:y val="-0.104142858854992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B55-4250-9C03-E538691310DD}"/>
                </c:ext>
              </c:extLst>
            </c:dLbl>
            <c:dLbl>
              <c:idx val="4"/>
              <c:layout>
                <c:manualLayout>
                  <c:x val="0"/>
                  <c:y val="-8.54505508553781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B55-4250-9C03-E538691310DD}"/>
                </c:ext>
              </c:extLst>
            </c:dLbl>
            <c:dLbl>
              <c:idx val="5"/>
              <c:layout>
                <c:manualLayout>
                  <c:x val="2.3512024410293963E-3"/>
                  <c:y val="-5.340659428461130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B55-4250-9C03-E538691310DD}"/>
                </c:ext>
              </c:extLst>
            </c:dLbl>
            <c:dLbl>
              <c:idx val="6"/>
              <c:layout>
                <c:manualLayout>
                  <c:x val="0"/>
                  <c:y val="-4.806593485615017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B55-4250-9C03-E538691310DD}"/>
                </c:ext>
              </c:extLst>
            </c:dLbl>
            <c:dLbl>
              <c:idx val="8"/>
              <c:layout>
                <c:manualLayout>
                  <c:x val="-1.1756012205147411E-3"/>
                  <c:y val="-5.073626457038084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B55-4250-9C03-E538691310DD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Лист1!$B$3:$B$12</c:f>
              <c:numCache>
                <c:formatCode>General</c:formatCode>
                <c:ptCount val="10"/>
                <c:pt idx="0">
                  <c:v>3.55</c:v>
                </c:pt>
                <c:pt idx="1">
                  <c:v>0.45</c:v>
                </c:pt>
                <c:pt idx="2">
                  <c:v>24.61</c:v>
                </c:pt>
                <c:pt idx="3">
                  <c:v>12.11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14.98</c:v>
                </c:pt>
                <c:pt idx="8">
                  <c:v>1.21</c:v>
                </c:pt>
                <c:pt idx="9">
                  <c:v>60.910000000000004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55-4250-9C03-E53869131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RADP 20-21 CIVIL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44833"/>
              </p:ext>
            </p:extLst>
          </p:nvPr>
        </p:nvGraphicFramePr>
        <p:xfrm>
          <a:off x="136208" y="742951"/>
          <a:ext cx="12055791" cy="6151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8098">
                  <a:extLst>
                    <a:ext uri="{9D8B030D-6E8A-4147-A177-3AD203B41FA5}">
                      <a16:colId xmlns:a16="http://schemas.microsoft.com/office/drawing/2014/main" val="2875459148"/>
                    </a:ext>
                  </a:extLst>
                </a:gridCol>
                <a:gridCol w="1429938">
                  <a:extLst>
                    <a:ext uri="{9D8B030D-6E8A-4147-A177-3AD203B41FA5}">
                      <a16:colId xmlns:a16="http://schemas.microsoft.com/office/drawing/2014/main" val="286056124"/>
                    </a:ext>
                  </a:extLst>
                </a:gridCol>
                <a:gridCol w="1760425">
                  <a:extLst>
                    <a:ext uri="{9D8B030D-6E8A-4147-A177-3AD203B41FA5}">
                      <a16:colId xmlns:a16="http://schemas.microsoft.com/office/drawing/2014/main" val="3709370604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3559959336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462318477"/>
                    </a:ext>
                  </a:extLst>
                </a:gridCol>
                <a:gridCol w="1671054">
                  <a:extLst>
                    <a:ext uri="{9D8B030D-6E8A-4147-A177-3AD203B41FA5}">
                      <a16:colId xmlns:a16="http://schemas.microsoft.com/office/drawing/2014/main" val="41786059"/>
                    </a:ext>
                  </a:extLst>
                </a:gridCol>
              </a:tblGrid>
              <a:tr h="360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DPP_Item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Kishorgonj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Hobogonj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Netrokona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Sunamgonj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1992255669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Construction of Irrigation Inlet (New 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354.62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128.76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142.04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661.96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21971937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Re-installation/Construction of Regulator/Causeway (Rehabilitation Sub-Projects)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123.99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3474512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Installation/Construction of New Regulators/Causeway/Bridge/Box Drainage Outlet) (New 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2460.16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1788.03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1242.58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1338.55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6829.32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2198936151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Re-excavation of Khal/River (New 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) (Earth Volume: 68.97 Lakh cum)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1210.55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110.64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273.4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545.27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2139.86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605252756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Re-excavation of Khal/River (Rehabilitation Sub-Projects) (Earth Volume: 28.01 Lakh cum)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898.45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1447.66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5491906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Rehabilitation of Full Embankment (Resection/construction) (Rehabilitation Sub-Projects) (Earth Volume: 9.16 lakh cum)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356.96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356.96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064752153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Rehabilitation of Submergible Embankment  (Resection/construction)  (Rehabilitation Sub-Projects) (Earth Volume: 7.43 lakh cum)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117.93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482.08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807139039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Construction of Submersible Embankment (New 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) (Earth Volume: 25.68 lakh cum)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1498.18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490.86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314.54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2303.58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714993704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Rehabilitation of Regulator (New 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120.56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127.51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61753833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Thershing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Floor Construction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69144591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Construction of WMG Office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458466442"/>
                  </a:ext>
                </a:extLst>
              </a:tr>
              <a:tr h="223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Gate_Repair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421683057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6089.52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2784.77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3376.16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2340.4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14590.85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71586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302"/>
            <a:ext cx="10515600" cy="54376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115145" cy="113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612844"/>
            <a:ext cx="11698697" cy="57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88798" cy="321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Year wise </a:t>
            </a:r>
            <a:r>
              <a:rPr lang="en-US" dirty="0" smtClean="0"/>
              <a:t>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873682"/>
              </p:ext>
            </p:extLst>
          </p:nvPr>
        </p:nvGraphicFramePr>
        <p:xfrm>
          <a:off x="319314" y="535021"/>
          <a:ext cx="11669485" cy="632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314" y="535021"/>
                        <a:ext cx="11669485" cy="632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</a:t>
            </a:r>
            <a:r>
              <a:rPr lang="en-US" sz="2800" dirty="0" smtClean="0"/>
              <a:t>CRORE FOR WHOLE PROJECT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51909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55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899216"/>
              </p:ext>
            </p:extLst>
          </p:nvPr>
        </p:nvGraphicFramePr>
        <p:xfrm>
          <a:off x="694508" y="1051017"/>
          <a:ext cx="10802983" cy="479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36732"/>
              </p:ext>
            </p:extLst>
          </p:nvPr>
        </p:nvGraphicFramePr>
        <p:xfrm>
          <a:off x="313899" y="655094"/>
          <a:ext cx="11395501" cy="6339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3600" dirty="0"/>
              <a:t>ITEM WISE DISTRIBUTION OF RADP 20-21 in BDT </a:t>
            </a:r>
            <a:r>
              <a:rPr lang="en-US" sz="3600" dirty="0" smtClean="0"/>
              <a:t>CRORE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51909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3600" dirty="0"/>
              <a:t>ITEM WISE DISTRIBUTION OF RADP 20-21 in BDT </a:t>
            </a:r>
            <a:r>
              <a:rPr lang="en-US" sz="3600" dirty="0" smtClean="0"/>
              <a:t>CRORE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51909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3600" dirty="0"/>
              <a:t>ITEM WISE DISTRIBUTION OF RADP 20-21 in BDT </a:t>
            </a:r>
            <a:r>
              <a:rPr lang="en-US" sz="3600" dirty="0" smtClean="0"/>
              <a:t>CRORE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51909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0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8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7277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Commitment </a:t>
            </a:r>
            <a:r>
              <a:rPr lang="en-US" sz="3200" dirty="0" smtClean="0"/>
              <a:t>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95458"/>
              </p:ext>
            </p:extLst>
          </p:nvPr>
        </p:nvGraphicFramePr>
        <p:xfrm>
          <a:off x="0" y="398832"/>
          <a:ext cx="12192000" cy="6459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60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Commitments to JICA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Follow ups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2290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Inclusion of Type B1 protective work for 200m pilot basis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Consultant had been notified to find suitable reach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46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Quality Monitoring </a:t>
                      </a:r>
                      <a:r>
                        <a:rPr lang="en-US" sz="2400" dirty="0" smtClean="0">
                          <a:effectLst/>
                        </a:rPr>
                        <a:t>Civil </a:t>
                      </a:r>
                      <a:r>
                        <a:rPr lang="en-US" sz="2400" dirty="0">
                          <a:effectLst/>
                        </a:rPr>
                        <a:t>Work Plan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(Needs immediate finalization)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228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3. Improvement of Embankment </a:t>
                      </a:r>
                      <a:r>
                        <a:rPr lang="en-US" sz="2400" dirty="0" err="1">
                          <a:effectLst/>
                        </a:rPr>
                        <a:t>Turfing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Only visual inspection.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1482</Words>
  <Application>Microsoft Office PowerPoint</Application>
  <PresentationFormat>Widescreen</PresentationFormat>
  <Paragraphs>360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MS Mincho</vt:lpstr>
      <vt:lpstr>Arial</vt:lpstr>
      <vt:lpstr>Calibri</vt:lpstr>
      <vt:lpstr>Calibri Light</vt:lpstr>
      <vt:lpstr>Cambria</vt:lpstr>
      <vt:lpstr>Century</vt:lpstr>
      <vt:lpstr>Century Gothic</vt:lpstr>
      <vt:lpstr>Times New Roman</vt:lpstr>
      <vt:lpstr>Vrinda</vt:lpstr>
      <vt:lpstr>Wingdings</vt:lpstr>
      <vt:lpstr>Office Theme</vt:lpstr>
      <vt:lpstr>PDF</vt:lpstr>
      <vt:lpstr>RADP 20-21 CIVIL WORKS</vt:lpstr>
      <vt:lpstr>ITEM WISE DISTRIBUTION OF RADP 20-21 in BDT CRORE FOR WHOLE PROJECT </vt:lpstr>
      <vt:lpstr>ITEM WISE DISTRIBUTION OF RADP 20-21 in BDT CRORE FOR KISHOREGONJ</vt:lpstr>
      <vt:lpstr>ITEM WISE DISTRIBUTION OF RADP 20-21 in BDT CRORE</vt:lpstr>
      <vt:lpstr>ITEM WISE DISTRIBUTION OF RADP 20-21 in BDT CRORE</vt:lpstr>
      <vt:lpstr>ITEM WISE DISTRIBUTION OF RADP 20-21 in BDT CRORE</vt:lpstr>
      <vt:lpstr>JICA’S APPRECIATION</vt:lpstr>
      <vt:lpstr>WHY DID WE GET APPRECIATION</vt:lpstr>
      <vt:lpstr>Commitment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 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Home</cp:lastModifiedBy>
  <cp:revision>35</cp:revision>
  <dcterms:created xsi:type="dcterms:W3CDTF">2020-11-24T00:30:25Z</dcterms:created>
  <dcterms:modified xsi:type="dcterms:W3CDTF">2020-12-25T16:59:04Z</dcterms:modified>
</cp:coreProperties>
</file>