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69" r:id="rId3"/>
    <p:sldId id="257" r:id="rId4"/>
    <p:sldId id="278" r:id="rId5"/>
    <p:sldId id="260" r:id="rId6"/>
    <p:sldId id="261" r:id="rId7"/>
    <p:sldId id="271" r:id="rId8"/>
    <p:sldId id="262" r:id="rId9"/>
    <p:sldId id="258" r:id="rId10"/>
    <p:sldId id="259" r:id="rId11"/>
    <p:sldId id="264" r:id="rId12"/>
    <p:sldId id="272" r:id="rId13"/>
    <p:sldId id="277" r:id="rId14"/>
    <p:sldId id="273" r:id="rId15"/>
    <p:sldId id="268" r:id="rId16"/>
    <p:sldId id="275" r:id="rId17"/>
    <p:sldId id="265" r:id="rId18"/>
    <p:sldId id="279" r:id="rId19"/>
    <p:sldId id="280" r:id="rId20"/>
    <p:sldId id="266" r:id="rId21"/>
    <p:sldId id="26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15" autoAdjust="0"/>
    <p:restoredTop sz="94660"/>
  </p:normalViewPr>
  <p:slideViewPr>
    <p:cSldViewPr snapToGrid="0">
      <p:cViewPr varScale="1">
        <p:scale>
          <a:sx n="64" d="100"/>
          <a:sy n="64" d="100"/>
        </p:scale>
        <p:origin x="45" y="531"/>
      </p:cViewPr>
      <p:guideLst/>
    </p:cSldViewPr>
  </p:slideViewPr>
  <p:notesTextViewPr>
    <p:cViewPr>
      <p:scale>
        <a:sx n="1" d="1"/>
        <a:sy n="1" d="1"/>
      </p:scale>
      <p:origin x="0" y="0"/>
    </p:cViewPr>
  </p:notesTextViewPr>
  <p:notesViewPr>
    <p:cSldViewPr snapToGrid="0">
      <p:cViewPr>
        <p:scale>
          <a:sx n="130" d="100"/>
          <a:sy n="130" d="100"/>
        </p:scale>
        <p:origin x="213" y="-37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AF902-E4E4-4377-9F5C-2F56467D88E4}"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72272-37EA-4126-9011-B513D1540BB8}" type="slidenum">
              <a:rPr lang="en-US" smtClean="0"/>
              <a:t>‹#›</a:t>
            </a:fld>
            <a:endParaRPr lang="en-US"/>
          </a:p>
        </p:txBody>
      </p:sp>
    </p:spTree>
    <p:extLst>
      <p:ext uri="{BB962C8B-B14F-4D97-AF65-F5344CB8AC3E}">
        <p14:creationId xmlns:p14="http://schemas.microsoft.com/office/powerpoint/2010/main" val="3137020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hindawi.com/journals/bmri/2014/78167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italconnect.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r>
              <a:rPr lang="en-US" sz="1050" dirty="0"/>
              <a:t>These slides were from a presentation to the Bay Area R User’s Group, June 21, 2016.</a:t>
            </a:r>
          </a:p>
          <a:p>
            <a:endParaRPr lang="en-US" sz="1050" dirty="0"/>
          </a:p>
          <a:p>
            <a:r>
              <a:rPr lang="en-US" sz="1050" dirty="0"/>
              <a:t>Creating a large-scale semi-synthetic healthcare dataset for education and demos</a:t>
            </a:r>
          </a:p>
          <a:p>
            <a:endParaRPr lang="en-US" sz="1050" dirty="0"/>
          </a:p>
          <a:p>
            <a:r>
              <a:rPr lang="en-US" sz="1050" dirty="0"/>
              <a:t>Realizing that our healthcare customers were getting tired of seeing technical demonstrations about mortgages, taxi rides and airline flight delays, we have used simulations to construct a large set of data for a health care analytics use case. Starting with published anonymized data about hospital readmission rates for diabetic patients we reverse-engineered admission histories, generated fictitious personal details (names, birthdates, </a:t>
            </a:r>
            <a:r>
              <a:rPr lang="en-US" sz="1050" dirty="0" err="1"/>
              <a:t>zipcodes</a:t>
            </a:r>
            <a:r>
              <a:rPr lang="en-US" sz="1050" dirty="0"/>
              <a:t>, weights), and simulated a variety of additional data sources from which we can engineer analytical features. These include grocery purchases (used to estimate percentage of calories from carbohydrates in the diet), continuous blood glucose monitoring measurements (used to calculate standard deviation), and wearable vital sign sensor data (to quantify activity). We used Hive, Pig, and Microsoft R Server on an HDInsight cluster to extract the features from these large datasets.</a:t>
            </a:r>
          </a:p>
          <a:p>
            <a:endParaRPr lang="en-US" sz="1050" dirty="0"/>
          </a:p>
          <a:p>
            <a:r>
              <a:rPr lang="en-US" sz="1050" dirty="0"/>
              <a:t>Since there are no privacy concerns with this simulated data, it should be useful for a variety of training exercises and demonstrations that bring together demographic information, wearable sensor data, and electronic medical records to predict a medical outcome.</a:t>
            </a:r>
          </a:p>
          <a:p>
            <a:endParaRPr lang="en-US" sz="1050" dirty="0"/>
          </a:p>
          <a:p>
            <a:r>
              <a:rPr lang="en-US" sz="1050" dirty="0"/>
              <a:t>Simulating data for analysis is a sort of "red team/blue team" exercise, where the simulation team embeds signals in the data and the analysis team tries to find them. I will describe the approaches used to generate the simulated data such that the engineered features are predictive of the outcome.</a:t>
            </a:r>
          </a:p>
          <a:p>
            <a:endParaRPr lang="en-US" sz="1050" dirty="0"/>
          </a:p>
        </p:txBody>
      </p:sp>
      <p:sp>
        <p:nvSpPr>
          <p:cNvPr id="4" name="Slide Number Placeholder 3"/>
          <p:cNvSpPr>
            <a:spLocks noGrp="1"/>
          </p:cNvSpPr>
          <p:nvPr>
            <p:ph type="sldNum" sz="quarter" idx="10"/>
          </p:nvPr>
        </p:nvSpPr>
        <p:spPr/>
        <p:txBody>
          <a:bodyPr/>
          <a:lstStyle/>
          <a:p>
            <a:fld id="{70272272-37EA-4126-9011-B513D1540BB8}" type="slidenum">
              <a:rPr lang="en-US" smtClean="0"/>
              <a:t>1</a:t>
            </a:fld>
            <a:endParaRPr lang="en-US"/>
          </a:p>
        </p:txBody>
      </p:sp>
    </p:spTree>
    <p:extLst>
      <p:ext uri="{BB962C8B-B14F-4D97-AF65-F5344CB8AC3E}">
        <p14:creationId xmlns:p14="http://schemas.microsoft.com/office/powerpoint/2010/main" val="3928119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Hive query we used to convert foods to nutrients, and take the ratio of carbohydrate calories to total calories. The same query also works in SQLite without modification.</a:t>
            </a:r>
          </a:p>
        </p:txBody>
      </p:sp>
      <p:sp>
        <p:nvSpPr>
          <p:cNvPr id="4" name="Slide Number Placeholder 3"/>
          <p:cNvSpPr>
            <a:spLocks noGrp="1"/>
          </p:cNvSpPr>
          <p:nvPr>
            <p:ph type="sldNum" sz="quarter" idx="10"/>
          </p:nvPr>
        </p:nvSpPr>
        <p:spPr/>
        <p:txBody>
          <a:bodyPr/>
          <a:lstStyle/>
          <a:p>
            <a:fld id="{70272272-37EA-4126-9011-B513D1540BB8}" type="slidenum">
              <a:rPr lang="en-US" smtClean="0"/>
              <a:t>10</a:t>
            </a:fld>
            <a:endParaRPr lang="en-US"/>
          </a:p>
        </p:txBody>
      </p:sp>
    </p:spTree>
    <p:extLst>
      <p:ext uri="{BB962C8B-B14F-4D97-AF65-F5344CB8AC3E}">
        <p14:creationId xmlns:p14="http://schemas.microsoft.com/office/powerpoint/2010/main" val="2535478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glucose peaks are </a:t>
            </a:r>
            <a:r>
              <a:rPr lang="en-US" dirty="0" err="1"/>
              <a:t>knd</a:t>
            </a:r>
            <a:r>
              <a:rPr lang="en-US" dirty="0"/>
              <a:t> of funny looking (they should be more rounded), but at least they match with the activity reported by the activity sensor.</a:t>
            </a:r>
          </a:p>
        </p:txBody>
      </p:sp>
      <p:sp>
        <p:nvSpPr>
          <p:cNvPr id="4" name="Slide Number Placeholder 3"/>
          <p:cNvSpPr>
            <a:spLocks noGrp="1"/>
          </p:cNvSpPr>
          <p:nvPr>
            <p:ph type="sldNum" sz="quarter" idx="10"/>
          </p:nvPr>
        </p:nvSpPr>
        <p:spPr/>
        <p:txBody>
          <a:bodyPr/>
          <a:lstStyle/>
          <a:p>
            <a:fld id="{70272272-37EA-4126-9011-B513D1540BB8}" type="slidenum">
              <a:rPr lang="en-US" smtClean="0"/>
              <a:t>11</a:t>
            </a:fld>
            <a:endParaRPr lang="en-US"/>
          </a:p>
        </p:txBody>
      </p:sp>
    </p:spTree>
    <p:extLst>
      <p:ext uri="{BB962C8B-B14F-4D97-AF65-F5344CB8AC3E}">
        <p14:creationId xmlns:p14="http://schemas.microsoft.com/office/powerpoint/2010/main" val="1226851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 we need to engineer from the glucose readings is the variability, as reflected in the standard deviation. In theory this is an easy thing to calculate, and we show one way to do it using Pig. But it is easy to run into numerical stability problems, and we recommend that most users should employ off-the-shelf routines for these kinds of statistics.</a:t>
            </a:r>
          </a:p>
          <a:p>
            <a:endParaRPr lang="en-US" dirty="0"/>
          </a:p>
          <a:p>
            <a:r>
              <a:rPr lang="en-US" dirty="0"/>
              <a:t>Normally you might think of high average glucose levels as being “bad”, but we chose to make the variability be bad instead. Average glucose levels is reflected in the good old-fashioned HbA1c level, and you don’t really need a continuous monitor to measure it. But CBGM lets you see the variability, so that’s the exciting new thing.</a:t>
            </a:r>
          </a:p>
        </p:txBody>
      </p:sp>
      <p:sp>
        <p:nvSpPr>
          <p:cNvPr id="4" name="Slide Number Placeholder 3"/>
          <p:cNvSpPr>
            <a:spLocks noGrp="1"/>
          </p:cNvSpPr>
          <p:nvPr>
            <p:ph type="sldNum" sz="quarter" idx="10"/>
          </p:nvPr>
        </p:nvSpPr>
        <p:spPr/>
        <p:txBody>
          <a:bodyPr/>
          <a:lstStyle/>
          <a:p>
            <a:fld id="{70272272-37EA-4126-9011-B513D1540BB8}" type="slidenum">
              <a:rPr lang="en-US" smtClean="0"/>
              <a:t>12</a:t>
            </a:fld>
            <a:endParaRPr lang="en-US"/>
          </a:p>
        </p:txBody>
      </p:sp>
    </p:spTree>
    <p:extLst>
      <p:ext uri="{BB962C8B-B14F-4D97-AF65-F5344CB8AC3E}">
        <p14:creationId xmlns:p14="http://schemas.microsoft.com/office/powerpoint/2010/main" val="383550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numerical instability problems calculating standard deviation on simulated data using the approach from the previous slide (“</a:t>
            </a:r>
            <a:r>
              <a:rPr lang="en-US" dirty="0" err="1"/>
              <a:t>pig_sd</a:t>
            </a:r>
            <a:r>
              <a:rPr lang="en-US" dirty="0"/>
              <a:t>”). The same algorithm works better in R (“</a:t>
            </a:r>
            <a:r>
              <a:rPr lang="en-US" dirty="0" err="1"/>
              <a:t>my_sd</a:t>
            </a:r>
            <a:r>
              <a:rPr lang="en-US" dirty="0"/>
              <a:t>”), presumably because of increased numerical precision, but it is still not as stable as either the base R implementation (“</a:t>
            </a:r>
            <a:r>
              <a:rPr lang="en-US" dirty="0" err="1"/>
              <a:t>sd</a:t>
            </a:r>
            <a:r>
              <a:rPr lang="en-US" dirty="0"/>
              <a:t>”), or the standard deviation computed by </a:t>
            </a:r>
            <a:r>
              <a:rPr lang="en-US" dirty="0" err="1"/>
              <a:t>rxSummary</a:t>
            </a:r>
            <a:r>
              <a:rPr lang="en-US" dirty="0"/>
              <a:t> (“</a:t>
            </a:r>
            <a:r>
              <a:rPr lang="en-US" dirty="0" err="1"/>
              <a:t>rx_sd</a:t>
            </a:r>
            <a:r>
              <a:rPr lang="en-US" dirty="0"/>
              <a:t>”).</a:t>
            </a:r>
          </a:p>
        </p:txBody>
      </p:sp>
      <p:sp>
        <p:nvSpPr>
          <p:cNvPr id="4" name="Slide Number Placeholder 3"/>
          <p:cNvSpPr>
            <a:spLocks noGrp="1"/>
          </p:cNvSpPr>
          <p:nvPr>
            <p:ph type="sldNum" sz="quarter" idx="10"/>
          </p:nvPr>
        </p:nvSpPr>
        <p:spPr/>
        <p:txBody>
          <a:bodyPr/>
          <a:lstStyle/>
          <a:p>
            <a:fld id="{70272272-37EA-4126-9011-B513D1540BB8}" type="slidenum">
              <a:rPr lang="en-US" smtClean="0"/>
              <a:t>13</a:t>
            </a:fld>
            <a:endParaRPr lang="en-US"/>
          </a:p>
        </p:txBody>
      </p:sp>
    </p:spTree>
    <p:extLst>
      <p:ext uri="{BB962C8B-B14F-4D97-AF65-F5344CB8AC3E}">
        <p14:creationId xmlns:p14="http://schemas.microsoft.com/office/powerpoint/2010/main" val="224423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rxSummary</a:t>
            </a:r>
            <a:r>
              <a:rPr lang="en-US" dirty="0"/>
              <a:t> computes standard deviation (and other summary statistics) from a simple function call. We use this to show the difference between the local compute context (which runs on a single computer) and the Hadoop compute context (which launched a Hadoop Map Reduce job). Note that the code to call the function is the same in both cases; only the compute context has been changed.</a:t>
            </a:r>
          </a:p>
        </p:txBody>
      </p:sp>
      <p:sp>
        <p:nvSpPr>
          <p:cNvPr id="4" name="Slide Number Placeholder 3"/>
          <p:cNvSpPr>
            <a:spLocks noGrp="1"/>
          </p:cNvSpPr>
          <p:nvPr>
            <p:ph type="sldNum" sz="quarter" idx="10"/>
          </p:nvPr>
        </p:nvSpPr>
        <p:spPr/>
        <p:txBody>
          <a:bodyPr/>
          <a:lstStyle/>
          <a:p>
            <a:fld id="{70272272-37EA-4126-9011-B513D1540BB8}" type="slidenum">
              <a:rPr lang="en-US" smtClean="0"/>
              <a:t>14</a:t>
            </a:fld>
            <a:endParaRPr lang="en-US"/>
          </a:p>
        </p:txBody>
      </p:sp>
    </p:spTree>
    <p:extLst>
      <p:ext uri="{BB962C8B-B14F-4D97-AF65-F5344CB8AC3E}">
        <p14:creationId xmlns:p14="http://schemas.microsoft.com/office/powerpoint/2010/main" val="249748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work with CSV files, you have to supply metadata, such as column names and types. Here we import the CSV data to XDF, then we can run </a:t>
            </a:r>
            <a:r>
              <a:rPr lang="en-US" dirty="0" err="1"/>
              <a:t>rxSummary</a:t>
            </a:r>
            <a:r>
              <a:rPr lang="en-US" dirty="0"/>
              <a:t>.</a:t>
            </a:r>
          </a:p>
        </p:txBody>
      </p:sp>
      <p:sp>
        <p:nvSpPr>
          <p:cNvPr id="4" name="Slide Number Placeholder 3"/>
          <p:cNvSpPr>
            <a:spLocks noGrp="1"/>
          </p:cNvSpPr>
          <p:nvPr>
            <p:ph type="sldNum" sz="quarter" idx="10"/>
          </p:nvPr>
        </p:nvSpPr>
        <p:spPr/>
        <p:txBody>
          <a:bodyPr/>
          <a:lstStyle/>
          <a:p>
            <a:fld id="{70272272-37EA-4126-9011-B513D1540BB8}" type="slidenum">
              <a:rPr lang="en-US" smtClean="0"/>
              <a:t>15</a:t>
            </a:fld>
            <a:endParaRPr lang="en-US"/>
          </a:p>
        </p:txBody>
      </p:sp>
    </p:spTree>
    <p:extLst>
      <p:ext uri="{BB962C8B-B14F-4D97-AF65-F5344CB8AC3E}">
        <p14:creationId xmlns:p14="http://schemas.microsoft.com/office/powerpoint/2010/main" val="3382322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RevoScaleR</a:t>
            </a:r>
            <a:r>
              <a:rPr lang="en-US" dirty="0"/>
              <a:t> package contains the major functions from Revolution R Enterprise, now Microsoft R Server. These functions are designed to work efficiently on data that can be too large to fit into memory, and they can be transparently distributed on platforms such as Spark or Hadoop just by setting the “compute context”.</a:t>
            </a:r>
          </a:p>
        </p:txBody>
      </p:sp>
      <p:sp>
        <p:nvSpPr>
          <p:cNvPr id="4" name="Slide Number Placeholder 3"/>
          <p:cNvSpPr>
            <a:spLocks noGrp="1"/>
          </p:cNvSpPr>
          <p:nvPr>
            <p:ph type="sldNum" sz="quarter" idx="10"/>
          </p:nvPr>
        </p:nvSpPr>
        <p:spPr/>
        <p:txBody>
          <a:bodyPr/>
          <a:lstStyle/>
          <a:p>
            <a:fld id="{70272272-37EA-4126-9011-B513D1540BB8}" type="slidenum">
              <a:rPr lang="en-US" smtClean="0"/>
              <a:t>16</a:t>
            </a:fld>
            <a:endParaRPr lang="en-US"/>
          </a:p>
        </p:txBody>
      </p:sp>
    </p:spTree>
    <p:extLst>
      <p:ext uri="{BB962C8B-B14F-4D97-AF65-F5344CB8AC3E}">
        <p14:creationId xmlns:p14="http://schemas.microsoft.com/office/powerpoint/2010/main" val="2108049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simulate wearable activity sensors record a variety of measurements in JSON format. Each record includes the </a:t>
            </a:r>
            <a:r>
              <a:rPr lang="en-US" dirty="0" err="1"/>
              <a:t>sensor_id</a:t>
            </a:r>
            <a:r>
              <a:rPr lang="en-US" dirty="0"/>
              <a:t> (assigned to a particular patient) and the timestamp at which measurements were begun (“</a:t>
            </a:r>
            <a:r>
              <a:rPr lang="en-US" dirty="0" err="1"/>
              <a:t>bt</a:t>
            </a:r>
            <a:r>
              <a:rPr lang="en-US" dirty="0"/>
              <a:t>”).</a:t>
            </a:r>
          </a:p>
          <a:p>
            <a:endParaRPr lang="en-US" dirty="0"/>
          </a:p>
          <a:p>
            <a:endParaRPr lang="en-US" dirty="0"/>
          </a:p>
          <a:p>
            <a:r>
              <a:rPr lang="en-US" dirty="0"/>
              <a:t>Measurements are recorded in array “e”, where “t” is the time of the event (relative to “</a:t>
            </a:r>
            <a:r>
              <a:rPr lang="en-US" dirty="0" err="1"/>
              <a:t>bt</a:t>
            </a:r>
            <a:r>
              <a:rPr lang="en-US" dirty="0"/>
              <a:t>”), “n” is the name of the event, and “v” is the value. Events include “</a:t>
            </a:r>
            <a:r>
              <a:rPr lang="en-US" dirty="0" err="1"/>
              <a:t>ts</a:t>
            </a:r>
            <a:r>
              <a:rPr lang="en-US" dirty="0"/>
              <a:t>” (temperature of the skin in degrees Celsius times 100), “re” (respirations per minute times 100), “</a:t>
            </a:r>
            <a:r>
              <a:rPr lang="en-US" dirty="0" err="1"/>
              <a:t>hr</a:t>
            </a:r>
            <a:r>
              <a:rPr lang="en-US" dirty="0"/>
              <a:t>” (heart rate), and “</a:t>
            </a:r>
            <a:r>
              <a:rPr lang="en-US" dirty="0" err="1"/>
              <a:t>po</a:t>
            </a:r>
            <a:r>
              <a:rPr lang="en-US" dirty="0"/>
              <a:t>” (a posture code for lying down, sitting, standing, walking, etc.).</a:t>
            </a:r>
          </a:p>
        </p:txBody>
      </p:sp>
      <p:sp>
        <p:nvSpPr>
          <p:cNvPr id="4" name="Slide Number Placeholder 3"/>
          <p:cNvSpPr>
            <a:spLocks noGrp="1"/>
          </p:cNvSpPr>
          <p:nvPr>
            <p:ph type="sldNum" sz="quarter" idx="10"/>
          </p:nvPr>
        </p:nvSpPr>
        <p:spPr/>
        <p:txBody>
          <a:bodyPr/>
          <a:lstStyle/>
          <a:p>
            <a:fld id="{70272272-37EA-4126-9011-B513D1540BB8}" type="slidenum">
              <a:rPr lang="en-US" smtClean="0"/>
              <a:t>17</a:t>
            </a:fld>
            <a:endParaRPr lang="en-US"/>
          </a:p>
        </p:txBody>
      </p:sp>
    </p:spTree>
    <p:extLst>
      <p:ext uri="{BB962C8B-B14F-4D97-AF65-F5344CB8AC3E}">
        <p14:creationId xmlns:p14="http://schemas.microsoft.com/office/powerpoint/2010/main" val="494425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data is gathered from each patient for 4 days after discharge from the hospital. All activity measurements are driven by a 24 hour circadian pattern, which determines which of three Markov state transition matrices to use (night time, day time, and meal time matrices). Each patient was assigned an activity level between 0 and 1 which controls how the “sedentary” and “active” matrices are mixed to produce a set of state transition matrices for that patient.</a:t>
            </a:r>
          </a:p>
          <a:p>
            <a:endParaRPr lang="en-US" dirty="0"/>
          </a:p>
          <a:p>
            <a:r>
              <a:rPr lang="en-US" dirty="0"/>
              <a:t>Since all the measurements are driven by the same process, there are a variety of different features that could be derived to reflect the underlying activity level. But it turns out that “minutes per day spent walking” works well, and is easy to calculate.</a:t>
            </a:r>
          </a:p>
        </p:txBody>
      </p:sp>
      <p:sp>
        <p:nvSpPr>
          <p:cNvPr id="4" name="Slide Number Placeholder 3"/>
          <p:cNvSpPr>
            <a:spLocks noGrp="1"/>
          </p:cNvSpPr>
          <p:nvPr>
            <p:ph type="sldNum" sz="quarter" idx="10"/>
          </p:nvPr>
        </p:nvSpPr>
        <p:spPr/>
        <p:txBody>
          <a:bodyPr/>
          <a:lstStyle/>
          <a:p>
            <a:fld id="{70272272-37EA-4126-9011-B513D1540BB8}" type="slidenum">
              <a:rPr lang="en-US" smtClean="0"/>
              <a:t>18</a:t>
            </a:fld>
            <a:endParaRPr lang="en-US"/>
          </a:p>
        </p:txBody>
      </p:sp>
    </p:spTree>
    <p:extLst>
      <p:ext uri="{BB962C8B-B14F-4D97-AF65-F5344CB8AC3E}">
        <p14:creationId xmlns:p14="http://schemas.microsoft.com/office/powerpoint/2010/main" val="3478638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 engineering is done on big data using an HDInsight cluster, but the resulting dataset is small enough to model in ML Studio. Here we use a simple custom R script to look up demographic information by </a:t>
            </a:r>
            <a:r>
              <a:rPr lang="en-US" dirty="0" err="1"/>
              <a:t>zipcode</a:t>
            </a:r>
            <a:r>
              <a:rPr lang="en-US" dirty="0"/>
              <a:t>, but all other modules are “off the shelf”. The data is split into training and test sets. A multiclass decision jungle model is trained on the training set, then its performance is evaluated on the test set. We use the Permutation Feature Importance module to evaluate how much each feature contributes to the prediction.</a:t>
            </a:r>
          </a:p>
        </p:txBody>
      </p:sp>
      <p:sp>
        <p:nvSpPr>
          <p:cNvPr id="4" name="Slide Number Placeholder 3"/>
          <p:cNvSpPr>
            <a:spLocks noGrp="1"/>
          </p:cNvSpPr>
          <p:nvPr>
            <p:ph type="sldNum" sz="quarter" idx="10"/>
          </p:nvPr>
        </p:nvSpPr>
        <p:spPr/>
        <p:txBody>
          <a:bodyPr/>
          <a:lstStyle/>
          <a:p>
            <a:fld id="{70272272-37EA-4126-9011-B513D1540BB8}" type="slidenum">
              <a:rPr lang="en-US" smtClean="0"/>
              <a:t>19</a:t>
            </a:fld>
            <a:endParaRPr lang="en-US"/>
          </a:p>
        </p:txBody>
      </p:sp>
    </p:spTree>
    <p:extLst>
      <p:ext uri="{BB962C8B-B14F-4D97-AF65-F5344CB8AC3E}">
        <p14:creationId xmlns:p14="http://schemas.microsoft.com/office/powerpoint/2010/main" val="15423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https://www.hindawi.com/journals/bmri/2014/781670/</a:t>
            </a:r>
            <a:endParaRPr lang="en-US" dirty="0"/>
          </a:p>
          <a:p>
            <a:endParaRPr lang="en-US" dirty="0"/>
          </a:p>
        </p:txBody>
      </p:sp>
      <p:sp>
        <p:nvSpPr>
          <p:cNvPr id="4" name="Slide Number Placeholder 3"/>
          <p:cNvSpPr>
            <a:spLocks noGrp="1"/>
          </p:cNvSpPr>
          <p:nvPr>
            <p:ph type="sldNum" sz="quarter" idx="10"/>
          </p:nvPr>
        </p:nvSpPr>
        <p:spPr/>
        <p:txBody>
          <a:bodyPr/>
          <a:lstStyle/>
          <a:p>
            <a:fld id="{70272272-37EA-4126-9011-B513D1540BB8}" type="slidenum">
              <a:rPr lang="en-US" smtClean="0"/>
              <a:t>2</a:t>
            </a:fld>
            <a:endParaRPr lang="en-US"/>
          </a:p>
        </p:txBody>
      </p:sp>
    </p:spTree>
    <p:extLst>
      <p:ext uri="{BB962C8B-B14F-4D97-AF65-F5344CB8AC3E}">
        <p14:creationId xmlns:p14="http://schemas.microsoft.com/office/powerpoint/2010/main" val="2543003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a few of the 24 columns in the final dataset, including the 5 new simulated features we have generated through our feature engineering process.</a:t>
            </a:r>
          </a:p>
        </p:txBody>
      </p:sp>
      <p:sp>
        <p:nvSpPr>
          <p:cNvPr id="4" name="Slide Number Placeholder 3"/>
          <p:cNvSpPr>
            <a:spLocks noGrp="1"/>
          </p:cNvSpPr>
          <p:nvPr>
            <p:ph type="sldNum" sz="quarter" idx="10"/>
          </p:nvPr>
        </p:nvSpPr>
        <p:spPr/>
        <p:txBody>
          <a:bodyPr/>
          <a:lstStyle/>
          <a:p>
            <a:fld id="{70272272-37EA-4126-9011-B513D1540BB8}" type="slidenum">
              <a:rPr lang="en-US" smtClean="0"/>
              <a:t>20</a:t>
            </a:fld>
            <a:endParaRPr lang="en-US"/>
          </a:p>
        </p:txBody>
      </p:sp>
    </p:spTree>
    <p:extLst>
      <p:ext uri="{BB962C8B-B14F-4D97-AF65-F5344CB8AC3E}">
        <p14:creationId xmlns:p14="http://schemas.microsoft.com/office/powerpoint/2010/main" val="2342956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from the Permutation Feature Importance module. Not surprisingly, the simulated features are highly predictive of the outcome (in fact, they are probably too good – far better than any real features in the actual dataset).</a:t>
            </a:r>
          </a:p>
        </p:txBody>
      </p:sp>
      <p:sp>
        <p:nvSpPr>
          <p:cNvPr id="4" name="Slide Number Placeholder 3"/>
          <p:cNvSpPr>
            <a:spLocks noGrp="1"/>
          </p:cNvSpPr>
          <p:nvPr>
            <p:ph type="sldNum" sz="quarter" idx="10"/>
          </p:nvPr>
        </p:nvSpPr>
        <p:spPr/>
        <p:txBody>
          <a:bodyPr/>
          <a:lstStyle/>
          <a:p>
            <a:fld id="{70272272-37EA-4126-9011-B513D1540BB8}" type="slidenum">
              <a:rPr lang="en-US" smtClean="0"/>
              <a:t>21</a:t>
            </a:fld>
            <a:endParaRPr lang="en-US"/>
          </a:p>
        </p:txBody>
      </p:sp>
    </p:spTree>
    <p:extLst>
      <p:ext uri="{BB962C8B-B14F-4D97-AF65-F5344CB8AC3E}">
        <p14:creationId xmlns:p14="http://schemas.microsoft.com/office/powerpoint/2010/main" val="319069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ROC curves for models built with different features. The first 5 lines in the legend are for the individual simulated features, and the sixth one (the lavender line, “top2”) is for a model with the top 2 predictors. Note that the model with two predictors is better than any of the individual predictors alone; this is expected because the correlations with the outcome are independent. </a:t>
            </a:r>
          </a:p>
          <a:p>
            <a:endParaRPr lang="en-US" dirty="0"/>
          </a:p>
          <a:p>
            <a:r>
              <a:rPr lang="en-US" dirty="0"/>
              <a:t>The bright pink line shows a model built with </a:t>
            </a:r>
            <a:r>
              <a:rPr lang="en-US" dirty="0" err="1"/>
              <a:t>zipcode</a:t>
            </a:r>
            <a:r>
              <a:rPr lang="en-US" dirty="0"/>
              <a:t> as predictor. This is not as informative as if we had looked up the driving demographic (in this case, the ratio of convenience stores to grocery stores in that </a:t>
            </a:r>
            <a:r>
              <a:rPr lang="en-US" dirty="0" err="1"/>
              <a:t>zipcode</a:t>
            </a:r>
            <a:r>
              <a:rPr lang="en-US" dirty="0"/>
              <a:t>). Nevertheless, it is fairly informative, even if we are not able to determine a related demographic value. </a:t>
            </a:r>
            <a:r>
              <a:rPr lang="en-US" dirty="0" err="1"/>
              <a:t>Zipcodes</a:t>
            </a:r>
            <a:r>
              <a:rPr lang="en-US" dirty="0"/>
              <a:t> are a classic high-cardinality feature that require fairly large training set sizes to be useful. </a:t>
            </a:r>
          </a:p>
        </p:txBody>
      </p:sp>
      <p:sp>
        <p:nvSpPr>
          <p:cNvPr id="4" name="Slide Number Placeholder 3"/>
          <p:cNvSpPr>
            <a:spLocks noGrp="1"/>
          </p:cNvSpPr>
          <p:nvPr>
            <p:ph type="sldNum" sz="quarter" idx="10"/>
          </p:nvPr>
        </p:nvSpPr>
        <p:spPr/>
        <p:txBody>
          <a:bodyPr/>
          <a:lstStyle/>
          <a:p>
            <a:fld id="{70272272-37EA-4126-9011-B513D1540BB8}" type="slidenum">
              <a:rPr lang="en-US" smtClean="0"/>
              <a:t>22</a:t>
            </a:fld>
            <a:endParaRPr lang="en-US"/>
          </a:p>
        </p:txBody>
      </p:sp>
    </p:spTree>
    <p:extLst>
      <p:ext uri="{BB962C8B-B14F-4D97-AF65-F5344CB8AC3E}">
        <p14:creationId xmlns:p14="http://schemas.microsoft.com/office/powerpoint/2010/main" val="58874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added five additional simulated features to the dataset:</a:t>
            </a:r>
          </a:p>
          <a:p>
            <a:endParaRPr lang="en-US" dirty="0"/>
          </a:p>
          <a:p>
            <a:pPr marL="228600" indent="-228600">
              <a:buAutoNum type="arabicPeriod"/>
            </a:pPr>
            <a:r>
              <a:rPr lang="en-US" dirty="0"/>
              <a:t>Weight (and height), to determine BMI. These are placed into a free-form text field where they must be extracted using a regular expression.</a:t>
            </a:r>
          </a:p>
          <a:p>
            <a:pPr marL="228600" indent="-228600">
              <a:buAutoNum type="arabicPeriod"/>
            </a:pPr>
            <a:endParaRPr lang="en-US" dirty="0"/>
          </a:p>
          <a:p>
            <a:pPr marL="228600" indent="-228600">
              <a:buAutoNum type="arabicPeriod"/>
            </a:pPr>
            <a:r>
              <a:rPr lang="en-US" dirty="0" err="1"/>
              <a:t>Zipcode</a:t>
            </a:r>
            <a:r>
              <a:rPr lang="en-US" dirty="0"/>
              <a:t>: neighborhoods with high rations of convenience stores to grocery stores will have higher readmission rates. </a:t>
            </a:r>
            <a:r>
              <a:rPr lang="en-US" dirty="0" err="1"/>
              <a:t>Zipcode</a:t>
            </a:r>
            <a:r>
              <a:rPr lang="en-US" dirty="0"/>
              <a:t> is also a very high cardinality variable, which requires large numbers of observations to model directly.</a:t>
            </a:r>
          </a:p>
          <a:p>
            <a:pPr marL="228600" indent="-228600">
              <a:buAutoNum type="arabicPeriod"/>
            </a:pPr>
            <a:r>
              <a:rPr lang="en-US" dirty="0"/>
              <a:t>Grocery list: Samples of food purchases were generated for each patient, from which we calculate the percentage of calories from carbohydrates.</a:t>
            </a:r>
          </a:p>
          <a:p>
            <a:pPr marL="228600" indent="-228600">
              <a:buAutoNum type="arabicPeriod"/>
            </a:pPr>
            <a:r>
              <a:rPr lang="en-US" dirty="0"/>
              <a:t>Glucose levels: Wearable continuous glucose monitors record blood glucose levels every 3 minutes over 4 days. From this we </a:t>
            </a:r>
            <a:r>
              <a:rPr lang="en-US" dirty="0" err="1"/>
              <a:t>calualate</a:t>
            </a:r>
            <a:r>
              <a:rPr lang="en-US" dirty="0"/>
              <a:t> the standard deviation of glucose concentration.</a:t>
            </a:r>
          </a:p>
          <a:p>
            <a:pPr marL="228600" indent="-228600">
              <a:buAutoNum type="arabicPeriod"/>
            </a:pPr>
            <a:r>
              <a:rPr lang="en-US" dirty="0"/>
              <a:t>Activity readings: A wearable activity sensor (similar to the </a:t>
            </a:r>
            <a:r>
              <a:rPr lang="en-US" dirty="0" err="1"/>
              <a:t>VitalConnect</a:t>
            </a:r>
            <a:r>
              <a:rPr lang="en-US" dirty="0"/>
              <a:t> </a:t>
            </a:r>
            <a:r>
              <a:rPr lang="en-US" dirty="0" err="1"/>
              <a:t>HealthPatch</a:t>
            </a:r>
            <a:r>
              <a:rPr lang="en-US" dirty="0"/>
              <a:t> (</a:t>
            </a:r>
            <a:r>
              <a:rPr lang="en-US" dirty="0">
                <a:hlinkClick r:id="rId3"/>
              </a:rPr>
              <a:t>http://www.vitalconnect.com/</a:t>
            </a:r>
            <a:r>
              <a:rPr lang="en-US" dirty="0"/>
              <a:t>) records posture, heart rate, respiration rate, skin temperature, etc. for 4 days after discharge.</a:t>
            </a:r>
            <a:endParaRPr lang="en-US" dirty="0"/>
          </a:p>
        </p:txBody>
      </p:sp>
      <p:sp>
        <p:nvSpPr>
          <p:cNvPr id="4" name="Slide Number Placeholder 3"/>
          <p:cNvSpPr>
            <a:spLocks noGrp="1"/>
          </p:cNvSpPr>
          <p:nvPr>
            <p:ph type="sldNum" sz="quarter" idx="10"/>
          </p:nvPr>
        </p:nvSpPr>
        <p:spPr/>
        <p:txBody>
          <a:bodyPr/>
          <a:lstStyle/>
          <a:p>
            <a:fld id="{70272272-37EA-4126-9011-B513D1540BB8}" type="slidenum">
              <a:rPr lang="en-US" smtClean="0"/>
              <a:t>3</a:t>
            </a:fld>
            <a:endParaRPr lang="en-US"/>
          </a:p>
        </p:txBody>
      </p:sp>
    </p:spTree>
    <p:extLst>
      <p:ext uri="{BB962C8B-B14F-4D97-AF65-F5344CB8AC3E}">
        <p14:creationId xmlns:p14="http://schemas.microsoft.com/office/powerpoint/2010/main" val="139303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Simulated data is placed on Azure Blob storage, and can be analyzed directly on HDInsight using HDFS.</a:t>
            </a:r>
          </a:p>
        </p:txBody>
      </p:sp>
      <p:sp>
        <p:nvSpPr>
          <p:cNvPr id="4" name="Slide Number Placeholder 3"/>
          <p:cNvSpPr>
            <a:spLocks noGrp="1"/>
          </p:cNvSpPr>
          <p:nvPr>
            <p:ph type="sldNum" sz="quarter" idx="10"/>
          </p:nvPr>
        </p:nvSpPr>
        <p:spPr/>
        <p:txBody>
          <a:bodyPr/>
          <a:lstStyle/>
          <a:p>
            <a:fld id="{70272272-37EA-4126-9011-B513D1540BB8}" type="slidenum">
              <a:rPr lang="en-US" smtClean="0"/>
              <a:t>4</a:t>
            </a:fld>
            <a:endParaRPr lang="en-US"/>
          </a:p>
        </p:txBody>
      </p:sp>
    </p:spTree>
    <p:extLst>
      <p:ext uri="{BB962C8B-B14F-4D97-AF65-F5344CB8AC3E}">
        <p14:creationId xmlns:p14="http://schemas.microsoft.com/office/powerpoint/2010/main" val="2628336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simulated feature was correlated with an independent latent risk vector. This way, knowing more features gives a better prediction of risk.</a:t>
            </a:r>
          </a:p>
        </p:txBody>
      </p:sp>
      <p:sp>
        <p:nvSpPr>
          <p:cNvPr id="4" name="Slide Number Placeholder 3"/>
          <p:cNvSpPr>
            <a:spLocks noGrp="1"/>
          </p:cNvSpPr>
          <p:nvPr>
            <p:ph type="sldNum" sz="quarter" idx="10"/>
          </p:nvPr>
        </p:nvSpPr>
        <p:spPr/>
        <p:txBody>
          <a:bodyPr/>
          <a:lstStyle/>
          <a:p>
            <a:fld id="{70272272-37EA-4126-9011-B513D1540BB8}" type="slidenum">
              <a:rPr lang="en-US" smtClean="0"/>
              <a:t>5</a:t>
            </a:fld>
            <a:endParaRPr lang="en-US"/>
          </a:p>
        </p:txBody>
      </p:sp>
    </p:spTree>
    <p:extLst>
      <p:ext uri="{BB962C8B-B14F-4D97-AF65-F5344CB8AC3E}">
        <p14:creationId xmlns:p14="http://schemas.microsoft.com/office/powerpoint/2010/main" val="2872566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Toy admission histories were reverse-engineered from the available data. In our demo, we just use a regular expression to extract the weight from the text.</a:t>
            </a:r>
          </a:p>
          <a:p>
            <a:endParaRPr lang="en-US" dirty="0"/>
          </a:p>
        </p:txBody>
      </p:sp>
      <p:sp>
        <p:nvSpPr>
          <p:cNvPr id="4" name="Slide Number Placeholder 3"/>
          <p:cNvSpPr>
            <a:spLocks noGrp="1"/>
          </p:cNvSpPr>
          <p:nvPr>
            <p:ph type="sldNum" sz="quarter" idx="10"/>
          </p:nvPr>
        </p:nvSpPr>
        <p:spPr/>
        <p:txBody>
          <a:bodyPr/>
          <a:lstStyle/>
          <a:p>
            <a:fld id="{70272272-37EA-4126-9011-B513D1540BB8}" type="slidenum">
              <a:rPr lang="en-US" smtClean="0"/>
              <a:t>6</a:t>
            </a:fld>
            <a:endParaRPr lang="en-US"/>
          </a:p>
        </p:txBody>
      </p:sp>
    </p:spTree>
    <p:extLst>
      <p:ext uri="{BB962C8B-B14F-4D97-AF65-F5344CB8AC3E}">
        <p14:creationId xmlns:p14="http://schemas.microsoft.com/office/powerpoint/2010/main" val="2297891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ration of convenience stores to grocery stores in each zip code.</a:t>
            </a:r>
          </a:p>
        </p:txBody>
      </p:sp>
      <p:sp>
        <p:nvSpPr>
          <p:cNvPr id="4" name="Slide Number Placeholder 3"/>
          <p:cNvSpPr>
            <a:spLocks noGrp="1"/>
          </p:cNvSpPr>
          <p:nvPr>
            <p:ph type="sldNum" sz="quarter" idx="10"/>
          </p:nvPr>
        </p:nvSpPr>
        <p:spPr/>
        <p:txBody>
          <a:bodyPr/>
          <a:lstStyle/>
          <a:p>
            <a:fld id="{70272272-37EA-4126-9011-B513D1540BB8}" type="slidenum">
              <a:rPr lang="en-US" smtClean="0"/>
              <a:t>7</a:t>
            </a:fld>
            <a:endParaRPr lang="en-US"/>
          </a:p>
        </p:txBody>
      </p:sp>
    </p:spTree>
    <p:extLst>
      <p:ext uri="{BB962C8B-B14F-4D97-AF65-F5344CB8AC3E}">
        <p14:creationId xmlns:p14="http://schemas.microsoft.com/office/powerpoint/2010/main" val="20023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risk of readmission within 30 days. </a:t>
            </a:r>
            <a:r>
              <a:rPr lang="en-US" dirty="0" err="1"/>
              <a:t>Zipcodes</a:t>
            </a:r>
            <a:r>
              <a:rPr lang="en-US" dirty="0"/>
              <a:t> were assigned to patients so that this correlates well with the ration of convenience stores to grocery stores in each zip code. These maps don’t show that correlation very well because the low-population areas are distracting.</a:t>
            </a:r>
          </a:p>
        </p:txBody>
      </p:sp>
      <p:sp>
        <p:nvSpPr>
          <p:cNvPr id="4" name="Slide Number Placeholder 3"/>
          <p:cNvSpPr>
            <a:spLocks noGrp="1"/>
          </p:cNvSpPr>
          <p:nvPr>
            <p:ph type="sldNum" sz="quarter" idx="10"/>
          </p:nvPr>
        </p:nvSpPr>
        <p:spPr/>
        <p:txBody>
          <a:bodyPr/>
          <a:lstStyle/>
          <a:p>
            <a:fld id="{70272272-37EA-4126-9011-B513D1540BB8}" type="slidenum">
              <a:rPr lang="en-US" smtClean="0"/>
              <a:t>8</a:t>
            </a:fld>
            <a:endParaRPr lang="en-US"/>
          </a:p>
        </p:txBody>
      </p:sp>
    </p:spTree>
    <p:extLst>
      <p:ext uri="{BB962C8B-B14F-4D97-AF65-F5344CB8AC3E}">
        <p14:creationId xmlns:p14="http://schemas.microsoft.com/office/powerpoint/2010/main" val="376174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Converting a list of foods into a list of nutrients involves looking up the nutrients in a table, multiplying by quantities, and adding all the nutrients of all the foods. This can also be thought of as a dot product, or a matrix multiplication problem. Since SQL handles this type of accounting nicely, we used Hive.</a:t>
            </a:r>
          </a:p>
        </p:txBody>
      </p:sp>
      <p:sp>
        <p:nvSpPr>
          <p:cNvPr id="4" name="Slide Number Placeholder 3"/>
          <p:cNvSpPr>
            <a:spLocks noGrp="1"/>
          </p:cNvSpPr>
          <p:nvPr>
            <p:ph type="sldNum" sz="quarter" idx="10"/>
          </p:nvPr>
        </p:nvSpPr>
        <p:spPr/>
        <p:txBody>
          <a:bodyPr/>
          <a:lstStyle/>
          <a:p>
            <a:fld id="{70272272-37EA-4126-9011-B513D1540BB8}" type="slidenum">
              <a:rPr lang="en-US" smtClean="0"/>
              <a:t>9</a:t>
            </a:fld>
            <a:endParaRPr lang="en-US"/>
          </a:p>
        </p:txBody>
      </p:sp>
    </p:spTree>
    <p:extLst>
      <p:ext uri="{BB962C8B-B14F-4D97-AF65-F5344CB8AC3E}">
        <p14:creationId xmlns:p14="http://schemas.microsoft.com/office/powerpoint/2010/main" val="231989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C08319-6A7D-4AB3-84C0-85AEF4DA07A8}"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358280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08319-6A7D-4AB3-84C0-85AEF4DA07A8}"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38272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08319-6A7D-4AB3-84C0-85AEF4DA07A8}"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69288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08319-6A7D-4AB3-84C0-85AEF4DA07A8}"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173193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C08319-6A7D-4AB3-84C0-85AEF4DA07A8}"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24498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C08319-6A7D-4AB3-84C0-85AEF4DA07A8}"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4587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C08319-6A7D-4AB3-84C0-85AEF4DA07A8}"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240727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C08319-6A7D-4AB3-84C0-85AEF4DA07A8}"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61684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08319-6A7D-4AB3-84C0-85AEF4DA07A8}"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164049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C08319-6A7D-4AB3-84C0-85AEF4DA07A8}"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359419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C08319-6A7D-4AB3-84C0-85AEF4DA07A8}"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6A99E-FEB8-44EE-A7EB-D1A3C9467A9A}" type="slidenum">
              <a:rPr lang="en-US" smtClean="0"/>
              <a:t>‹#›</a:t>
            </a:fld>
            <a:endParaRPr lang="en-US"/>
          </a:p>
        </p:txBody>
      </p:sp>
    </p:spTree>
    <p:extLst>
      <p:ext uri="{BB962C8B-B14F-4D97-AF65-F5344CB8AC3E}">
        <p14:creationId xmlns:p14="http://schemas.microsoft.com/office/powerpoint/2010/main" val="130253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08319-6A7D-4AB3-84C0-85AEF4DA07A8}"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6A99E-FEB8-44EE-A7EB-D1A3C9467A9A}" type="slidenum">
              <a:rPr lang="en-US" smtClean="0"/>
              <a:t>‹#›</a:t>
            </a:fld>
            <a:endParaRPr lang="en-US"/>
          </a:p>
        </p:txBody>
      </p:sp>
    </p:spTree>
    <p:extLst>
      <p:ext uri="{BB962C8B-B14F-4D97-AF65-F5344CB8AC3E}">
        <p14:creationId xmlns:p14="http://schemas.microsoft.com/office/powerpoint/2010/main" val="1716169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4947" y="506727"/>
            <a:ext cx="9144000" cy="2387600"/>
          </a:xfrm>
        </p:spPr>
        <p:txBody>
          <a:bodyPr/>
          <a:lstStyle/>
          <a:p>
            <a:r>
              <a:rPr lang="en-US" dirty="0"/>
              <a:t>Analytics at Scale</a:t>
            </a:r>
            <a:br>
              <a:rPr lang="en-US" dirty="0"/>
            </a:br>
            <a:r>
              <a:rPr lang="en-US" dirty="0"/>
              <a:t>on HDInsight</a:t>
            </a:r>
          </a:p>
        </p:txBody>
      </p:sp>
      <p:sp>
        <p:nvSpPr>
          <p:cNvPr id="3" name="Subtitle 2"/>
          <p:cNvSpPr>
            <a:spLocks noGrp="1"/>
          </p:cNvSpPr>
          <p:nvPr>
            <p:ph type="subTitle" idx="1"/>
          </p:nvPr>
        </p:nvSpPr>
        <p:spPr>
          <a:xfrm>
            <a:off x="2510828" y="3656359"/>
            <a:ext cx="7864444" cy="2726334"/>
          </a:xfrm>
        </p:spPr>
        <p:txBody>
          <a:bodyPr>
            <a:normAutofit/>
          </a:bodyPr>
          <a:lstStyle/>
          <a:p>
            <a:pPr marL="342900" indent="-342900" algn="l">
              <a:buFont typeface="Arial" panose="020B0604020202020204" pitchFamily="34" charset="0"/>
              <a:buChar char="•"/>
            </a:pPr>
            <a:r>
              <a:rPr lang="en-US" dirty="0"/>
              <a:t>Feature engineering with Pig / Hive / Microsoft R Server</a:t>
            </a:r>
          </a:p>
          <a:p>
            <a:pPr marL="342900" indent="-342900" algn="l">
              <a:buFont typeface="Arial" panose="020B0604020202020204" pitchFamily="34" charset="0"/>
              <a:buChar char="•"/>
            </a:pPr>
            <a:r>
              <a:rPr lang="en-US" dirty="0"/>
              <a:t>Azure Blob storage accessed via HDFS</a:t>
            </a:r>
          </a:p>
          <a:p>
            <a:pPr marL="342900" indent="-342900" algn="l">
              <a:buFont typeface="Arial" panose="020B0604020202020204" pitchFamily="34" charset="0"/>
              <a:buChar char="•"/>
            </a:pPr>
            <a:r>
              <a:rPr lang="en-US" dirty="0"/>
              <a:t>Modeling and deployment on Azure ML</a:t>
            </a:r>
          </a:p>
          <a:p>
            <a:pPr marL="342900" indent="-342900" algn="l">
              <a:buFont typeface="Arial" panose="020B0604020202020204" pitchFamily="34" charset="0"/>
              <a:buChar char="•"/>
            </a:pPr>
            <a:r>
              <a:rPr lang="en-US" dirty="0"/>
              <a:t>Process orchestration with Azure Data Factory</a:t>
            </a:r>
          </a:p>
          <a:p>
            <a:pPr marL="342900" indent="-342900" algn="l">
              <a:buFont typeface="Arial" panose="020B0604020202020204" pitchFamily="34" charset="0"/>
              <a:buChar char="•"/>
            </a:pPr>
            <a:r>
              <a:rPr lang="en-US" dirty="0"/>
              <a:t>Visualization with Power BI</a:t>
            </a:r>
          </a:p>
          <a:p>
            <a:pPr marL="342900" indent="-342900" algn="l">
              <a:buFont typeface="Arial" panose="020B0604020202020204" pitchFamily="34" charset="0"/>
              <a:buChar char="•"/>
            </a:pPr>
            <a:r>
              <a:rPr lang="en-US" dirty="0"/>
              <a:t>Simulated patient data (so we can share it)</a:t>
            </a:r>
          </a:p>
        </p:txBody>
      </p:sp>
    </p:spTree>
    <p:extLst>
      <p:ext uri="{BB962C8B-B14F-4D97-AF65-F5344CB8AC3E}">
        <p14:creationId xmlns:p14="http://schemas.microsoft.com/office/powerpoint/2010/main" val="344994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Grocery List Feature Engineering</a:t>
            </a:r>
            <a:br>
              <a:rPr lang="en-US" dirty="0"/>
            </a:br>
            <a:r>
              <a:rPr lang="en-US" sz="3200" dirty="0"/>
              <a:t>Calculating percent calories from carbs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with nut as (</a:t>
            </a:r>
          </a:p>
          <a:p>
            <a:pPr marL="0" indent="0">
              <a:buNone/>
            </a:pPr>
            <a:r>
              <a:rPr lang="en-US" dirty="0">
                <a:latin typeface="Consolas" panose="020B0609020204030204" pitchFamily="49" charset="0"/>
              </a:rPr>
              <a:t>	select </a:t>
            </a:r>
            <a:r>
              <a:rPr lang="en-US" dirty="0" err="1">
                <a:latin typeface="Consolas" panose="020B0609020204030204" pitchFamily="49" charset="0"/>
              </a:rPr>
              <a:t>diet_id</a:t>
            </a:r>
            <a:r>
              <a:rPr lang="en-US" dirty="0">
                <a:latin typeface="Consolas" panose="020B0609020204030204" pitchFamily="49" charset="0"/>
              </a:rPr>
              <a:t>, nutrient, sum(</a:t>
            </a:r>
            <a:r>
              <a:rPr lang="en-US" dirty="0" err="1">
                <a:latin typeface="Consolas" panose="020B0609020204030204" pitchFamily="49" charset="0"/>
              </a:rPr>
              <a:t>fn.quantity</a:t>
            </a:r>
            <a:r>
              <a:rPr lang="en-US" dirty="0">
                <a:latin typeface="Consolas" panose="020B0609020204030204" pitchFamily="49" charset="0"/>
              </a:rPr>
              <a:t> * </a:t>
            </a:r>
            <a:r>
              <a:rPr lang="en-US" dirty="0" err="1">
                <a:latin typeface="Consolas" panose="020B0609020204030204" pitchFamily="49" charset="0"/>
              </a:rPr>
              <a:t>g.quantity</a:t>
            </a:r>
            <a:r>
              <a:rPr lang="en-US" dirty="0">
                <a:latin typeface="Consolas" panose="020B0609020204030204" pitchFamily="49" charset="0"/>
              </a:rPr>
              <a:t>/100) as quantity </a:t>
            </a:r>
          </a:p>
          <a:p>
            <a:pPr marL="0" indent="0">
              <a:buNone/>
            </a:pPr>
            <a:r>
              <a:rPr lang="en-US" dirty="0">
                <a:latin typeface="Consolas" panose="020B0609020204030204" pitchFamily="49" charset="0"/>
              </a:rPr>
              <a:t>		from grocery g join </a:t>
            </a:r>
            <a:r>
              <a:rPr lang="en-US" dirty="0" err="1">
                <a:latin typeface="Consolas" panose="020B0609020204030204" pitchFamily="49" charset="0"/>
              </a:rPr>
              <a:t>food_nutrients</a:t>
            </a:r>
            <a:r>
              <a:rPr lang="en-US" dirty="0">
                <a:latin typeface="Consolas" panose="020B0609020204030204" pitchFamily="49" charset="0"/>
              </a:rPr>
              <a:t> </a:t>
            </a:r>
            <a:r>
              <a:rPr lang="en-US" dirty="0" err="1">
                <a:latin typeface="Consolas" panose="020B0609020204030204" pitchFamily="49" charset="0"/>
              </a:rPr>
              <a:t>fn</a:t>
            </a:r>
            <a:r>
              <a:rPr lang="en-US" dirty="0">
                <a:latin typeface="Consolas" panose="020B0609020204030204" pitchFamily="49" charset="0"/>
              </a:rPr>
              <a:t> </a:t>
            </a:r>
          </a:p>
          <a:p>
            <a:pPr marL="0" indent="0">
              <a:buNone/>
            </a:pPr>
            <a:r>
              <a:rPr lang="en-US" dirty="0">
                <a:latin typeface="Consolas" panose="020B0609020204030204" pitchFamily="49" charset="0"/>
              </a:rPr>
              <a:t>		on </a:t>
            </a:r>
            <a:r>
              <a:rPr lang="en-US" dirty="0" err="1">
                <a:latin typeface="Consolas" panose="020B0609020204030204" pitchFamily="49" charset="0"/>
              </a:rPr>
              <a:t>g.item</a:t>
            </a:r>
            <a:r>
              <a:rPr lang="en-US" dirty="0">
                <a:latin typeface="Consolas" panose="020B0609020204030204" pitchFamily="49" charset="0"/>
              </a:rPr>
              <a:t> = </a:t>
            </a:r>
            <a:r>
              <a:rPr lang="en-US" dirty="0" err="1">
                <a:latin typeface="Consolas" panose="020B0609020204030204" pitchFamily="49" charset="0"/>
              </a:rPr>
              <a:t>fn.item</a:t>
            </a:r>
            <a:r>
              <a:rPr lang="en-US" dirty="0">
                <a:latin typeface="Consolas" panose="020B0609020204030204" pitchFamily="49" charset="0"/>
              </a:rPr>
              <a:t> </a:t>
            </a:r>
          </a:p>
          <a:p>
            <a:pPr marL="0" indent="0">
              <a:buNone/>
            </a:pPr>
            <a:r>
              <a:rPr lang="en-US" dirty="0">
                <a:latin typeface="Consolas" panose="020B0609020204030204" pitchFamily="49" charset="0"/>
              </a:rPr>
              <a:t>		group by </a:t>
            </a:r>
            <a:r>
              <a:rPr lang="en-US" dirty="0" err="1">
                <a:latin typeface="Consolas" panose="020B0609020204030204" pitchFamily="49" charset="0"/>
              </a:rPr>
              <a:t>diet_id</a:t>
            </a:r>
            <a:r>
              <a:rPr lang="en-US" dirty="0">
                <a:latin typeface="Consolas" panose="020B0609020204030204" pitchFamily="49" charset="0"/>
              </a:rPr>
              <a:t>, nutrient</a:t>
            </a:r>
          </a:p>
          <a:p>
            <a:pPr marL="0" indent="0">
              <a:buNone/>
            </a:pPr>
            <a:r>
              <a:rPr lang="en-US" dirty="0">
                <a:latin typeface="Consolas" panose="020B0609020204030204" pitchFamily="49" charset="0"/>
              </a:rPr>
              <a:t>), </a:t>
            </a:r>
          </a:p>
          <a:p>
            <a:pPr marL="0" indent="0">
              <a:buNone/>
            </a:pPr>
            <a:r>
              <a:rPr lang="en-US" dirty="0" err="1">
                <a:latin typeface="Consolas" panose="020B0609020204030204" pitchFamily="49" charset="0"/>
              </a:rPr>
              <a:t>diet_nutrients</a:t>
            </a:r>
            <a:r>
              <a:rPr lang="en-US" dirty="0">
                <a:latin typeface="Consolas" panose="020B0609020204030204" pitchFamily="49" charset="0"/>
              </a:rPr>
              <a:t> as (</a:t>
            </a:r>
          </a:p>
          <a:p>
            <a:pPr marL="0" indent="0">
              <a:buNone/>
            </a:pPr>
            <a:r>
              <a:rPr lang="en-US" dirty="0">
                <a:latin typeface="Consolas" panose="020B0609020204030204" pitchFamily="49" charset="0"/>
              </a:rPr>
              <a:t>	select </a:t>
            </a:r>
            <a:r>
              <a:rPr lang="en-US" dirty="0" err="1">
                <a:latin typeface="Consolas" panose="020B0609020204030204" pitchFamily="49" charset="0"/>
              </a:rPr>
              <a:t>diet_id</a:t>
            </a:r>
            <a:r>
              <a:rPr lang="en-US" dirty="0">
                <a:latin typeface="Consolas" panose="020B0609020204030204" pitchFamily="49" charset="0"/>
              </a:rPr>
              <a:t>, </a:t>
            </a:r>
          </a:p>
          <a:p>
            <a:pPr marL="0" indent="0">
              <a:buNone/>
            </a:pPr>
            <a:r>
              <a:rPr lang="en-US" dirty="0">
                <a:latin typeface="Consolas" panose="020B0609020204030204" pitchFamily="49" charset="0"/>
              </a:rPr>
              <a:t>		sum(case when nutrient = 'carbs' then 4.1 * quantity end) </a:t>
            </a:r>
            <a:r>
              <a:rPr lang="en-US" dirty="0" err="1">
                <a:latin typeface="Consolas" panose="020B0609020204030204" pitchFamily="49" charset="0"/>
              </a:rPr>
              <a:t>carb_calories</a:t>
            </a:r>
            <a:r>
              <a:rPr lang="en-US" dirty="0">
                <a:latin typeface="Consolas" panose="020B0609020204030204" pitchFamily="49" charset="0"/>
              </a:rPr>
              <a:t>, </a:t>
            </a:r>
          </a:p>
          <a:p>
            <a:pPr marL="0" indent="0">
              <a:buNone/>
            </a:pPr>
            <a:r>
              <a:rPr lang="en-US" dirty="0">
                <a:latin typeface="Consolas" panose="020B0609020204030204" pitchFamily="49" charset="0"/>
              </a:rPr>
              <a:t>		sum(case when nutrient = 'energy' then quantity end) calories </a:t>
            </a:r>
          </a:p>
          <a:p>
            <a:pPr marL="0" indent="0">
              <a:buNone/>
            </a:pPr>
            <a:r>
              <a:rPr lang="en-US" dirty="0">
                <a:latin typeface="Consolas" panose="020B0609020204030204" pitchFamily="49" charset="0"/>
              </a:rPr>
              <a:t>		from nut group by </a:t>
            </a:r>
            <a:r>
              <a:rPr lang="en-US" dirty="0" err="1">
                <a:latin typeface="Consolas" panose="020B0609020204030204" pitchFamily="49" charset="0"/>
              </a:rPr>
              <a:t>diet_id</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INSERT INTO TABLE </a:t>
            </a:r>
            <a:r>
              <a:rPr lang="en-US" dirty="0" err="1">
                <a:latin typeface="Consolas" panose="020B0609020204030204" pitchFamily="49" charset="0"/>
              </a:rPr>
              <a:t>diet_pct_calories_carb</a:t>
            </a:r>
            <a:r>
              <a:rPr lang="en-US" dirty="0">
                <a:latin typeface="Consolas" panose="020B0609020204030204" pitchFamily="49" charset="0"/>
              </a:rPr>
              <a:t> </a:t>
            </a:r>
          </a:p>
          <a:p>
            <a:pPr marL="0" indent="0">
              <a:buNone/>
            </a:pPr>
            <a:r>
              <a:rPr lang="en-US" dirty="0">
                <a:latin typeface="Consolas" panose="020B0609020204030204" pitchFamily="49" charset="0"/>
              </a:rPr>
              <a:t>	select </a:t>
            </a:r>
            <a:r>
              <a:rPr lang="en-US" dirty="0" err="1">
                <a:latin typeface="Consolas" panose="020B0609020204030204" pitchFamily="49" charset="0"/>
              </a:rPr>
              <a:t>diet_id</a:t>
            </a:r>
            <a:r>
              <a:rPr lang="en-US" dirty="0">
                <a:latin typeface="Consolas" panose="020B0609020204030204" pitchFamily="49" charset="0"/>
              </a:rPr>
              <a:t>, (100*</a:t>
            </a:r>
            <a:r>
              <a:rPr lang="en-US" dirty="0" err="1">
                <a:latin typeface="Consolas" panose="020B0609020204030204" pitchFamily="49" charset="0"/>
              </a:rPr>
              <a:t>carb_calories</a:t>
            </a:r>
            <a:r>
              <a:rPr lang="en-US" dirty="0">
                <a:latin typeface="Consolas" panose="020B0609020204030204" pitchFamily="49" charset="0"/>
              </a:rPr>
              <a:t>/calories) as </a:t>
            </a:r>
            <a:r>
              <a:rPr lang="en-US" dirty="0" err="1">
                <a:latin typeface="Consolas" panose="020B0609020204030204" pitchFamily="49" charset="0"/>
              </a:rPr>
              <a:t>pct_calories_carbs</a:t>
            </a:r>
            <a:r>
              <a:rPr lang="en-US" dirty="0">
                <a:latin typeface="Consolas" panose="020B0609020204030204" pitchFamily="49" charset="0"/>
              </a:rPr>
              <a:t> from </a:t>
            </a:r>
            <a:r>
              <a:rPr lang="en-US" dirty="0" err="1">
                <a:latin typeface="Consolas" panose="020B0609020204030204" pitchFamily="49" charset="0"/>
              </a:rPr>
              <a:t>diet_nutrients</a:t>
            </a:r>
            <a:r>
              <a:rPr lang="en-US" dirty="0">
                <a:latin typeface="Consolas" panose="020B0609020204030204" pitchFamily="49" charset="0"/>
              </a:rPr>
              <a:t>; </a:t>
            </a:r>
          </a:p>
        </p:txBody>
      </p:sp>
    </p:spTree>
    <p:extLst>
      <p:ext uri="{BB962C8B-B14F-4D97-AF65-F5344CB8AC3E}">
        <p14:creationId xmlns:p14="http://schemas.microsoft.com/office/powerpoint/2010/main" val="15989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Glucose Levels</a:t>
            </a:r>
            <a:br>
              <a:rPr lang="en-US" dirty="0"/>
            </a:br>
            <a:r>
              <a:rPr lang="en-US" sz="3200" dirty="0"/>
              <a:t>variance relates to outcome</a:t>
            </a:r>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2720974"/>
            <a:ext cx="11976100" cy="2994025"/>
          </a:xfrm>
          <a:prstGeom prst="rect">
            <a:avLst/>
          </a:prstGeom>
        </p:spPr>
      </p:pic>
    </p:spTree>
    <p:extLst>
      <p:ext uri="{BB962C8B-B14F-4D97-AF65-F5344CB8AC3E}">
        <p14:creationId xmlns:p14="http://schemas.microsoft.com/office/powerpoint/2010/main" val="195882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Deviation</a:t>
            </a:r>
            <a:br>
              <a:rPr lang="en-US" dirty="0"/>
            </a:br>
            <a:r>
              <a:rPr lang="en-US" sz="3200" dirty="0"/>
              <a:t>Do it yourself!</a:t>
            </a:r>
          </a:p>
        </p:txBody>
      </p:sp>
      <p:pic>
        <p:nvPicPr>
          <p:cNvPr id="8" name="Picture 7"/>
          <p:cNvPicPr>
            <a:picLocks noChangeAspect="1"/>
          </p:cNvPicPr>
          <p:nvPr/>
        </p:nvPicPr>
        <p:blipFill>
          <a:blip r:embed="rId3"/>
          <a:stretch>
            <a:fillRect/>
          </a:stretch>
        </p:blipFill>
        <p:spPr>
          <a:xfrm>
            <a:off x="278855" y="3391887"/>
            <a:ext cx="4740593" cy="1323023"/>
          </a:xfrm>
          <a:prstGeom prst="rect">
            <a:avLst/>
          </a:prstGeom>
        </p:spPr>
      </p:pic>
      <p:sp>
        <p:nvSpPr>
          <p:cNvPr id="9" name="Rectangle 8"/>
          <p:cNvSpPr/>
          <p:nvPr/>
        </p:nvSpPr>
        <p:spPr>
          <a:xfrm>
            <a:off x="941561" y="5951320"/>
            <a:ext cx="10502020" cy="646331"/>
          </a:xfrm>
          <a:prstGeom prst="rect">
            <a:avLst/>
          </a:prstGeom>
        </p:spPr>
        <p:txBody>
          <a:bodyPr wrap="square">
            <a:spAutoFit/>
          </a:bodyPr>
          <a:lstStyle/>
          <a:p>
            <a:r>
              <a:rPr lang="en-US" sz="3600" dirty="0"/>
              <a:t>“… use of these formulas can be unwise in practice …”</a:t>
            </a:r>
          </a:p>
        </p:txBody>
      </p:sp>
      <p:sp>
        <p:nvSpPr>
          <p:cNvPr id="10" name="Rectangle 9"/>
          <p:cNvSpPr/>
          <p:nvPr/>
        </p:nvSpPr>
        <p:spPr>
          <a:xfrm>
            <a:off x="5085030" y="1898065"/>
            <a:ext cx="6666368" cy="3416320"/>
          </a:xfrm>
          <a:prstGeom prst="rect">
            <a:avLst/>
          </a:prstGeom>
        </p:spPr>
        <p:txBody>
          <a:bodyPr wrap="square">
            <a:spAutoFit/>
          </a:bodyPr>
          <a:lstStyle/>
          <a:p>
            <a:r>
              <a:rPr lang="en-US" dirty="0"/>
              <a:t>subset = GROUP measurement BY set;</a:t>
            </a:r>
          </a:p>
          <a:p>
            <a:endParaRPr lang="en-US" dirty="0"/>
          </a:p>
          <a:p>
            <a:r>
              <a:rPr lang="en-US" dirty="0" err="1"/>
              <a:t>homespun_stats</a:t>
            </a:r>
            <a:r>
              <a:rPr lang="en-US" dirty="0"/>
              <a:t> = FOREACH subset {</a:t>
            </a:r>
          </a:p>
          <a:p>
            <a:r>
              <a:rPr lang="en-US" dirty="0"/>
              <a:t>  sum = SUM(</a:t>
            </a:r>
            <a:r>
              <a:rPr lang="en-US" dirty="0" err="1"/>
              <a:t>measurement.value</a:t>
            </a:r>
            <a:r>
              <a:rPr lang="en-US" dirty="0"/>
              <a:t>);</a:t>
            </a:r>
          </a:p>
          <a:p>
            <a:r>
              <a:rPr lang="en-US" dirty="0"/>
              <a:t>	</a:t>
            </a:r>
            <a:r>
              <a:rPr lang="en-US" dirty="0" err="1"/>
              <a:t>value_sq</a:t>
            </a:r>
            <a:r>
              <a:rPr lang="en-US" dirty="0"/>
              <a:t> = FOREACH measurement generate value * value;</a:t>
            </a:r>
          </a:p>
          <a:p>
            <a:r>
              <a:rPr lang="en-US" dirty="0"/>
              <a:t>	</a:t>
            </a:r>
            <a:r>
              <a:rPr lang="en-US" dirty="0" err="1"/>
              <a:t>sumsq</a:t>
            </a:r>
            <a:r>
              <a:rPr lang="en-US" dirty="0"/>
              <a:t> = SUM(</a:t>
            </a:r>
            <a:r>
              <a:rPr lang="en-US" dirty="0" err="1"/>
              <a:t>value_sq</a:t>
            </a:r>
            <a:r>
              <a:rPr lang="en-US" dirty="0"/>
              <a:t>);</a:t>
            </a:r>
          </a:p>
          <a:p>
            <a:r>
              <a:rPr lang="en-US" dirty="0"/>
              <a:t>	n = COUNT(</a:t>
            </a:r>
            <a:r>
              <a:rPr lang="en-US" dirty="0" err="1"/>
              <a:t>measurement.value</a:t>
            </a:r>
            <a:r>
              <a:rPr lang="en-US" dirty="0"/>
              <a:t>);</a:t>
            </a:r>
          </a:p>
          <a:p>
            <a:r>
              <a:rPr lang="en-US" dirty="0"/>
              <a:t>	</a:t>
            </a:r>
            <a:r>
              <a:rPr lang="en-US" dirty="0" err="1"/>
              <a:t>avg</a:t>
            </a:r>
            <a:r>
              <a:rPr lang="en-US" dirty="0"/>
              <a:t> = AVG(</a:t>
            </a:r>
            <a:r>
              <a:rPr lang="en-US" dirty="0" err="1"/>
              <a:t>measurement.value</a:t>
            </a:r>
            <a:r>
              <a:rPr lang="en-US" dirty="0"/>
              <a:t>);</a:t>
            </a:r>
          </a:p>
          <a:p>
            <a:r>
              <a:rPr lang="en-US" dirty="0"/>
              <a:t>	</a:t>
            </a:r>
            <a:r>
              <a:rPr lang="en-US" dirty="0" err="1"/>
              <a:t>var</a:t>
            </a:r>
            <a:r>
              <a:rPr lang="en-US" dirty="0"/>
              <a:t> = (n*</a:t>
            </a:r>
            <a:r>
              <a:rPr lang="en-US" dirty="0" err="1"/>
              <a:t>sumsq</a:t>
            </a:r>
            <a:r>
              <a:rPr lang="en-US" dirty="0"/>
              <a:t> - sum*sum)/(n*(n - 1));</a:t>
            </a:r>
          </a:p>
          <a:p>
            <a:r>
              <a:rPr lang="en-US" dirty="0"/>
              <a:t>	GENERATE group, </a:t>
            </a:r>
            <a:r>
              <a:rPr lang="en-US" dirty="0" err="1"/>
              <a:t>sumsq</a:t>
            </a:r>
            <a:r>
              <a:rPr lang="en-US" dirty="0"/>
              <a:t> AS </a:t>
            </a:r>
            <a:r>
              <a:rPr lang="en-US" dirty="0" err="1"/>
              <a:t>sumsq</a:t>
            </a:r>
            <a:r>
              <a:rPr lang="en-US" dirty="0"/>
              <a:t>, sum AS sum, n AS n, sum/n AS mean, </a:t>
            </a:r>
            <a:r>
              <a:rPr lang="en-US" dirty="0" err="1"/>
              <a:t>avg</a:t>
            </a:r>
            <a:r>
              <a:rPr lang="en-US" dirty="0"/>
              <a:t> AS </a:t>
            </a:r>
            <a:r>
              <a:rPr lang="en-US" dirty="0" err="1"/>
              <a:t>avg</a:t>
            </a:r>
            <a:r>
              <a:rPr lang="en-US" dirty="0"/>
              <a:t>, </a:t>
            </a:r>
            <a:r>
              <a:rPr lang="en-US" dirty="0" err="1"/>
              <a:t>var</a:t>
            </a:r>
            <a:r>
              <a:rPr lang="en-US" dirty="0"/>
              <a:t> AS </a:t>
            </a:r>
            <a:r>
              <a:rPr lang="en-US" dirty="0" err="1"/>
              <a:t>var</a:t>
            </a:r>
            <a:r>
              <a:rPr lang="en-US" dirty="0"/>
              <a:t>, SQRT(</a:t>
            </a:r>
            <a:r>
              <a:rPr lang="en-US" dirty="0" err="1"/>
              <a:t>var</a:t>
            </a:r>
            <a:r>
              <a:rPr lang="en-US" dirty="0"/>
              <a:t>) AS </a:t>
            </a:r>
            <a:r>
              <a:rPr lang="en-US" dirty="0" err="1"/>
              <a:t>stdev</a:t>
            </a:r>
            <a:r>
              <a:rPr lang="en-US" dirty="0"/>
              <a:t>;</a:t>
            </a:r>
          </a:p>
          <a:p>
            <a:r>
              <a:rPr lang="en-US" dirty="0"/>
              <a:t>};</a:t>
            </a:r>
          </a:p>
        </p:txBody>
      </p:sp>
    </p:spTree>
    <p:extLst>
      <p:ext uri="{BB962C8B-B14F-4D97-AF65-F5344CB8AC3E}">
        <p14:creationId xmlns:p14="http://schemas.microsoft.com/office/powerpoint/2010/main" val="424809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Deviation</a:t>
            </a:r>
            <a:br>
              <a:rPr lang="en-US" dirty="0"/>
            </a:br>
            <a:r>
              <a:rPr lang="en-US" sz="3200" dirty="0"/>
              <a:t>Don’t do it yourself!</a:t>
            </a:r>
          </a:p>
        </p:txBody>
      </p:sp>
      <p:sp>
        <p:nvSpPr>
          <p:cNvPr id="7" name="TextBox 6"/>
          <p:cNvSpPr txBox="1"/>
          <p:nvPr/>
        </p:nvSpPr>
        <p:spPr>
          <a:xfrm>
            <a:off x="292728" y="2396009"/>
            <a:ext cx="11606543" cy="3477875"/>
          </a:xfrm>
          <a:prstGeom prst="rect">
            <a:avLst/>
          </a:prstGeom>
          <a:noFill/>
        </p:spPr>
        <p:txBody>
          <a:bodyPr wrap="square" rtlCol="0">
            <a:spAutoFit/>
          </a:bodyPr>
          <a:lstStyle/>
          <a:p>
            <a:r>
              <a:rPr lang="en-US" sz="2000" dirty="0">
                <a:latin typeface="Consolas" panose="020B0609020204030204" pitchFamily="49" charset="0"/>
              </a:rPr>
              <a:t>id      n               mean         </a:t>
            </a:r>
            <a:r>
              <a:rPr lang="en-US" sz="2000" dirty="0" err="1">
                <a:latin typeface="Consolas" panose="020B0609020204030204" pitchFamily="49" charset="0"/>
              </a:rPr>
              <a:t>sd</a:t>
            </a:r>
            <a:r>
              <a:rPr lang="en-US" sz="2000" dirty="0">
                <a:latin typeface="Consolas" panose="020B0609020204030204" pitchFamily="49" charset="0"/>
              </a:rPr>
              <a:t>           </a:t>
            </a:r>
            <a:r>
              <a:rPr lang="en-US" sz="2000" dirty="0" err="1">
                <a:latin typeface="Consolas" panose="020B0609020204030204" pitchFamily="49" charset="0"/>
              </a:rPr>
              <a:t>pig_sd</a:t>
            </a:r>
            <a:r>
              <a:rPr lang="en-US" sz="2000" dirty="0">
                <a:latin typeface="Consolas" panose="020B0609020204030204" pitchFamily="49" charset="0"/>
              </a:rPr>
              <a:t>        </a:t>
            </a:r>
            <a:r>
              <a:rPr lang="en-US" sz="2000" dirty="0" err="1">
                <a:latin typeface="Consolas" panose="020B0609020204030204" pitchFamily="49" charset="0"/>
              </a:rPr>
              <a:t>my_sd</a:t>
            </a:r>
            <a:r>
              <a:rPr lang="en-US" sz="2000" dirty="0">
                <a:latin typeface="Consolas" panose="020B0609020204030204" pitchFamily="49" charset="0"/>
              </a:rPr>
              <a:t>      </a:t>
            </a:r>
            <a:r>
              <a:rPr lang="en-US" sz="2000" dirty="0" err="1">
                <a:latin typeface="Consolas" panose="020B0609020204030204" pitchFamily="49" charset="0"/>
              </a:rPr>
              <a:t>rx_sd</a:t>
            </a:r>
            <a:endParaRPr lang="en-US" sz="2000" dirty="0">
              <a:latin typeface="Consolas" panose="020B0609020204030204" pitchFamily="49" charset="0"/>
            </a:endParaRPr>
          </a:p>
          <a:p>
            <a:r>
              <a:rPr lang="en-US" sz="2000" dirty="0">
                <a:latin typeface="Consolas" panose="020B0609020204030204" pitchFamily="49" charset="0"/>
              </a:rPr>
              <a:t> A 100000           9.999776 0.10035232       0.10035237   0.10035232 0.10035232</a:t>
            </a:r>
          </a:p>
          <a:p>
            <a:r>
              <a:rPr lang="en-US" sz="2000" dirty="0">
                <a:latin typeface="Consolas" panose="020B0609020204030204" pitchFamily="49" charset="0"/>
              </a:rPr>
              <a:t> B 100000         100.000103 0.10012107       0.10012142   0.10012107 0.10012107</a:t>
            </a:r>
          </a:p>
          <a:p>
            <a:r>
              <a:rPr lang="en-US" sz="2000" dirty="0">
                <a:latin typeface="Consolas" panose="020B0609020204030204" pitchFamily="49" charset="0"/>
              </a:rPr>
              <a:t> C 100000         999.999995 0.09974035       0.09928033   0.09974035 0.09974035</a:t>
            </a:r>
          </a:p>
          <a:p>
            <a:r>
              <a:rPr lang="en-US" sz="2000" dirty="0">
                <a:latin typeface="Consolas" panose="020B0609020204030204" pitchFamily="49" charset="0"/>
              </a:rPr>
              <a:t> D 100000        9999.999878 0.09991125       0.13177929   0.09991124 0.09991125</a:t>
            </a:r>
          </a:p>
          <a:p>
            <a:r>
              <a:rPr lang="en-US" sz="2000" dirty="0">
                <a:latin typeface="Consolas" panose="020B0609020204030204" pitchFamily="49" charset="0"/>
              </a:rPr>
              <a:t> E 100000      100000.000007 0.09988266              </a:t>
            </a:r>
            <a:r>
              <a:rPr lang="en-US" sz="2000" dirty="0" err="1">
                <a:latin typeface="Consolas" panose="020B0609020204030204" pitchFamily="49" charset="0"/>
              </a:rPr>
              <a:t>NaN</a:t>
            </a:r>
            <a:r>
              <a:rPr lang="en-US" sz="2000" dirty="0">
                <a:latin typeface="Consolas" panose="020B0609020204030204" pitchFamily="49" charset="0"/>
              </a:rPr>
              <a:t>   0.09988152 0.09988266</a:t>
            </a:r>
          </a:p>
          <a:p>
            <a:r>
              <a:rPr lang="en-US" sz="2000" dirty="0">
                <a:latin typeface="Consolas" panose="020B0609020204030204" pitchFamily="49" charset="0"/>
              </a:rPr>
              <a:t> F 100000      999999.999920 0.10003151              </a:t>
            </a:r>
            <a:r>
              <a:rPr lang="en-US" sz="2000" dirty="0" err="1">
                <a:latin typeface="Consolas" panose="020B0609020204030204" pitchFamily="49" charset="0"/>
              </a:rPr>
              <a:t>NaN</a:t>
            </a:r>
            <a:r>
              <a:rPr lang="en-US" sz="2000" dirty="0">
                <a:latin typeface="Consolas" panose="020B0609020204030204" pitchFamily="49" charset="0"/>
              </a:rPr>
              <a:t>   0.10033160 0.10003151</a:t>
            </a:r>
          </a:p>
          <a:p>
            <a:r>
              <a:rPr lang="en-US" sz="2000" dirty="0">
                <a:latin typeface="Consolas" panose="020B0609020204030204" pitchFamily="49" charset="0"/>
              </a:rPr>
              <a:t> G 100000    10000000.000002 0.09981527     613.86950571   0.16384082 0.09981527</a:t>
            </a:r>
          </a:p>
          <a:p>
            <a:r>
              <a:rPr lang="en-US" sz="2000" dirty="0">
                <a:latin typeface="Consolas" panose="020B0609020204030204" pitchFamily="49" charset="0"/>
              </a:rPr>
              <a:t> H 100000    99999999.999802 0.10011237   16509.60172727   0.00000000 0.10011237</a:t>
            </a:r>
          </a:p>
          <a:p>
            <a:r>
              <a:rPr lang="en-US" sz="2000" dirty="0">
                <a:latin typeface="Consolas" panose="020B0609020204030204" pitchFamily="49" charset="0"/>
              </a:rPr>
              <a:t> I 100000  1000000000.000202 0.09996886              </a:t>
            </a:r>
            <a:r>
              <a:rPr lang="en-US" sz="2000" dirty="0" err="1">
                <a:latin typeface="Consolas" panose="020B0609020204030204" pitchFamily="49" charset="0"/>
              </a:rPr>
              <a:t>NaN</a:t>
            </a:r>
            <a:r>
              <a:rPr lang="en-US" sz="2000" dirty="0">
                <a:latin typeface="Consolas" panose="020B0609020204030204" pitchFamily="49" charset="0"/>
              </a:rPr>
              <a:t>   0.00000000 0.09996885</a:t>
            </a:r>
          </a:p>
          <a:p>
            <a:r>
              <a:rPr lang="en-US" sz="2000" dirty="0">
                <a:latin typeface="Consolas" panose="020B0609020204030204" pitchFamily="49" charset="0"/>
              </a:rPr>
              <a:t> J 100000 10000000000.000362 0.10025095 1415665.13461386 118.63342520 0.10025090</a:t>
            </a:r>
          </a:p>
        </p:txBody>
      </p:sp>
    </p:spTree>
    <p:extLst>
      <p:ext uri="{BB962C8B-B14F-4D97-AF65-F5344CB8AC3E}">
        <p14:creationId xmlns:p14="http://schemas.microsoft.com/office/powerpoint/2010/main" val="286789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 Statistics with MRS</a:t>
            </a:r>
            <a:br>
              <a:rPr lang="en-US" dirty="0"/>
            </a:br>
            <a:endParaRPr lang="en-US" sz="3200" dirty="0"/>
          </a:p>
        </p:txBody>
      </p:sp>
      <p:sp>
        <p:nvSpPr>
          <p:cNvPr id="7" name="TextBox 6"/>
          <p:cNvSpPr txBox="1"/>
          <p:nvPr/>
        </p:nvSpPr>
        <p:spPr>
          <a:xfrm>
            <a:off x="565464" y="2140989"/>
            <a:ext cx="11061072" cy="4093428"/>
          </a:xfrm>
          <a:prstGeom prst="rect">
            <a:avLst/>
          </a:prstGeom>
          <a:noFill/>
        </p:spPr>
        <p:txBody>
          <a:bodyPr wrap="square" rtlCol="0">
            <a:spAutoFit/>
          </a:bodyPr>
          <a:lstStyle/>
          <a:p>
            <a:r>
              <a:rPr lang="en-US" sz="2000" dirty="0">
                <a:latin typeface="Consolas" panose="020B0609020204030204" pitchFamily="49" charset="0"/>
              </a:rPr>
              <a:t># data is in HDFS</a:t>
            </a:r>
          </a:p>
          <a:p>
            <a:endParaRPr lang="en-US" sz="2000" dirty="0">
              <a:latin typeface="Consolas" panose="020B0609020204030204" pitchFamily="49" charset="0"/>
            </a:endParaRPr>
          </a:p>
          <a:p>
            <a:r>
              <a:rPr lang="en-US" sz="2000" dirty="0" err="1">
                <a:latin typeface="Consolas" panose="020B0609020204030204" pitchFamily="49" charset="0"/>
              </a:rPr>
              <a:t>path_to_xdf_dir</a:t>
            </a:r>
            <a:r>
              <a:rPr lang="en-US" sz="2000" dirty="0">
                <a:latin typeface="Consolas" panose="020B0609020204030204" pitchFamily="49" charset="0"/>
              </a:rPr>
              <a:t> &lt;- </a:t>
            </a:r>
            <a:r>
              <a:rPr lang="en-US" sz="2000" dirty="0" err="1">
                <a:latin typeface="Consolas" panose="020B0609020204030204" pitchFamily="49" charset="0"/>
              </a:rPr>
              <a:t>readRDS</a:t>
            </a:r>
            <a:r>
              <a:rPr lang="en-US" sz="2000" dirty="0">
                <a:latin typeface="Consolas" panose="020B0609020204030204" pitchFamily="49" charset="0"/>
              </a:rPr>
              <a:t>("</a:t>
            </a:r>
            <a:r>
              <a:rPr lang="en-US" sz="2000" dirty="0" err="1">
                <a:latin typeface="Consolas" panose="020B0609020204030204" pitchFamily="49" charset="0"/>
              </a:rPr>
              <a:t>path_to_xdf_dir.Rds</a:t>
            </a:r>
            <a:r>
              <a:rPr lang="en-US" sz="2000" dirty="0">
                <a:latin typeface="Consolas" panose="020B0609020204030204" pitchFamily="49" charset="0"/>
              </a:rPr>
              <a:t>")</a:t>
            </a:r>
          </a:p>
          <a:p>
            <a:r>
              <a:rPr lang="en-US" sz="2000" dirty="0" err="1">
                <a:latin typeface="Consolas" panose="020B0609020204030204" pitchFamily="49" charset="0"/>
              </a:rPr>
              <a:t>glucose_xdf</a:t>
            </a:r>
            <a:r>
              <a:rPr lang="en-US" sz="2000" dirty="0">
                <a:latin typeface="Consolas" panose="020B0609020204030204" pitchFamily="49" charset="0"/>
              </a:rPr>
              <a:t> &lt;- </a:t>
            </a:r>
            <a:r>
              <a:rPr lang="en-US" sz="2000" dirty="0" err="1">
                <a:latin typeface="Consolas" panose="020B0609020204030204" pitchFamily="49" charset="0"/>
              </a:rPr>
              <a:t>RxXdfData</a:t>
            </a:r>
            <a:r>
              <a:rPr lang="en-US" sz="2000" dirty="0">
                <a:latin typeface="Consolas" panose="020B0609020204030204" pitchFamily="49" charset="0"/>
              </a:rPr>
              <a:t>(</a:t>
            </a:r>
            <a:r>
              <a:rPr lang="en-US" sz="2000" dirty="0" err="1">
                <a:latin typeface="Consolas" panose="020B0609020204030204" pitchFamily="49" charset="0"/>
              </a:rPr>
              <a:t>path_to_xdf_dir</a:t>
            </a:r>
            <a:r>
              <a:rPr lang="en-US" sz="2000" dirty="0">
                <a:latin typeface="Consolas" panose="020B0609020204030204" pitchFamily="49" charset="0"/>
              </a:rPr>
              <a:t>, </a:t>
            </a:r>
            <a:r>
              <a:rPr lang="en-US" sz="2000" dirty="0" err="1">
                <a:latin typeface="Consolas" panose="020B0609020204030204" pitchFamily="49" charset="0"/>
              </a:rPr>
              <a:t>fileSystem</a:t>
            </a:r>
            <a:r>
              <a:rPr lang="en-US" sz="2000" dirty="0">
                <a:latin typeface="Consolas" panose="020B0609020204030204" pitchFamily="49" charset="0"/>
              </a:rPr>
              <a:t>=</a:t>
            </a:r>
            <a:r>
              <a:rPr lang="en-US" sz="2000" dirty="0" err="1">
                <a:latin typeface="Consolas" panose="020B0609020204030204" pitchFamily="49" charset="0"/>
              </a:rPr>
              <a:t>RxHdfsFileSystem</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 run computations on local node</a:t>
            </a:r>
          </a:p>
          <a:p>
            <a:r>
              <a:rPr lang="en-US" sz="2000" dirty="0" err="1">
                <a:latin typeface="Consolas" panose="020B0609020204030204" pitchFamily="49" charset="0"/>
              </a:rPr>
              <a:t>rxSetComputeContext</a:t>
            </a:r>
            <a:r>
              <a:rPr lang="en-US" sz="2000" dirty="0">
                <a:latin typeface="Consolas" panose="020B0609020204030204" pitchFamily="49" charset="0"/>
              </a:rPr>
              <a:t>(</a:t>
            </a:r>
            <a:r>
              <a:rPr lang="en-US" sz="2000" dirty="0" err="1">
                <a:latin typeface="Consolas" panose="020B0609020204030204" pitchFamily="49" charset="0"/>
              </a:rPr>
              <a:t>RxLocalParallel</a:t>
            </a:r>
            <a:r>
              <a:rPr lang="en-US" sz="2000" dirty="0">
                <a:latin typeface="Consolas" panose="020B0609020204030204" pitchFamily="49" charset="0"/>
              </a:rPr>
              <a:t>())</a:t>
            </a:r>
          </a:p>
          <a:p>
            <a:r>
              <a:rPr lang="en-US" sz="2000" dirty="0" err="1">
                <a:latin typeface="Consolas" panose="020B0609020204030204" pitchFamily="49" charset="0"/>
              </a:rPr>
              <a:t>glucose_summary_local</a:t>
            </a:r>
            <a:r>
              <a:rPr lang="en-US" sz="2000" dirty="0">
                <a:latin typeface="Consolas" panose="020B0609020204030204" pitchFamily="49" charset="0"/>
              </a:rPr>
              <a:t>  &lt;- </a:t>
            </a:r>
            <a:r>
              <a:rPr lang="en-US" sz="2000" dirty="0" err="1">
                <a:latin typeface="Consolas" panose="020B0609020204030204" pitchFamily="49" charset="0"/>
              </a:rPr>
              <a:t>rxSummary</a:t>
            </a:r>
            <a:r>
              <a:rPr lang="en-US" sz="2000" dirty="0">
                <a:latin typeface="Consolas" panose="020B0609020204030204" pitchFamily="49" charset="0"/>
              </a:rPr>
              <a:t>(glucose ~ </a:t>
            </a:r>
            <a:r>
              <a:rPr lang="en-US" sz="2000" dirty="0" err="1">
                <a:latin typeface="Consolas" panose="020B0609020204030204" pitchFamily="49" charset="0"/>
              </a:rPr>
              <a:t>sensorid</a:t>
            </a:r>
            <a:r>
              <a:rPr lang="en-US" sz="2000" dirty="0">
                <a:latin typeface="Consolas" panose="020B0609020204030204" pitchFamily="49" charset="0"/>
              </a:rPr>
              <a:t>, data = </a:t>
            </a:r>
            <a:r>
              <a:rPr lang="en-US" sz="2000" dirty="0" err="1">
                <a:latin typeface="Consolas" panose="020B0609020204030204" pitchFamily="49" charset="0"/>
              </a:rPr>
              <a:t>glucose_xdf</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 run the same thing on Hadoop</a:t>
            </a:r>
          </a:p>
          <a:p>
            <a:r>
              <a:rPr lang="en-US" sz="2000" dirty="0" err="1">
                <a:latin typeface="Consolas" panose="020B0609020204030204" pitchFamily="49" charset="0"/>
              </a:rPr>
              <a:t>rxSetComputeContext</a:t>
            </a:r>
            <a:r>
              <a:rPr lang="en-US" sz="2000" dirty="0">
                <a:latin typeface="Consolas" panose="020B0609020204030204" pitchFamily="49" charset="0"/>
              </a:rPr>
              <a:t>(</a:t>
            </a:r>
            <a:r>
              <a:rPr lang="en-US" sz="2000" dirty="0" err="1">
                <a:latin typeface="Consolas" panose="020B0609020204030204" pitchFamily="49" charset="0"/>
              </a:rPr>
              <a:t>RxHadoopMR</a:t>
            </a:r>
            <a:r>
              <a:rPr lang="en-US" sz="2000" dirty="0">
                <a:latin typeface="Consolas" panose="020B0609020204030204" pitchFamily="49" charset="0"/>
              </a:rPr>
              <a:t>(</a:t>
            </a:r>
            <a:r>
              <a:rPr lang="en-US" sz="2000" dirty="0" err="1">
                <a:latin typeface="Consolas" panose="020B0609020204030204" pitchFamily="49" charset="0"/>
              </a:rPr>
              <a:t>consoleOutput</a:t>
            </a:r>
            <a:r>
              <a:rPr lang="en-US" sz="2000" dirty="0">
                <a:latin typeface="Consolas" panose="020B0609020204030204" pitchFamily="49" charset="0"/>
              </a:rPr>
              <a:t>=TRUE)) </a:t>
            </a:r>
          </a:p>
          <a:p>
            <a:r>
              <a:rPr lang="en-US" sz="2000" dirty="0" err="1">
                <a:latin typeface="Consolas" panose="020B0609020204030204" pitchFamily="49" charset="0"/>
              </a:rPr>
              <a:t>glucose_summary_hadoop</a:t>
            </a:r>
            <a:r>
              <a:rPr lang="en-US" sz="2000" dirty="0">
                <a:latin typeface="Consolas" panose="020B0609020204030204" pitchFamily="49" charset="0"/>
              </a:rPr>
              <a:t> &lt;- </a:t>
            </a:r>
            <a:r>
              <a:rPr lang="en-US" sz="2000" dirty="0" err="1">
                <a:latin typeface="Consolas" panose="020B0609020204030204" pitchFamily="49" charset="0"/>
              </a:rPr>
              <a:t>rxSummary</a:t>
            </a:r>
            <a:r>
              <a:rPr lang="en-US" sz="2000" dirty="0">
                <a:latin typeface="Consolas" panose="020B0609020204030204" pitchFamily="49" charset="0"/>
              </a:rPr>
              <a:t>(glucose ~ </a:t>
            </a:r>
            <a:r>
              <a:rPr lang="en-US" sz="2000" dirty="0" err="1">
                <a:latin typeface="Consolas" panose="020B0609020204030204" pitchFamily="49" charset="0"/>
              </a:rPr>
              <a:t>sensorid</a:t>
            </a:r>
            <a:r>
              <a:rPr lang="en-US" sz="2000" dirty="0">
                <a:latin typeface="Consolas" panose="020B0609020204030204" pitchFamily="49" charset="0"/>
              </a:rPr>
              <a:t>, data = </a:t>
            </a:r>
            <a:r>
              <a:rPr lang="en-US" sz="2000" dirty="0" err="1">
                <a:latin typeface="Consolas" panose="020B0609020204030204" pitchFamily="49" charset="0"/>
              </a:rPr>
              <a:t>glucose_xdf</a:t>
            </a:r>
            <a:r>
              <a:rPr lang="en-US" sz="2000" dirty="0">
                <a:latin typeface="Consolas" panose="020B0609020204030204" pitchFamily="49" charset="0"/>
              </a:rPr>
              <a:t>)</a:t>
            </a:r>
          </a:p>
          <a:p>
            <a:endParaRPr lang="en-US" sz="2000" dirty="0">
              <a:latin typeface="Consolas" panose="020B0609020204030204" pitchFamily="49" charset="0"/>
            </a:endParaRPr>
          </a:p>
        </p:txBody>
      </p:sp>
    </p:spTree>
    <p:extLst>
      <p:ext uri="{BB962C8B-B14F-4D97-AF65-F5344CB8AC3E}">
        <p14:creationId xmlns:p14="http://schemas.microsoft.com/office/powerpoint/2010/main" val="376968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Glucose Levels</a:t>
            </a:r>
            <a:br>
              <a:rPr lang="en-US" dirty="0"/>
            </a:br>
            <a:r>
              <a:rPr lang="en-US" sz="3200" dirty="0"/>
              <a:t>Calculating Summary Statistics at Scale with MRS</a:t>
            </a:r>
          </a:p>
        </p:txBody>
      </p:sp>
      <p:sp>
        <p:nvSpPr>
          <p:cNvPr id="3" name="Content Placeholder 2"/>
          <p:cNvSpPr>
            <a:spLocks noGrp="1"/>
          </p:cNvSpPr>
          <p:nvPr>
            <p:ph idx="1"/>
          </p:nvPr>
        </p:nvSpPr>
        <p:spPr>
          <a:xfrm>
            <a:off x="1128045" y="1771034"/>
            <a:ext cx="9870392" cy="5086966"/>
          </a:xfrm>
        </p:spPr>
        <p:txBody>
          <a:bodyPr>
            <a:normAutofit fontScale="70000" lnSpcReduction="20000"/>
          </a:bodyPr>
          <a:lstStyle/>
          <a:p>
            <a:pPr marL="0" indent="0">
              <a:buNone/>
            </a:pPr>
            <a:r>
              <a:rPr lang="en-US" dirty="0" err="1">
                <a:latin typeface="Consolas" panose="020B0609020204030204" pitchFamily="49" charset="0"/>
              </a:rPr>
              <a:t>rxSetComputeContext</a:t>
            </a:r>
            <a:r>
              <a:rPr lang="en-US" dirty="0">
                <a:latin typeface="Consolas" panose="020B0609020204030204" pitchFamily="49" charset="0"/>
              </a:rPr>
              <a:t>(</a:t>
            </a:r>
            <a:r>
              <a:rPr lang="en-US" dirty="0" err="1">
                <a:latin typeface="Consolas" panose="020B0609020204030204" pitchFamily="49" charset="0"/>
              </a:rPr>
              <a:t>RxHadoopMR</a:t>
            </a:r>
            <a:r>
              <a:rPr lang="en-US" dirty="0">
                <a:latin typeface="Consolas" panose="020B0609020204030204" pitchFamily="49" charset="0"/>
              </a:rPr>
              <a:t>(</a:t>
            </a:r>
            <a:r>
              <a:rPr lang="en-US" dirty="0" err="1">
                <a:latin typeface="Consolas" panose="020B0609020204030204" pitchFamily="49" charset="0"/>
              </a:rPr>
              <a:t>consoleOutput</a:t>
            </a:r>
            <a:r>
              <a:rPr lang="en-US" dirty="0">
                <a:latin typeface="Consolas" panose="020B0609020204030204" pitchFamily="49" charset="0"/>
              </a:rPr>
              <a:t>=TRUE)) </a:t>
            </a:r>
          </a:p>
          <a:p>
            <a:pPr marL="0" indent="0">
              <a:buNone/>
            </a:pPr>
            <a:r>
              <a:rPr lang="en-US" dirty="0" err="1">
                <a:latin typeface="Consolas" panose="020B0609020204030204" pitchFamily="49" charset="0"/>
              </a:rPr>
              <a:t>rxHadoopMakeDir</a:t>
            </a:r>
            <a:r>
              <a:rPr lang="en-US" dirty="0">
                <a:latin typeface="Consolas" panose="020B0609020204030204" pitchFamily="49" charset="0"/>
              </a:rPr>
              <a:t>(</a:t>
            </a:r>
            <a:r>
              <a:rPr lang="en-US" dirty="0" err="1">
                <a:latin typeface="Consolas" panose="020B0609020204030204" pitchFamily="49" charset="0"/>
              </a:rPr>
              <a:t>glucose_xdf_dir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glucose_colInfo</a:t>
            </a:r>
            <a:r>
              <a:rPr lang="en-US" dirty="0">
                <a:latin typeface="Consolas" panose="020B0609020204030204" pitchFamily="49" charset="0"/>
              </a:rPr>
              <a:t> &lt;- list( list(index=1, </a:t>
            </a:r>
            <a:r>
              <a:rPr lang="en-US" dirty="0" err="1">
                <a:latin typeface="Consolas" panose="020B0609020204030204" pitchFamily="49" charset="0"/>
              </a:rPr>
              <a:t>newName</a:t>
            </a:r>
            <a:r>
              <a:rPr lang="en-US" dirty="0">
                <a:latin typeface="Consolas" panose="020B0609020204030204" pitchFamily="49" charset="0"/>
              </a:rPr>
              <a:t>="</a:t>
            </a:r>
            <a:r>
              <a:rPr lang="en-US" dirty="0" err="1">
                <a:latin typeface="Consolas" panose="020B0609020204030204" pitchFamily="49" charset="0"/>
              </a:rPr>
              <a:t>sensorid</a:t>
            </a:r>
            <a:r>
              <a:rPr lang="en-US" dirty="0">
                <a:latin typeface="Consolas" panose="020B0609020204030204" pitchFamily="49" charset="0"/>
              </a:rPr>
              <a:t>", type="factor"),</a:t>
            </a:r>
          </a:p>
          <a:p>
            <a:pPr marL="0" indent="0">
              <a:buNone/>
            </a:pPr>
            <a:r>
              <a:rPr lang="en-US" dirty="0">
                <a:latin typeface="Consolas" panose="020B0609020204030204" pitchFamily="49" charset="0"/>
              </a:rPr>
              <a:t>		list(index=2, </a:t>
            </a:r>
            <a:r>
              <a:rPr lang="en-US" dirty="0" err="1">
                <a:latin typeface="Consolas" panose="020B0609020204030204" pitchFamily="49" charset="0"/>
              </a:rPr>
              <a:t>newName</a:t>
            </a:r>
            <a:r>
              <a:rPr lang="en-US" dirty="0">
                <a:latin typeface="Consolas" panose="020B0609020204030204" pitchFamily="49" charset="0"/>
              </a:rPr>
              <a:t>="timestamp", type="character"), </a:t>
            </a:r>
          </a:p>
          <a:p>
            <a:pPr marL="0" indent="0">
              <a:buNone/>
            </a:pPr>
            <a:r>
              <a:rPr lang="en-US" dirty="0">
                <a:latin typeface="Consolas" panose="020B0609020204030204" pitchFamily="49" charset="0"/>
              </a:rPr>
              <a:t>		list(index=3, </a:t>
            </a:r>
            <a:r>
              <a:rPr lang="en-US" dirty="0" err="1">
                <a:latin typeface="Consolas" panose="020B0609020204030204" pitchFamily="49" charset="0"/>
              </a:rPr>
              <a:t>newName</a:t>
            </a:r>
            <a:r>
              <a:rPr lang="en-US" dirty="0">
                <a:latin typeface="Consolas" panose="020B0609020204030204" pitchFamily="49" charset="0"/>
              </a:rPr>
              <a:t>="glucose", type="numeric"))</a:t>
            </a:r>
          </a:p>
          <a:p>
            <a:pPr marL="0" indent="0">
              <a:buNone/>
            </a:pPr>
            <a:r>
              <a:rPr lang="en-US" dirty="0" err="1">
                <a:latin typeface="Consolas" panose="020B0609020204030204" pitchFamily="49" charset="0"/>
              </a:rPr>
              <a:t>glucose_indata</a:t>
            </a:r>
            <a:r>
              <a:rPr lang="en-US" dirty="0">
                <a:latin typeface="Consolas" panose="020B0609020204030204" pitchFamily="49" charset="0"/>
              </a:rPr>
              <a:t> &lt;- </a:t>
            </a:r>
            <a:r>
              <a:rPr lang="en-US" dirty="0" err="1">
                <a:latin typeface="Consolas" panose="020B0609020204030204" pitchFamily="49" charset="0"/>
              </a:rPr>
              <a:t>RxTextData</a:t>
            </a:r>
            <a:r>
              <a:rPr lang="en-US" dirty="0">
                <a:latin typeface="Consolas" panose="020B0609020204030204" pitchFamily="49" charset="0"/>
              </a:rPr>
              <a:t>(</a:t>
            </a:r>
            <a:r>
              <a:rPr lang="en-US" dirty="0" err="1">
                <a:latin typeface="Consolas" panose="020B0609020204030204" pitchFamily="49" charset="0"/>
              </a:rPr>
              <a:t>glucose_indata_dir</a:t>
            </a:r>
            <a:r>
              <a:rPr lang="en-US" dirty="0">
                <a:latin typeface="Consolas" panose="020B0609020204030204" pitchFamily="49" charset="0"/>
              </a:rPr>
              <a:t>, </a:t>
            </a:r>
            <a:r>
              <a:rPr lang="en-US" dirty="0" err="1">
                <a:latin typeface="Consolas" panose="020B0609020204030204" pitchFamily="49" charset="0"/>
              </a:rPr>
              <a:t>colInfo</a:t>
            </a:r>
            <a:r>
              <a:rPr lang="en-US" dirty="0">
                <a:latin typeface="Consolas" panose="020B0609020204030204" pitchFamily="49" charset="0"/>
              </a:rPr>
              <a:t>=</a:t>
            </a:r>
            <a:r>
              <a:rPr lang="en-US" dirty="0" err="1">
                <a:latin typeface="Consolas" panose="020B0609020204030204" pitchFamily="49" charset="0"/>
              </a:rPr>
              <a:t>glucose_colInfo</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fileSystem</a:t>
            </a:r>
            <a:r>
              <a:rPr lang="en-US" dirty="0">
                <a:latin typeface="Consolas" panose="020B0609020204030204" pitchFamily="49" charset="0"/>
              </a:rPr>
              <a:t>=</a:t>
            </a:r>
            <a:r>
              <a:rPr lang="en-US" dirty="0" err="1">
                <a:latin typeface="Consolas" panose="020B0609020204030204" pitchFamily="49" charset="0"/>
              </a:rPr>
              <a:t>RxHdfsFileSystem</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glucose_xdf</a:t>
            </a:r>
            <a:r>
              <a:rPr lang="en-US" dirty="0">
                <a:latin typeface="Consolas" panose="020B0609020204030204" pitchFamily="49" charset="0"/>
              </a:rPr>
              <a:t> &lt;- </a:t>
            </a:r>
            <a:r>
              <a:rPr lang="en-US" dirty="0" err="1">
                <a:latin typeface="Consolas" panose="020B0609020204030204" pitchFamily="49" charset="0"/>
              </a:rPr>
              <a:t>RxXdfData</a:t>
            </a:r>
            <a:r>
              <a:rPr lang="en-US" dirty="0">
                <a:latin typeface="Consolas" panose="020B0609020204030204" pitchFamily="49" charset="0"/>
              </a:rPr>
              <a:t>(</a:t>
            </a:r>
            <a:r>
              <a:rPr lang="en-US" dirty="0" err="1">
                <a:latin typeface="Consolas" panose="020B0609020204030204" pitchFamily="49" charset="0"/>
              </a:rPr>
              <a:t>glucose_xdf_dir</a:t>
            </a:r>
            <a:r>
              <a:rPr lang="en-US" dirty="0">
                <a:latin typeface="Consolas" panose="020B0609020204030204" pitchFamily="49" charset="0"/>
              </a:rPr>
              <a:t>, </a:t>
            </a:r>
            <a:r>
              <a:rPr lang="en-US" dirty="0" err="1">
                <a:latin typeface="Consolas" panose="020B0609020204030204" pitchFamily="49" charset="0"/>
              </a:rPr>
              <a:t>fileSystem</a:t>
            </a:r>
            <a:r>
              <a:rPr lang="en-US" dirty="0">
                <a:latin typeface="Consolas" panose="020B0609020204030204" pitchFamily="49" charset="0"/>
              </a:rPr>
              <a:t>=</a:t>
            </a:r>
            <a:r>
              <a:rPr lang="en-US" dirty="0" err="1">
                <a:latin typeface="Consolas" panose="020B0609020204030204" pitchFamily="49" charset="0"/>
              </a:rPr>
              <a:t>RxHdfsFileSystem</a:t>
            </a:r>
            <a:r>
              <a:rPr lang="en-US" dirty="0">
                <a:latin typeface="Consolas" panose="020B0609020204030204" pitchFamily="49" charset="0"/>
              </a:rPr>
              <a:t>())</a:t>
            </a:r>
          </a:p>
          <a:p>
            <a:pPr marL="0" indent="0">
              <a:buNone/>
            </a:pPr>
            <a:r>
              <a:rPr lang="en-US" dirty="0" err="1">
                <a:latin typeface="Consolas" panose="020B0609020204030204" pitchFamily="49" charset="0"/>
              </a:rPr>
              <a:t>rxImport</a:t>
            </a:r>
            <a:r>
              <a:rPr lang="en-US" dirty="0">
                <a:latin typeface="Consolas" panose="020B0609020204030204" pitchFamily="49" charset="0"/>
              </a:rPr>
              <a:t>(</a:t>
            </a:r>
            <a:r>
              <a:rPr lang="en-US" dirty="0" err="1">
                <a:latin typeface="Consolas" panose="020B0609020204030204" pitchFamily="49" charset="0"/>
              </a:rPr>
              <a:t>glucose_indata</a:t>
            </a:r>
            <a:r>
              <a:rPr lang="en-US" dirty="0">
                <a:latin typeface="Consolas" panose="020B0609020204030204" pitchFamily="49" charset="0"/>
              </a:rPr>
              <a:t>, </a:t>
            </a:r>
            <a:r>
              <a:rPr lang="en-US" dirty="0" err="1">
                <a:latin typeface="Consolas" panose="020B0609020204030204" pitchFamily="49" charset="0"/>
              </a:rPr>
              <a:t>glucose_xdf</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glucose_summary</a:t>
            </a:r>
            <a:r>
              <a:rPr lang="en-US" dirty="0">
                <a:latin typeface="Consolas" panose="020B0609020204030204" pitchFamily="49" charset="0"/>
              </a:rPr>
              <a:t> &lt;- </a:t>
            </a:r>
            <a:r>
              <a:rPr lang="en-US" dirty="0" err="1">
                <a:latin typeface="Consolas" panose="020B0609020204030204" pitchFamily="49" charset="0"/>
              </a:rPr>
              <a:t>rxSummary</a:t>
            </a:r>
            <a:r>
              <a:rPr lang="en-US" dirty="0">
                <a:latin typeface="Consolas" panose="020B0609020204030204" pitchFamily="49" charset="0"/>
              </a:rPr>
              <a:t>(glucose ~ </a:t>
            </a:r>
            <a:r>
              <a:rPr lang="en-US" dirty="0" err="1">
                <a:latin typeface="Consolas" panose="020B0609020204030204" pitchFamily="49" charset="0"/>
              </a:rPr>
              <a:t>sensorid</a:t>
            </a:r>
            <a:r>
              <a:rPr lang="en-US" dirty="0">
                <a:latin typeface="Consolas" panose="020B0609020204030204" pitchFamily="49" charset="0"/>
              </a:rPr>
              <a:t>, data = </a:t>
            </a:r>
            <a:r>
              <a:rPr lang="en-US" dirty="0" err="1">
                <a:latin typeface="Consolas" panose="020B0609020204030204" pitchFamily="49" charset="0"/>
              </a:rPr>
              <a:t>glucose_xdf</a:t>
            </a:r>
            <a:r>
              <a:rPr lang="en-US" dirty="0">
                <a:latin typeface="Consolas" panose="020B0609020204030204" pitchFamily="49" charset="0"/>
              </a:rPr>
              <a:t>)</a:t>
            </a:r>
          </a:p>
          <a:p>
            <a:pPr marL="0" indent="0">
              <a:buNone/>
            </a:pPr>
            <a:endParaRPr lang="en-US" dirty="0">
              <a:latin typeface="Consolas" panose="020B0609020204030204" pitchFamily="49" charset="0"/>
            </a:endParaRPr>
          </a:p>
        </p:txBody>
      </p:sp>
      <p:sp>
        <p:nvSpPr>
          <p:cNvPr id="5" name="Rounded Rectangle 4"/>
          <p:cNvSpPr/>
          <p:nvPr/>
        </p:nvSpPr>
        <p:spPr>
          <a:xfrm>
            <a:off x="1128045" y="6414448"/>
            <a:ext cx="9784934" cy="44355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469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Selected </a:t>
            </a:r>
            <a:r>
              <a:rPr lang="en-US" dirty="0" err="1"/>
              <a:t>scaleR</a:t>
            </a:r>
            <a:r>
              <a:rPr lang="en-US" dirty="0"/>
              <a:t> Functions</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462851707"/>
              </p:ext>
            </p:extLst>
          </p:nvPr>
        </p:nvGraphicFramePr>
        <p:xfrm>
          <a:off x="298765" y="1690688"/>
          <a:ext cx="11678970" cy="5063783"/>
        </p:xfrm>
        <a:graphic>
          <a:graphicData uri="http://schemas.openxmlformats.org/drawingml/2006/table">
            <a:tbl>
              <a:tblPr>
                <a:tableStyleId>{5C22544A-7EE6-4342-B048-85BDC9FD1C3A}</a:tableStyleId>
              </a:tblPr>
              <a:tblGrid>
                <a:gridCol w="2785335">
                  <a:extLst>
                    <a:ext uri="{9D8B030D-6E8A-4147-A177-3AD203B41FA5}">
                      <a16:colId xmlns:a16="http://schemas.microsoft.com/office/drawing/2014/main" val="3746996087"/>
                    </a:ext>
                  </a:extLst>
                </a:gridCol>
                <a:gridCol w="8893635">
                  <a:extLst>
                    <a:ext uri="{9D8B030D-6E8A-4147-A177-3AD203B41FA5}">
                      <a16:colId xmlns:a16="http://schemas.microsoft.com/office/drawing/2014/main" val="2735678922"/>
                    </a:ext>
                  </a:extLst>
                </a:gridCol>
              </a:tblGrid>
              <a:tr h="475327">
                <a:tc>
                  <a:txBody>
                    <a:bodyPr/>
                    <a:lstStyle/>
                    <a:p>
                      <a:pPr algn="l" fontAlgn="b"/>
                      <a:r>
                        <a:rPr lang="en-US" sz="2000" u="none" strike="noStrike" dirty="0" err="1">
                          <a:effectLst/>
                        </a:rPr>
                        <a:t>rxAuc</a:t>
                      </a:r>
                      <a:endParaRPr lang="en-US" sz="2000" b="0" i="0" u="none" strike="noStrike" dirty="0">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Receiver Operating Characteristic (ROC) computations and plot</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2933740301"/>
                  </a:ext>
                </a:extLst>
              </a:tr>
              <a:tr h="678215">
                <a:tc>
                  <a:txBody>
                    <a:bodyPr/>
                    <a:lstStyle/>
                    <a:p>
                      <a:pPr algn="l" fontAlgn="b"/>
                      <a:r>
                        <a:rPr lang="en-US" sz="2000" u="none" strike="noStrike">
                          <a:effectLst/>
                        </a:rPr>
                        <a:t>rxBTrees</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Parallel External Memory Algorithm for Stochastic Gradient Boosted Decision Trees</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1427259518"/>
                  </a:ext>
                </a:extLst>
              </a:tr>
              <a:tr h="306721">
                <a:tc>
                  <a:txBody>
                    <a:bodyPr/>
                    <a:lstStyle/>
                    <a:p>
                      <a:pPr algn="l" fontAlgn="b"/>
                      <a:r>
                        <a:rPr lang="en-US" sz="2000" u="none" strike="noStrike">
                          <a:effectLst/>
                        </a:rPr>
                        <a:t>rxCovCor</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Covariance/Correlation Matrix</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7570181"/>
                  </a:ext>
                </a:extLst>
              </a:tr>
              <a:tr h="306721">
                <a:tc>
                  <a:txBody>
                    <a:bodyPr/>
                    <a:lstStyle/>
                    <a:p>
                      <a:pPr algn="l" fontAlgn="b"/>
                      <a:r>
                        <a:rPr lang="en-US" sz="2000" u="none" strike="noStrike">
                          <a:effectLst/>
                        </a:rPr>
                        <a:t>rxCube</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Cross Tabulation</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2263567777"/>
                  </a:ext>
                </a:extLst>
              </a:tr>
              <a:tr h="407698">
                <a:tc>
                  <a:txBody>
                    <a:bodyPr/>
                    <a:lstStyle/>
                    <a:p>
                      <a:pPr algn="l" fontAlgn="b"/>
                      <a:r>
                        <a:rPr lang="en-US" sz="2000" u="none" strike="noStrike">
                          <a:effectLst/>
                        </a:rPr>
                        <a:t>rxDataStep</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Data Step for .xdf Files, Data Frames, and Teradata</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1847988867"/>
                  </a:ext>
                </a:extLst>
              </a:tr>
              <a:tr h="678215">
                <a:tc>
                  <a:txBody>
                    <a:bodyPr/>
                    <a:lstStyle/>
                    <a:p>
                      <a:pPr algn="l" fontAlgn="b"/>
                      <a:r>
                        <a:rPr lang="en-US" sz="2000" u="none" strike="noStrike">
                          <a:effectLst/>
                        </a:rPr>
                        <a:t>rxDForest</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Parallel External Memory Algorithm for Classification and Regression Decision Forests</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3193007513"/>
                  </a:ext>
                </a:extLst>
              </a:tr>
              <a:tr h="407698">
                <a:tc>
                  <a:txBody>
                    <a:bodyPr/>
                    <a:lstStyle/>
                    <a:p>
                      <a:pPr algn="l" fontAlgn="b"/>
                      <a:r>
                        <a:rPr lang="en-US" sz="2000" u="none" strike="noStrike">
                          <a:effectLst/>
                        </a:rPr>
                        <a:t>rxExec</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Run A Function on Multiple Nodes or Cores</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1486087937"/>
                  </a:ext>
                </a:extLst>
              </a:tr>
              <a:tr h="407698">
                <a:tc>
                  <a:txBody>
                    <a:bodyPr/>
                    <a:lstStyle/>
                    <a:p>
                      <a:pPr algn="l" fontAlgn="b"/>
                      <a:r>
                        <a:rPr lang="en-US" sz="2000" u="none" strike="noStrike">
                          <a:effectLst/>
                        </a:rPr>
                        <a:t>rxGetInfo</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Get .xdf File or Data Frame Information</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2003453452"/>
                  </a:ext>
                </a:extLst>
              </a:tr>
              <a:tr h="306721">
                <a:tc>
                  <a:txBody>
                    <a:bodyPr/>
                    <a:lstStyle/>
                    <a:p>
                      <a:pPr algn="l" fontAlgn="b"/>
                      <a:r>
                        <a:rPr lang="en-US" sz="2000" u="none" strike="noStrike">
                          <a:effectLst/>
                        </a:rPr>
                        <a:t>rxHadoopCommand</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Execute Hadoop Commands</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3624556819"/>
                  </a:ext>
                </a:extLst>
              </a:tr>
              <a:tr h="475327">
                <a:tc>
                  <a:txBody>
                    <a:bodyPr/>
                    <a:lstStyle/>
                    <a:p>
                      <a:pPr algn="l" fontAlgn="b"/>
                      <a:r>
                        <a:rPr lang="en-US" sz="2000" u="none" strike="noStrike">
                          <a:effectLst/>
                        </a:rPr>
                        <a:t>rxQuantile</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Approximate Quantiles for .xdf Files and Data Frames</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2375110401"/>
                  </a:ext>
                </a:extLst>
              </a:tr>
              <a:tr h="306721">
                <a:tc>
                  <a:txBody>
                    <a:bodyPr/>
                    <a:lstStyle/>
                    <a:p>
                      <a:pPr algn="l" fontAlgn="b"/>
                      <a:r>
                        <a:rPr lang="en-US" sz="2000" u="none" strike="noStrike">
                          <a:effectLst/>
                        </a:rPr>
                        <a:t>rxLinMod</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a:effectLst/>
                        </a:rPr>
                        <a:t>Linear Models</a:t>
                      </a:r>
                      <a:endParaRPr lang="en-US" sz="2000" b="0" i="0" u="none" strike="noStrike">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1104305469"/>
                  </a:ext>
                </a:extLst>
              </a:tr>
              <a:tr h="306721">
                <a:tc>
                  <a:txBody>
                    <a:bodyPr/>
                    <a:lstStyle/>
                    <a:p>
                      <a:pPr algn="l" fontAlgn="b"/>
                      <a:r>
                        <a:rPr lang="en-US" sz="2000" u="none" strike="noStrike">
                          <a:effectLst/>
                        </a:rPr>
                        <a:t>rxLogit</a:t>
                      </a:r>
                      <a:endParaRPr lang="en-US" sz="2000" b="0" i="0" u="none" strike="noStrike">
                        <a:solidFill>
                          <a:srgbClr val="000000"/>
                        </a:solidFill>
                        <a:effectLst/>
                        <a:latin typeface="Calibri" panose="020F0502020204030204" pitchFamily="34" charset="0"/>
                      </a:endParaRPr>
                    </a:p>
                  </a:txBody>
                  <a:tcPr marL="1921" marR="1921" marT="1921" marB="0" anchor="b"/>
                </a:tc>
                <a:tc>
                  <a:txBody>
                    <a:bodyPr/>
                    <a:lstStyle/>
                    <a:p>
                      <a:pPr algn="l" fontAlgn="b"/>
                      <a:r>
                        <a:rPr lang="en-US" sz="2000" u="none" strike="noStrike" dirty="0">
                          <a:effectLst/>
                        </a:rPr>
                        <a:t>Logistic Regression</a:t>
                      </a:r>
                      <a:endParaRPr lang="en-US" sz="2000" b="0" i="0" u="none" strike="noStrike" dirty="0">
                        <a:solidFill>
                          <a:srgbClr val="000000"/>
                        </a:solidFill>
                        <a:effectLst/>
                        <a:latin typeface="Calibri" panose="020F0502020204030204" pitchFamily="34" charset="0"/>
                      </a:endParaRPr>
                    </a:p>
                  </a:txBody>
                  <a:tcPr marL="1921" marR="1921" marT="1921" marB="0" anchor="b"/>
                </a:tc>
                <a:extLst>
                  <a:ext uri="{0D108BD9-81ED-4DB2-BD59-A6C34878D82A}">
                    <a16:rowId xmlns:a16="http://schemas.microsoft.com/office/drawing/2014/main" val="960475866"/>
                  </a:ext>
                </a:extLst>
              </a:tr>
            </a:tbl>
          </a:graphicData>
        </a:graphic>
      </p:graphicFrame>
    </p:spTree>
    <p:extLst>
      <p:ext uri="{BB962C8B-B14F-4D97-AF65-F5344CB8AC3E}">
        <p14:creationId xmlns:p14="http://schemas.microsoft.com/office/powerpoint/2010/main" val="17154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Activity &amp; Vital Signs</a:t>
            </a:r>
            <a:br>
              <a:rPr lang="en-US" dirty="0"/>
            </a:br>
            <a:r>
              <a:rPr lang="en-US" sz="3200" dirty="0"/>
              <a:t>Quantifying overall activity level</a:t>
            </a:r>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 </a:t>
            </a:r>
          </a:p>
        </p:txBody>
      </p:sp>
      <p:sp>
        <p:nvSpPr>
          <p:cNvPr id="5" name="TextBox 4"/>
          <p:cNvSpPr txBox="1"/>
          <p:nvPr/>
        </p:nvSpPr>
        <p:spPr>
          <a:xfrm>
            <a:off x="914400" y="2095837"/>
            <a:ext cx="10244517" cy="4524315"/>
          </a:xfrm>
          <a:prstGeom prst="rect">
            <a:avLst/>
          </a:prstGeom>
          <a:noFill/>
        </p:spPr>
        <p:txBody>
          <a:bodyPr wrap="square" rtlCol="0">
            <a:spAutoFit/>
          </a:bodyPr>
          <a:lstStyle/>
          <a:p>
            <a:r>
              <a:rPr lang="en-US" sz="2400" dirty="0">
                <a:latin typeface="Consolas" panose="020B0609020204030204" pitchFamily="49" charset="0"/>
              </a:rPr>
              <a:t>{"sensor_id":"VSS02C-1050","bt":1451660400,"e":[</a:t>
            </a:r>
          </a:p>
          <a:p>
            <a:r>
              <a:rPr lang="en-US" sz="2400" dirty="0">
                <a:latin typeface="Consolas" panose="020B0609020204030204" pitchFamily="49" charset="0"/>
              </a:rPr>
              <a:t>	{"t":0,"n":"ts","v":3366},</a:t>
            </a:r>
          </a:p>
          <a:p>
            <a:r>
              <a:rPr lang="en-US" sz="2400" dirty="0">
                <a:latin typeface="Consolas" panose="020B0609020204030204" pitchFamily="49" charset="0"/>
              </a:rPr>
              <a:t>	{"t":0,"n":"re","v":1596},</a:t>
            </a:r>
          </a:p>
          <a:p>
            <a:r>
              <a:rPr lang="en-US" sz="2400" dirty="0">
                <a:latin typeface="Consolas" panose="020B0609020204030204" pitchFamily="49" charset="0"/>
              </a:rPr>
              <a:t>	{"t":0,"n":"po","v":1},</a:t>
            </a:r>
          </a:p>
          <a:p>
            <a:r>
              <a:rPr lang="en-US" sz="2400" dirty="0">
                <a:latin typeface="Consolas" panose="020B0609020204030204" pitchFamily="49" charset="0"/>
              </a:rPr>
              <a:t>	{"t":0,"n":"hr","v":6631},</a:t>
            </a:r>
          </a:p>
          <a:p>
            <a:r>
              <a:rPr lang="en-US" sz="2400" dirty="0">
                <a:latin typeface="Consolas" panose="020B0609020204030204" pitchFamily="49" charset="0"/>
              </a:rPr>
              <a:t>	{"t":15,"n":"po","v":1},</a:t>
            </a:r>
          </a:p>
          <a:p>
            <a:r>
              <a:rPr lang="en-US" sz="2400" dirty="0">
                <a:latin typeface="Consolas" panose="020B0609020204030204" pitchFamily="49" charset="0"/>
              </a:rPr>
              <a:t>	{"t":15,"n":"hr","v":5421},</a:t>
            </a:r>
          </a:p>
          <a:p>
            <a:r>
              <a:rPr lang="en-US" sz="2400" dirty="0">
                <a:latin typeface="Consolas" panose="020B0609020204030204" pitchFamily="49" charset="0"/>
              </a:rPr>
              <a:t>	{"t":30,"n":"re","v":1144},</a:t>
            </a:r>
          </a:p>
          <a:p>
            <a:r>
              <a:rPr lang="en-US" sz="2400" dirty="0">
                <a:latin typeface="Consolas" panose="020B0609020204030204" pitchFamily="49" charset="0"/>
              </a:rPr>
              <a:t>	{"t":30,"n":"po","v":1},</a:t>
            </a:r>
          </a:p>
          <a:p>
            <a:r>
              <a:rPr lang="en-US" sz="2400" dirty="0">
                <a:latin typeface="Consolas" panose="020B0609020204030204" pitchFamily="49" charset="0"/>
              </a:rPr>
              <a:t>	{"t":30,"n":"hr","v":5191},</a:t>
            </a:r>
          </a:p>
          <a:p>
            <a:r>
              <a:rPr lang="en-US" sz="2400" dirty="0">
                <a:latin typeface="Consolas" panose="020B0609020204030204" pitchFamily="49" charset="0"/>
              </a:rPr>
              <a:t>	{"t":45,"n":"po","v":1}</a:t>
            </a:r>
          </a:p>
          <a:p>
            <a:r>
              <a:rPr lang="en-US" sz="2400" dirty="0">
                <a:latin typeface="Consolas" panose="020B0609020204030204" pitchFamily="49" charset="0"/>
              </a:rPr>
              <a:t>]}</a:t>
            </a:r>
          </a:p>
        </p:txBody>
      </p:sp>
    </p:spTree>
    <p:extLst>
      <p:ext uri="{BB962C8B-B14F-4D97-AF65-F5344CB8AC3E}">
        <p14:creationId xmlns:p14="http://schemas.microsoft.com/office/powerpoint/2010/main" val="114745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Activity &amp; Vital Signs</a:t>
            </a:r>
            <a:br>
              <a:rPr lang="en-US" dirty="0"/>
            </a:br>
            <a:r>
              <a:rPr lang="en-US" sz="3200" dirty="0"/>
              <a:t>Quantifying overall activity level</a:t>
            </a:r>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6351"/>
            <a:ext cx="14325600" cy="4752975"/>
          </a:xfrm>
          <a:prstGeom prst="rect">
            <a:avLst/>
          </a:prstGeom>
        </p:spPr>
      </p:pic>
    </p:spTree>
    <p:extLst>
      <p:ext uri="{BB962C8B-B14F-4D97-AF65-F5344CB8AC3E}">
        <p14:creationId xmlns:p14="http://schemas.microsoft.com/office/powerpoint/2010/main" val="266498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1" y="42730"/>
            <a:ext cx="11270205" cy="6786470"/>
          </a:xfrm>
          <a:prstGeom prst="rect">
            <a:avLst/>
          </a:prstGeom>
        </p:spPr>
      </p:pic>
    </p:spTree>
    <p:extLst>
      <p:ext uri="{BB962C8B-B14F-4D97-AF65-F5344CB8AC3E}">
        <p14:creationId xmlns:p14="http://schemas.microsoft.com/office/powerpoint/2010/main" val="418322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4" y="120145"/>
            <a:ext cx="11891858" cy="6830618"/>
          </a:xfrm>
          <a:prstGeom prst="rect">
            <a:avLst/>
          </a:prstGeom>
        </p:spPr>
      </p:pic>
      <p:sp>
        <p:nvSpPr>
          <p:cNvPr id="8" name="Rounded Rectangle 7"/>
          <p:cNvSpPr/>
          <p:nvPr/>
        </p:nvSpPr>
        <p:spPr>
          <a:xfrm>
            <a:off x="2735943" y="2235200"/>
            <a:ext cx="5907314" cy="43542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2 6"/>
          <p:cNvSpPr/>
          <p:nvPr/>
        </p:nvSpPr>
        <p:spPr>
          <a:xfrm rot="1658437">
            <a:off x="7864355" y="-104091"/>
            <a:ext cx="5418280" cy="3714418"/>
          </a:xfrm>
          <a:prstGeom prst="irregularSeal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i="1" dirty="0">
                <a:solidFill>
                  <a:srgbClr val="FF0000"/>
                </a:solidFill>
                <a:latin typeface="Comic Sans MS" panose="030F0702030302020204" pitchFamily="66" charset="0"/>
              </a:rPr>
              <a:t>Now with </a:t>
            </a:r>
            <a:r>
              <a:rPr lang="en-US" b="1" i="1" dirty="0">
                <a:solidFill>
                  <a:srgbClr val="FF0000"/>
                </a:solidFill>
                <a:latin typeface="Comic Sans MS" panose="030F0702030302020204" pitchFamily="66" charset="0"/>
              </a:rPr>
              <a:t>SIMULATED</a:t>
            </a:r>
          </a:p>
          <a:p>
            <a:pPr algn="ctr"/>
            <a:r>
              <a:rPr lang="en-US" sz="4400" b="1" i="1" dirty="0">
                <a:solidFill>
                  <a:srgbClr val="FF0000"/>
                </a:solidFill>
                <a:latin typeface="Comic Sans MS" panose="030F0702030302020204" pitchFamily="66" charset="0"/>
              </a:rPr>
              <a:t>BONUS</a:t>
            </a:r>
            <a:r>
              <a:rPr lang="en-US" sz="2400" b="1" i="1" dirty="0">
                <a:solidFill>
                  <a:srgbClr val="FF0000"/>
                </a:solidFill>
                <a:latin typeface="Comic Sans MS" panose="030F0702030302020204" pitchFamily="66" charset="0"/>
              </a:rPr>
              <a:t> </a:t>
            </a:r>
            <a:r>
              <a:rPr lang="en-US" sz="2800" b="1" i="1" dirty="0">
                <a:solidFill>
                  <a:srgbClr val="FF0000"/>
                </a:solidFill>
                <a:latin typeface="Comic Sans MS" panose="030F0702030302020204" pitchFamily="66" charset="0"/>
              </a:rPr>
              <a:t>FEATURES!</a:t>
            </a:r>
          </a:p>
        </p:txBody>
      </p:sp>
      <p:sp>
        <p:nvSpPr>
          <p:cNvPr id="9" name="Rounded Rectangle 8"/>
          <p:cNvSpPr/>
          <p:nvPr/>
        </p:nvSpPr>
        <p:spPr>
          <a:xfrm>
            <a:off x="8926285" y="3940680"/>
            <a:ext cx="2953657" cy="43542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64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Dataset</a:t>
            </a:r>
            <a:br>
              <a:rPr lang="en-US" dirty="0"/>
            </a:br>
            <a:endParaRPr lang="en-US"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686" y="1321571"/>
            <a:ext cx="8017728" cy="5479296"/>
          </a:xfrm>
          <a:prstGeom prst="rect">
            <a:avLst/>
          </a:prstGeom>
        </p:spPr>
      </p:pic>
    </p:spTree>
    <p:extLst>
      <p:ext uri="{BB962C8B-B14F-4D97-AF65-F5344CB8AC3E}">
        <p14:creationId xmlns:p14="http://schemas.microsoft.com/office/powerpoint/2010/main" val="246412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Feature Importance</a:t>
            </a:r>
            <a:br>
              <a:rPr lang="en-US" dirty="0"/>
            </a:br>
            <a:endParaRPr lang="en-US"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017" y="1225255"/>
            <a:ext cx="4712242" cy="5632745"/>
          </a:xfrm>
          <a:prstGeom prst="rect">
            <a:avLst/>
          </a:prstGeom>
        </p:spPr>
      </p:pic>
    </p:spTree>
    <p:extLst>
      <p:ext uri="{BB962C8B-B14F-4D97-AF65-F5344CB8AC3E}">
        <p14:creationId xmlns:p14="http://schemas.microsoft.com/office/powerpoint/2010/main" val="4088296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498" y="245245"/>
            <a:ext cx="9025003" cy="6367509"/>
          </a:xfrm>
          <a:prstGeom prst="rect">
            <a:avLst/>
          </a:prstGeom>
        </p:spPr>
      </p:pic>
    </p:spTree>
    <p:extLst>
      <p:ext uri="{BB962C8B-B14F-4D97-AF65-F5344CB8AC3E}">
        <p14:creationId xmlns:p14="http://schemas.microsoft.com/office/powerpoint/2010/main" val="164841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461825" y="3830"/>
            <a:ext cx="9735879"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335596" y="376222"/>
            <a:ext cx="1665841" cy="1015663"/>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6000" b="1" cap="none" spc="0" dirty="0">
                <a:ln w="10160">
                  <a:solidFill>
                    <a:schemeClr val="tx1"/>
                  </a:solidFill>
                  <a:prstDash val="solid"/>
                </a:ln>
                <a:solidFill>
                  <a:srgbClr val="FFFFFF"/>
                </a:solidFill>
                <a:effectLst>
                  <a:outerShdw blurRad="38100" dist="22860" dir="5400000" algn="tl" rotWithShape="0">
                    <a:srgbClr val="000000">
                      <a:alpha val="30000"/>
                    </a:srgbClr>
                  </a:outerShdw>
                </a:effectLst>
              </a:rPr>
              <a:t>EMR</a:t>
            </a:r>
          </a:p>
        </p:txBody>
      </p:sp>
      <p:sp>
        <p:nvSpPr>
          <p:cNvPr id="3" name="Rectangle 2"/>
          <p:cNvSpPr/>
          <p:nvPr/>
        </p:nvSpPr>
        <p:spPr>
          <a:xfrm>
            <a:off x="6374718" y="254271"/>
            <a:ext cx="2274855" cy="1200329"/>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3600" b="1" dirty="0">
                <a:ln w="10160">
                  <a:solidFill>
                    <a:schemeClr val="tx1"/>
                  </a:solidFill>
                  <a:prstDash val="solid"/>
                </a:ln>
                <a:solidFill>
                  <a:srgbClr val="FFFFFF"/>
                </a:solidFill>
                <a:effectLst>
                  <a:outerShdw blurRad="38100" dist="22860" dir="5400000" algn="tl" rotWithShape="0">
                    <a:srgbClr val="000000">
                      <a:alpha val="30000"/>
                    </a:srgbClr>
                  </a:outerShdw>
                </a:effectLst>
              </a:rPr>
              <a:t>p</a:t>
            </a:r>
            <a:r>
              <a:rPr lang="en-US" sz="3600" b="1" cap="none" spc="0" dirty="0">
                <a:ln w="10160">
                  <a:solidFill>
                    <a:schemeClr val="tx1"/>
                  </a:solidFill>
                  <a:prstDash val="solid"/>
                </a:ln>
                <a:solidFill>
                  <a:srgbClr val="FFFFFF"/>
                </a:solidFill>
                <a:effectLst>
                  <a:outerShdw blurRad="38100" dist="22860" dir="5400000" algn="tl" rotWithShape="0">
                    <a:srgbClr val="000000">
                      <a:alpha val="30000"/>
                    </a:srgbClr>
                  </a:outerShdw>
                </a:effectLst>
              </a:rPr>
              <a:t>urchasing</a:t>
            </a:r>
          </a:p>
          <a:p>
            <a:pPr algn="ctr"/>
            <a:r>
              <a:rPr lang="en-US" sz="3600" b="1" cap="none" spc="0" dirty="0">
                <a:ln w="10160">
                  <a:solidFill>
                    <a:schemeClr val="tx1"/>
                  </a:solidFill>
                  <a:prstDash val="solid"/>
                </a:ln>
                <a:solidFill>
                  <a:srgbClr val="FFFFFF"/>
                </a:solidFill>
                <a:effectLst>
                  <a:outerShdw blurRad="38100" dist="22860" dir="5400000" algn="tl" rotWithShape="0">
                    <a:srgbClr val="000000">
                      <a:alpha val="30000"/>
                    </a:srgbClr>
                  </a:outerShdw>
                </a:effectLst>
              </a:rPr>
              <a:t>history</a:t>
            </a:r>
          </a:p>
        </p:txBody>
      </p:sp>
      <p:sp>
        <p:nvSpPr>
          <p:cNvPr id="4" name="Rectangle 3"/>
          <p:cNvSpPr/>
          <p:nvPr/>
        </p:nvSpPr>
        <p:spPr>
          <a:xfrm>
            <a:off x="9041917" y="254271"/>
            <a:ext cx="2022348" cy="1200329"/>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3600" b="1" dirty="0">
                <a:ln w="10160">
                  <a:solidFill>
                    <a:schemeClr val="tx1"/>
                  </a:solidFill>
                  <a:prstDash val="solid"/>
                </a:ln>
                <a:solidFill>
                  <a:srgbClr val="FFFFFF"/>
                </a:solidFill>
                <a:effectLst>
                  <a:outerShdw blurRad="38100" dist="22860" dir="5400000" algn="tl" rotWithShape="0">
                    <a:srgbClr val="000000">
                      <a:alpha val="30000"/>
                    </a:srgbClr>
                  </a:outerShdw>
                </a:effectLst>
              </a:rPr>
              <a:t>wearable</a:t>
            </a:r>
          </a:p>
          <a:p>
            <a:pPr algn="ctr"/>
            <a:r>
              <a:rPr lang="en-US" sz="3600" b="1" dirty="0">
                <a:ln w="10160">
                  <a:solidFill>
                    <a:schemeClr val="tx1"/>
                  </a:solidFill>
                  <a:prstDash val="solid"/>
                </a:ln>
                <a:solidFill>
                  <a:srgbClr val="FFFFFF"/>
                </a:solidFill>
                <a:effectLst>
                  <a:outerShdw blurRad="38100" dist="22860" dir="5400000" algn="tl" rotWithShape="0">
                    <a:srgbClr val="000000">
                      <a:alpha val="30000"/>
                    </a:srgbClr>
                  </a:outerShdw>
                </a:effectLst>
              </a:rPr>
              <a:t>sensors</a:t>
            </a:r>
            <a:endParaRPr lang="en-US" sz="3600" b="1" cap="none" spc="0" dirty="0">
              <a:ln w="10160">
                <a:solidFill>
                  <a:schemeClr val="tx1"/>
                </a:solidFill>
                <a:prstDash val="solid"/>
              </a:ln>
              <a:solidFill>
                <a:srgbClr val="FFFFFF"/>
              </a:solidFill>
              <a:effectLst>
                <a:outerShdw blurRad="38100" dist="22860" dir="5400000" algn="tl" rotWithShape="0">
                  <a:srgbClr val="000000">
                    <a:alpha val="30000"/>
                  </a:srgbClr>
                </a:outerShdw>
              </a:effectLst>
            </a:endParaRPr>
          </a:p>
        </p:txBody>
      </p:sp>
      <p:sp>
        <p:nvSpPr>
          <p:cNvPr id="5" name="Rectangle 4"/>
          <p:cNvSpPr/>
          <p:nvPr/>
        </p:nvSpPr>
        <p:spPr>
          <a:xfrm>
            <a:off x="2948340" y="1260000"/>
            <a:ext cx="1057789" cy="461665"/>
          </a:xfrm>
          <a:prstGeom prst="rect">
            <a:avLst/>
          </a:prstGeom>
          <a:solidFill>
            <a:srgbClr val="FF99CC"/>
          </a:solidFill>
        </p:spPr>
        <p:txBody>
          <a:bodyPr wrap="none" lIns="91440" tIns="45720" rIns="91440" bIns="45720">
            <a:spAutoFit/>
          </a:bodyPr>
          <a:lstStyle/>
          <a:p>
            <a:pPr algn="ctr"/>
            <a:r>
              <a:rPr lang="en-US" sz="2400" b="1" dirty="0">
                <a:ln w="10160">
                  <a:solidFill>
                    <a:schemeClr val="tx1"/>
                  </a:solidFill>
                  <a:prstDash val="solid"/>
                </a:ln>
                <a:solidFill>
                  <a:srgbClr val="C00000"/>
                </a:solidFill>
                <a:effectLst>
                  <a:outerShdw blurRad="38100" dist="22860" dir="5400000" algn="tl" rotWithShape="0">
                    <a:srgbClr val="000000">
                      <a:alpha val="30000"/>
                    </a:srgbClr>
                  </a:outerShdw>
                </a:effectLst>
              </a:rPr>
              <a:t>weight</a:t>
            </a:r>
            <a:endParaRPr lang="en-US" sz="2400" b="1" cap="none" spc="0" dirty="0">
              <a:ln w="10160">
                <a:solidFill>
                  <a:schemeClr val="tx1"/>
                </a:solidFill>
                <a:prstDash val="solid"/>
              </a:ln>
              <a:solidFill>
                <a:srgbClr val="C00000"/>
              </a:solidFill>
              <a:effectLst>
                <a:outerShdw blurRad="38100" dist="22860" dir="5400000" algn="tl" rotWithShape="0">
                  <a:srgbClr val="000000">
                    <a:alpha val="30000"/>
                  </a:srgbClr>
                </a:outerShdw>
              </a:effectLst>
            </a:endParaRPr>
          </a:p>
        </p:txBody>
      </p:sp>
      <p:sp>
        <p:nvSpPr>
          <p:cNvPr id="6" name="Rectangle 5"/>
          <p:cNvSpPr/>
          <p:nvPr/>
        </p:nvSpPr>
        <p:spPr>
          <a:xfrm>
            <a:off x="4862891" y="2045156"/>
            <a:ext cx="1159420" cy="461665"/>
          </a:xfrm>
          <a:prstGeom prst="rect">
            <a:avLst/>
          </a:prstGeom>
          <a:solidFill>
            <a:srgbClr val="FF99CC"/>
          </a:solidFill>
        </p:spPr>
        <p:txBody>
          <a:bodyPr wrap="none" lIns="91440" tIns="45720" rIns="91440" bIns="45720">
            <a:spAutoFit/>
          </a:bodyPr>
          <a:lstStyle/>
          <a:p>
            <a:pPr algn="ctr"/>
            <a:r>
              <a:rPr lang="en-US" sz="2400" b="1" dirty="0" err="1">
                <a:ln w="10160">
                  <a:solidFill>
                    <a:schemeClr val="tx1"/>
                  </a:solidFill>
                  <a:prstDash val="solid"/>
                </a:ln>
                <a:solidFill>
                  <a:srgbClr val="C00000"/>
                </a:solidFill>
                <a:effectLst>
                  <a:outerShdw blurRad="38100" dist="22860" dir="5400000" algn="tl" rotWithShape="0">
                    <a:srgbClr val="000000">
                      <a:alpha val="30000"/>
                    </a:srgbClr>
                  </a:outerShdw>
                </a:effectLst>
              </a:rPr>
              <a:t>zipcode</a:t>
            </a:r>
            <a:endParaRPr lang="en-US" sz="2400" b="1" cap="none" spc="0" dirty="0">
              <a:ln w="10160">
                <a:solidFill>
                  <a:schemeClr val="tx1"/>
                </a:solidFill>
                <a:prstDash val="solid"/>
              </a:ln>
              <a:solidFill>
                <a:srgbClr val="C00000"/>
              </a:solidFill>
              <a:effectLst>
                <a:outerShdw blurRad="38100" dist="22860" dir="5400000" algn="tl" rotWithShape="0">
                  <a:srgbClr val="000000">
                    <a:alpha val="30000"/>
                  </a:srgbClr>
                </a:outerShdw>
              </a:effectLst>
            </a:endParaRPr>
          </a:p>
        </p:txBody>
      </p:sp>
      <p:sp>
        <p:nvSpPr>
          <p:cNvPr id="7" name="Rectangle 6"/>
          <p:cNvSpPr/>
          <p:nvPr/>
        </p:nvSpPr>
        <p:spPr>
          <a:xfrm>
            <a:off x="6947052" y="1847467"/>
            <a:ext cx="1140825" cy="830997"/>
          </a:xfrm>
          <a:prstGeom prst="rect">
            <a:avLst/>
          </a:prstGeom>
          <a:solidFill>
            <a:srgbClr val="FF99CC"/>
          </a:solidFill>
        </p:spPr>
        <p:txBody>
          <a:bodyPr wrap="none" lIns="91440" tIns="45720" rIns="91440" bIns="45720">
            <a:spAutoFit/>
          </a:bodyPr>
          <a:lstStyle/>
          <a:p>
            <a:pPr algn="ctr"/>
            <a:r>
              <a:rPr lang="en-US" sz="2400" b="1" dirty="0">
                <a:ln w="10160">
                  <a:solidFill>
                    <a:schemeClr val="tx1"/>
                  </a:solidFill>
                  <a:prstDash val="solid"/>
                </a:ln>
                <a:solidFill>
                  <a:srgbClr val="C00000"/>
                </a:solidFill>
                <a:effectLst>
                  <a:outerShdw blurRad="38100" dist="22860" dir="5400000" algn="tl" rotWithShape="0">
                    <a:srgbClr val="000000">
                      <a:alpha val="30000"/>
                    </a:srgbClr>
                  </a:outerShdw>
                </a:effectLst>
              </a:rPr>
              <a:t>grocery</a:t>
            </a:r>
          </a:p>
          <a:p>
            <a:pPr algn="ctr"/>
            <a:r>
              <a:rPr lang="en-US" sz="2400" b="1" cap="none" spc="0" dirty="0">
                <a:ln w="10160">
                  <a:solidFill>
                    <a:schemeClr val="tx1"/>
                  </a:solidFill>
                  <a:prstDash val="solid"/>
                </a:ln>
                <a:solidFill>
                  <a:srgbClr val="C00000"/>
                </a:solidFill>
                <a:effectLst>
                  <a:outerShdw blurRad="38100" dist="22860" dir="5400000" algn="tl" rotWithShape="0">
                    <a:srgbClr val="000000">
                      <a:alpha val="30000"/>
                    </a:srgbClr>
                  </a:outerShdw>
                </a:effectLst>
              </a:rPr>
              <a:t>list</a:t>
            </a:r>
          </a:p>
        </p:txBody>
      </p:sp>
      <p:sp>
        <p:nvSpPr>
          <p:cNvPr id="8" name="Rectangle 7"/>
          <p:cNvSpPr/>
          <p:nvPr/>
        </p:nvSpPr>
        <p:spPr>
          <a:xfrm>
            <a:off x="8716181" y="1828797"/>
            <a:ext cx="1141787" cy="830997"/>
          </a:xfrm>
          <a:prstGeom prst="rect">
            <a:avLst/>
          </a:prstGeom>
          <a:solidFill>
            <a:srgbClr val="FF99CC"/>
          </a:solidFill>
        </p:spPr>
        <p:txBody>
          <a:bodyPr wrap="none" lIns="91440" tIns="45720" rIns="91440" bIns="45720">
            <a:spAutoFit/>
          </a:bodyPr>
          <a:lstStyle/>
          <a:p>
            <a:pPr algn="ctr"/>
            <a:r>
              <a:rPr lang="en-US" sz="2400" b="1" dirty="0">
                <a:ln w="10160">
                  <a:solidFill>
                    <a:schemeClr val="tx1"/>
                  </a:solidFill>
                  <a:prstDash val="solid"/>
                </a:ln>
                <a:solidFill>
                  <a:srgbClr val="C00000"/>
                </a:solidFill>
                <a:effectLst>
                  <a:outerShdw blurRad="38100" dist="22860" dir="5400000" algn="tl" rotWithShape="0">
                    <a:srgbClr val="000000">
                      <a:alpha val="30000"/>
                    </a:srgbClr>
                  </a:outerShdw>
                </a:effectLst>
              </a:rPr>
              <a:t>glucose</a:t>
            </a:r>
          </a:p>
          <a:p>
            <a:pPr algn="ctr"/>
            <a:r>
              <a:rPr lang="en-US" sz="2400" b="1" cap="none" spc="0" dirty="0">
                <a:ln w="10160">
                  <a:solidFill>
                    <a:schemeClr val="tx1"/>
                  </a:solidFill>
                  <a:prstDash val="solid"/>
                </a:ln>
                <a:solidFill>
                  <a:srgbClr val="C00000"/>
                </a:solidFill>
                <a:effectLst>
                  <a:outerShdw blurRad="38100" dist="22860" dir="5400000" algn="tl" rotWithShape="0">
                    <a:srgbClr val="000000">
                      <a:alpha val="30000"/>
                    </a:srgbClr>
                  </a:outerShdw>
                </a:effectLst>
              </a:rPr>
              <a:t>levels</a:t>
            </a:r>
          </a:p>
        </p:txBody>
      </p:sp>
      <p:sp>
        <p:nvSpPr>
          <p:cNvPr id="9" name="Rectangle 8"/>
          <p:cNvSpPr/>
          <p:nvPr/>
        </p:nvSpPr>
        <p:spPr>
          <a:xfrm>
            <a:off x="10292945" y="1847468"/>
            <a:ext cx="1441420" cy="830997"/>
          </a:xfrm>
          <a:prstGeom prst="rect">
            <a:avLst/>
          </a:prstGeom>
          <a:solidFill>
            <a:srgbClr val="FF99CC"/>
          </a:solidFill>
        </p:spPr>
        <p:txBody>
          <a:bodyPr wrap="none" lIns="91440" tIns="45720" rIns="91440" bIns="45720">
            <a:spAutoFit/>
          </a:bodyPr>
          <a:lstStyle/>
          <a:p>
            <a:pPr algn="ctr"/>
            <a:r>
              <a:rPr lang="en-US" sz="2400" b="1" dirty="0">
                <a:ln w="10160">
                  <a:solidFill>
                    <a:schemeClr val="tx1"/>
                  </a:solidFill>
                  <a:prstDash val="solid"/>
                </a:ln>
                <a:solidFill>
                  <a:srgbClr val="C00000"/>
                </a:solidFill>
                <a:effectLst>
                  <a:outerShdw blurRad="38100" dist="22860" dir="5400000" algn="tl" rotWithShape="0">
                    <a:srgbClr val="000000">
                      <a:alpha val="30000"/>
                    </a:srgbClr>
                  </a:outerShdw>
                </a:effectLst>
              </a:rPr>
              <a:t>activity &amp;</a:t>
            </a:r>
          </a:p>
          <a:p>
            <a:pPr algn="ctr"/>
            <a:r>
              <a:rPr lang="en-US" sz="2400" b="1" dirty="0">
                <a:ln w="10160">
                  <a:solidFill>
                    <a:schemeClr val="tx1"/>
                  </a:solidFill>
                  <a:prstDash val="solid"/>
                </a:ln>
                <a:solidFill>
                  <a:srgbClr val="C00000"/>
                </a:solidFill>
                <a:effectLst>
                  <a:outerShdw blurRad="38100" dist="22860" dir="5400000" algn="tl" rotWithShape="0">
                    <a:srgbClr val="000000">
                      <a:alpha val="30000"/>
                    </a:srgbClr>
                  </a:outerShdw>
                </a:effectLst>
              </a:rPr>
              <a:t>vital signs</a:t>
            </a:r>
            <a:endParaRPr lang="en-US" sz="2400" b="1" cap="none" spc="0" dirty="0">
              <a:ln w="10160">
                <a:solidFill>
                  <a:schemeClr val="tx1"/>
                </a:solidFill>
                <a:prstDash val="solid"/>
              </a:ln>
              <a:solidFill>
                <a:srgbClr val="C00000"/>
              </a:solidFill>
              <a:effectLst>
                <a:outerShdw blurRad="38100" dist="22860" dir="5400000" algn="tl" rotWithShape="0">
                  <a:srgbClr val="000000">
                    <a:alpha val="30000"/>
                  </a:srgbClr>
                </a:outerShdw>
              </a:effectLst>
            </a:endParaRPr>
          </a:p>
        </p:txBody>
      </p:sp>
      <p:sp>
        <p:nvSpPr>
          <p:cNvPr id="10" name="Rectangle 9"/>
          <p:cNvSpPr/>
          <p:nvPr/>
        </p:nvSpPr>
        <p:spPr>
          <a:xfrm>
            <a:off x="3058512" y="4514813"/>
            <a:ext cx="708848" cy="461665"/>
          </a:xfrm>
          <a:prstGeom prst="rect">
            <a:avLst/>
          </a:prstGeom>
          <a:solidFill>
            <a:schemeClr val="accent1">
              <a:lumMod val="40000"/>
              <a:lumOff val="60000"/>
            </a:schemeClr>
          </a:solidFill>
        </p:spPr>
        <p:txBody>
          <a:bodyPr wrap="none" lIns="91440" tIns="45720" rIns="91440" bIns="45720">
            <a:spAutoFit/>
          </a:bodyPr>
          <a:lstStyle/>
          <a:p>
            <a:pPr algn="ct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BMI</a:t>
            </a:r>
            <a:endParaRPr lang="en-US" sz="2400" b="1" cap="none" spc="0"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endParaRPr>
          </a:p>
        </p:txBody>
      </p:sp>
      <p:sp>
        <p:nvSpPr>
          <p:cNvPr id="11" name="Rectangle 10"/>
          <p:cNvSpPr/>
          <p:nvPr/>
        </p:nvSpPr>
        <p:spPr>
          <a:xfrm>
            <a:off x="3172709" y="2102578"/>
            <a:ext cx="688009" cy="646331"/>
          </a:xfrm>
          <a:prstGeom prst="rect">
            <a:avLst/>
          </a:prstGeom>
          <a:solidFill>
            <a:srgbClr val="FF99CC"/>
          </a:solidFill>
        </p:spPr>
        <p:txBody>
          <a:bodyPr wrap="none" lIns="91440" tIns="45720" rIns="91440" bIns="45720">
            <a:spAutoFit/>
          </a:bodyPr>
          <a:lstStyle/>
          <a:p>
            <a:pPr algn="ctr"/>
            <a:r>
              <a:rPr lang="en-US" sz="3600" b="1" cap="none" spc="0" dirty="0" err="1">
                <a:ln w="10160">
                  <a:solidFill>
                    <a:srgbClr val="C00000"/>
                  </a:solidFill>
                  <a:prstDash val="solid"/>
                </a:ln>
                <a:solidFill>
                  <a:srgbClr val="FFFFFF"/>
                </a:solidFill>
                <a:effectLst>
                  <a:outerShdw blurRad="38100" dist="22860" dir="5400000" algn="tl" rotWithShape="0">
                    <a:srgbClr val="000000">
                      <a:alpha val="30000"/>
                    </a:srgbClr>
                  </a:outerShdw>
                </a:effectLst>
              </a:rPr>
              <a:t>Hx</a:t>
            </a:r>
            <a:endParaRPr lang="en-US" sz="3600" b="1" cap="none" spc="0" dirty="0">
              <a:ln w="10160">
                <a:solidFill>
                  <a:srgbClr val="C00000"/>
                </a:solidFill>
                <a:prstDash val="solid"/>
              </a:ln>
              <a:solidFill>
                <a:srgbClr val="FFFFFF"/>
              </a:solidFill>
              <a:effectLst>
                <a:outerShdw blurRad="38100" dist="22860" dir="5400000" algn="tl" rotWithShape="0">
                  <a:srgbClr val="000000">
                    <a:alpha val="30000"/>
                  </a:srgbClr>
                </a:outerShdw>
              </a:effectLst>
            </a:endParaRPr>
          </a:p>
        </p:txBody>
      </p:sp>
      <p:sp>
        <p:nvSpPr>
          <p:cNvPr id="12" name="Rectangle 11"/>
          <p:cNvSpPr/>
          <p:nvPr/>
        </p:nvSpPr>
        <p:spPr>
          <a:xfrm>
            <a:off x="6807969" y="4330146"/>
            <a:ext cx="1546577" cy="830997"/>
          </a:xfrm>
          <a:prstGeom prst="rect">
            <a:avLst/>
          </a:prstGeom>
          <a:solidFill>
            <a:schemeClr val="accent1">
              <a:lumMod val="40000"/>
              <a:lumOff val="60000"/>
            </a:schemeClr>
          </a:solidFill>
        </p:spPr>
        <p:txBody>
          <a:bodyPr wrap="none" lIns="91440" tIns="45720" rIns="91440" bIns="45720">
            <a:spAutoFit/>
          </a:bodyPr>
          <a:lstStyle/>
          <a:p>
            <a:pPr algn="ct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 calories</a:t>
            </a:r>
          </a:p>
          <a:p>
            <a:pPr algn="ct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from carbs</a:t>
            </a:r>
            <a:endParaRPr lang="en-US" sz="2400" b="1" cap="none" spc="0"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endParaRPr>
          </a:p>
        </p:txBody>
      </p:sp>
      <p:sp>
        <p:nvSpPr>
          <p:cNvPr id="13" name="Rectangle 12"/>
          <p:cNvSpPr/>
          <p:nvPr/>
        </p:nvSpPr>
        <p:spPr>
          <a:xfrm>
            <a:off x="10404771" y="4145482"/>
            <a:ext cx="1222835" cy="1200329"/>
          </a:xfrm>
          <a:prstGeom prst="rect">
            <a:avLst/>
          </a:prstGeom>
          <a:solidFill>
            <a:schemeClr val="accent1">
              <a:lumMod val="40000"/>
              <a:lumOff val="60000"/>
            </a:schemeClr>
          </a:solidFill>
        </p:spPr>
        <p:txBody>
          <a:bodyPr wrap="none" lIns="91440" tIns="45720" rIns="91440" bIns="45720">
            <a:spAutoFit/>
          </a:bodyPr>
          <a:lstStyle/>
          <a:p>
            <a:pPr algn="ct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minutes</a:t>
            </a:r>
          </a:p>
          <a:p>
            <a:pPr algn="ct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walking</a:t>
            </a:r>
          </a:p>
          <a:p>
            <a:pPr algn="ctr"/>
            <a:r>
              <a:rPr lang="en-US" sz="2400" b="1" cap="none" spc="0"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per </a:t>
            </a: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day</a:t>
            </a:r>
            <a:endParaRPr lang="en-US" sz="2400" b="1" cap="none" spc="0"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endParaRPr>
          </a:p>
        </p:txBody>
      </p:sp>
      <p:sp>
        <p:nvSpPr>
          <p:cNvPr id="14" name="Rectangle 13"/>
          <p:cNvSpPr/>
          <p:nvPr/>
        </p:nvSpPr>
        <p:spPr>
          <a:xfrm>
            <a:off x="8908161" y="4514815"/>
            <a:ext cx="873572" cy="461665"/>
          </a:xfrm>
          <a:prstGeom prst="rect">
            <a:avLst/>
          </a:prstGeom>
          <a:solidFill>
            <a:schemeClr val="accent1">
              <a:lumMod val="40000"/>
              <a:lumOff val="60000"/>
            </a:schemeClr>
          </a:solidFill>
        </p:spPr>
        <p:txBody>
          <a:bodyPr wrap="none" lIns="91440" tIns="45720" rIns="91440" bIns="45720">
            <a:spAutoFit/>
          </a:bodyPr>
          <a:lstStyle/>
          <a:p>
            <a:pPr algn="ctr"/>
            <a:r>
              <a:rPr lang="en-US" sz="2400" b="1" dirty="0" err="1">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stdev</a:t>
            </a:r>
            <a:endParaRPr lang="en-US" sz="2400" b="1" cap="none" spc="0"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endParaRPr>
          </a:p>
        </p:txBody>
      </p:sp>
      <p:sp>
        <p:nvSpPr>
          <p:cNvPr id="15" name="Rectangle 14"/>
          <p:cNvSpPr/>
          <p:nvPr/>
        </p:nvSpPr>
        <p:spPr>
          <a:xfrm>
            <a:off x="4477529" y="4162709"/>
            <a:ext cx="1913601" cy="1200329"/>
          </a:xfrm>
          <a:prstGeom prst="rect">
            <a:avLst/>
          </a:prstGeom>
          <a:solidFill>
            <a:schemeClr val="accent1">
              <a:lumMod val="40000"/>
              <a:lumOff val="60000"/>
            </a:schemeClr>
          </a:solidFill>
        </p:spPr>
        <p:txBody>
          <a:bodyPr wrap="none" lIns="91440" tIns="45720" rIns="91440" bIns="45720">
            <a:spAutoFit/>
          </a:bodyPr>
          <a:lstStyle/>
          <a:p>
            <a:pPr algn="ct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convenience/</a:t>
            </a:r>
          </a:p>
          <a:p>
            <a:pPr algn="ctr"/>
            <a:r>
              <a:rPr lang="en-US" sz="2400" b="1" cap="none" spc="0"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grocery store</a:t>
            </a:r>
          </a:p>
          <a:p>
            <a:pPr algn="ct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ratio</a:t>
            </a:r>
            <a:endParaRPr lang="en-US" sz="2400" b="1" cap="none" spc="0"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endParaRPr>
          </a:p>
        </p:txBody>
      </p:sp>
      <p:sp>
        <p:nvSpPr>
          <p:cNvPr id="16" name="Rectangle 15"/>
          <p:cNvSpPr/>
          <p:nvPr/>
        </p:nvSpPr>
        <p:spPr>
          <a:xfrm>
            <a:off x="613708" y="4071465"/>
            <a:ext cx="1283108" cy="461665"/>
          </a:xfrm>
          <a:prstGeom prst="rect">
            <a:avLst/>
          </a:prstGeom>
          <a:solidFill>
            <a:schemeClr val="accent1">
              <a:lumMod val="40000"/>
              <a:lumOff val="60000"/>
            </a:schemeClr>
          </a:solidFill>
        </p:spPr>
        <p:txBody>
          <a:bodyPr wrap="none" lIns="91440" tIns="45720" rIns="91440" bIns="45720">
            <a:spAutoFit/>
            <a:scene3d>
              <a:camera prst="orthographicFront"/>
              <a:lightRig rig="threePt" dir="t"/>
            </a:scene3d>
            <a:sp3d extrusionH="57150">
              <a:bevelT w="38100" h="38100"/>
            </a:sp3d>
          </a:bodyPr>
          <a:lstStyle/>
          <a:p>
            <a:pPr algn="ctr"/>
            <a:r>
              <a:rPr lang="en-US" sz="24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Features</a:t>
            </a:r>
            <a:endParaRPr lang="en-US" sz="2400" b="1" cap="none" spc="0"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endParaRPr>
          </a:p>
        </p:txBody>
      </p:sp>
      <p:sp>
        <p:nvSpPr>
          <p:cNvPr id="17" name="Rectangle 16"/>
          <p:cNvSpPr/>
          <p:nvPr/>
        </p:nvSpPr>
        <p:spPr>
          <a:xfrm>
            <a:off x="481701" y="1769654"/>
            <a:ext cx="1470018" cy="830997"/>
          </a:xfrm>
          <a:prstGeom prst="rect">
            <a:avLst/>
          </a:prstGeom>
          <a:solidFill>
            <a:srgbClr val="FF99CC"/>
          </a:solidFill>
        </p:spPr>
        <p:txBody>
          <a:bodyPr wrap="none" lIns="91440" tIns="45720" rIns="91440" bIns="45720">
            <a:spAutoFit/>
          </a:bodyPr>
          <a:lstStyle/>
          <a:p>
            <a:pPr algn="ctr"/>
            <a:r>
              <a:rPr lang="en-US" sz="2400" b="1" dirty="0">
                <a:ln w="10160">
                  <a:solidFill>
                    <a:schemeClr val="tx1"/>
                  </a:solidFill>
                  <a:prstDash val="solid"/>
                </a:ln>
                <a:solidFill>
                  <a:srgbClr val="C00000"/>
                </a:solidFill>
                <a:effectLst>
                  <a:outerShdw blurRad="38100" dist="22860" dir="5400000" algn="tl" rotWithShape="0">
                    <a:srgbClr val="000000">
                      <a:alpha val="30000"/>
                    </a:srgbClr>
                  </a:outerShdw>
                </a:effectLst>
              </a:rPr>
              <a:t>Simulated</a:t>
            </a:r>
          </a:p>
          <a:p>
            <a:pPr algn="ctr"/>
            <a:r>
              <a:rPr lang="en-US" sz="2400" b="1" cap="none" spc="0" dirty="0">
                <a:ln w="10160">
                  <a:solidFill>
                    <a:schemeClr val="tx1"/>
                  </a:solidFill>
                  <a:prstDash val="solid"/>
                </a:ln>
                <a:solidFill>
                  <a:srgbClr val="C00000"/>
                </a:solidFill>
                <a:effectLst>
                  <a:outerShdw blurRad="38100" dist="22860" dir="5400000" algn="tl" rotWithShape="0">
                    <a:srgbClr val="000000">
                      <a:alpha val="30000"/>
                    </a:srgbClr>
                  </a:outerShdw>
                </a:effectLst>
              </a:rPr>
              <a:t>Data</a:t>
            </a:r>
          </a:p>
        </p:txBody>
      </p:sp>
      <p:sp>
        <p:nvSpPr>
          <p:cNvPr id="18" name="Down Arrow 17"/>
          <p:cNvSpPr/>
          <p:nvPr/>
        </p:nvSpPr>
        <p:spPr>
          <a:xfrm>
            <a:off x="3296862" y="1740141"/>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82" y="2688221"/>
            <a:ext cx="2401201" cy="1168539"/>
          </a:xfrm>
          <a:prstGeom prst="ellipse">
            <a:avLst/>
          </a:prstGeom>
          <a:solidFill>
            <a:srgbClr val="FFFF00"/>
          </a:solidFill>
        </p:spPr>
        <p:txBody>
          <a:bodyPr wrap="square" lIns="91440" tIns="45720" rIns="91440" bIns="45720">
            <a:spAutoFit/>
            <a:scene3d>
              <a:camera prst="orthographicFront"/>
              <a:lightRig rig="threePt" dir="t"/>
            </a:scene3d>
            <a:sp3d extrusionH="57150">
              <a:bevelT w="38100" h="38100"/>
            </a:sp3d>
          </a:bodyPr>
          <a:lstStyle/>
          <a:p>
            <a:pPr algn="ctr"/>
            <a:r>
              <a:rPr lang="en-US" sz="2400" b="1" dirty="0">
                <a:ln w="10160">
                  <a:solidFill>
                    <a:schemeClr val="tx1"/>
                  </a:solidFill>
                  <a:prstDash val="solid"/>
                </a:ln>
                <a:solidFill>
                  <a:srgbClr val="FFC000"/>
                </a:solidFill>
                <a:effectLst>
                  <a:outerShdw blurRad="38100" dist="22860" dir="5400000" algn="tl" rotWithShape="0">
                    <a:srgbClr val="000000">
                      <a:alpha val="30000"/>
                    </a:srgbClr>
                  </a:outerShdw>
                </a:effectLst>
              </a:rPr>
              <a:t>feature</a:t>
            </a:r>
          </a:p>
          <a:p>
            <a:pPr algn="ctr"/>
            <a:r>
              <a:rPr lang="en-US" sz="2400" b="1" cap="none" spc="0" dirty="0">
                <a:ln w="10160">
                  <a:solidFill>
                    <a:schemeClr val="tx1"/>
                  </a:solidFill>
                  <a:prstDash val="solid"/>
                </a:ln>
                <a:solidFill>
                  <a:srgbClr val="FFC000"/>
                </a:solidFill>
                <a:effectLst>
                  <a:outerShdw blurRad="38100" dist="22860" dir="5400000" algn="tl" rotWithShape="0">
                    <a:srgbClr val="000000">
                      <a:alpha val="30000"/>
                    </a:srgbClr>
                  </a:outerShdw>
                </a:effectLst>
              </a:rPr>
              <a:t>engineering</a:t>
            </a:r>
          </a:p>
        </p:txBody>
      </p:sp>
      <p:sp>
        <p:nvSpPr>
          <p:cNvPr id="20" name="Down Arrow 19"/>
          <p:cNvSpPr/>
          <p:nvPr/>
        </p:nvSpPr>
        <p:spPr>
          <a:xfrm>
            <a:off x="990767" y="2558621"/>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990767" y="3755835"/>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167551" y="3080167"/>
            <a:ext cx="1758111" cy="908864"/>
          </a:xfrm>
          <a:prstGeom prst="ellipse">
            <a:avLst/>
          </a:prstGeom>
          <a:solidFill>
            <a:srgbClr val="FFFF00"/>
          </a:solidFill>
        </p:spPr>
        <p:txBody>
          <a:bodyPr wrap="square" lIns="91440" tIns="45720" rIns="91440" bIns="45720">
            <a:spAutoFit/>
            <a:scene3d>
              <a:camera prst="orthographicFront"/>
              <a:lightRig rig="threePt" dir="t"/>
            </a:scene3d>
            <a:sp3d extrusionH="57150">
              <a:bevelT w="38100" h="38100"/>
            </a:sp3d>
          </a:bodyPr>
          <a:lstStyle/>
          <a:p>
            <a:pPr algn="ctr"/>
            <a:r>
              <a:rPr lang="en-US" b="1" dirty="0">
                <a:ln w="10160">
                  <a:solidFill>
                    <a:schemeClr val="tx1"/>
                  </a:solidFill>
                  <a:prstDash val="solid"/>
                </a:ln>
                <a:solidFill>
                  <a:srgbClr val="FFC000"/>
                </a:solidFill>
                <a:effectLst>
                  <a:outerShdw blurRad="38100" dist="22860" dir="5400000" algn="tl" rotWithShape="0">
                    <a:srgbClr val="000000">
                      <a:alpha val="30000"/>
                    </a:srgbClr>
                  </a:outerShdw>
                </a:effectLst>
              </a:rPr>
              <a:t>compile counts</a:t>
            </a:r>
            <a:endParaRPr lang="en-US" b="1" cap="none" spc="0" dirty="0">
              <a:ln w="10160">
                <a:solidFill>
                  <a:schemeClr val="tx1"/>
                </a:solidFill>
                <a:prstDash val="solid"/>
              </a:ln>
              <a:solidFill>
                <a:srgbClr val="FFC000"/>
              </a:solidFill>
              <a:effectLst>
                <a:outerShdw blurRad="38100" dist="22860" dir="5400000" algn="tl" rotWithShape="0">
                  <a:srgbClr val="000000">
                    <a:alpha val="30000"/>
                  </a:srgbClr>
                </a:outerShdw>
              </a:effectLst>
            </a:endParaRPr>
          </a:p>
        </p:txBody>
      </p:sp>
      <p:sp>
        <p:nvSpPr>
          <p:cNvPr id="23" name="Oval 22"/>
          <p:cNvSpPr/>
          <p:nvPr/>
        </p:nvSpPr>
        <p:spPr>
          <a:xfrm>
            <a:off x="6634989" y="3080167"/>
            <a:ext cx="1778210" cy="908864"/>
          </a:xfrm>
          <a:prstGeom prst="ellipse">
            <a:avLst/>
          </a:prstGeom>
          <a:solidFill>
            <a:srgbClr val="FFFF00"/>
          </a:solidFill>
        </p:spPr>
        <p:txBody>
          <a:bodyPr wrap="square" lIns="91440" tIns="45720" rIns="91440" bIns="45720">
            <a:spAutoFit/>
            <a:scene3d>
              <a:camera prst="orthographicFront"/>
              <a:lightRig rig="threePt" dir="t"/>
            </a:scene3d>
            <a:sp3d extrusionH="57150">
              <a:bevelT w="38100" h="38100"/>
            </a:sp3d>
          </a:bodyPr>
          <a:lstStyle/>
          <a:p>
            <a:pPr algn="ctr"/>
            <a:r>
              <a:rPr lang="en-US" b="1" dirty="0">
                <a:ln w="10160">
                  <a:solidFill>
                    <a:schemeClr val="tx1"/>
                  </a:solidFill>
                  <a:prstDash val="solid"/>
                </a:ln>
                <a:solidFill>
                  <a:srgbClr val="FFC000"/>
                </a:solidFill>
                <a:effectLst>
                  <a:outerShdw blurRad="38100" dist="22860" dir="5400000" algn="tl" rotWithShape="0">
                    <a:srgbClr val="000000">
                      <a:alpha val="30000"/>
                    </a:srgbClr>
                  </a:outerShdw>
                </a:effectLst>
              </a:rPr>
              <a:t>nutrient accounting</a:t>
            </a:r>
            <a:endParaRPr lang="en-US" b="1" cap="none" spc="0" dirty="0">
              <a:ln w="10160">
                <a:solidFill>
                  <a:schemeClr val="tx1"/>
                </a:solidFill>
                <a:prstDash val="solid"/>
              </a:ln>
              <a:solidFill>
                <a:srgbClr val="FFC000"/>
              </a:solidFill>
              <a:effectLst>
                <a:outerShdw blurRad="38100" dist="22860" dir="5400000" algn="tl" rotWithShape="0">
                  <a:srgbClr val="000000">
                    <a:alpha val="30000"/>
                  </a:srgbClr>
                </a:outerShdw>
              </a:effectLst>
            </a:endParaRPr>
          </a:p>
        </p:txBody>
      </p:sp>
      <p:sp>
        <p:nvSpPr>
          <p:cNvPr id="24" name="Oval 23"/>
          <p:cNvSpPr/>
          <p:nvPr/>
        </p:nvSpPr>
        <p:spPr>
          <a:xfrm>
            <a:off x="4532904" y="3080167"/>
            <a:ext cx="2015514" cy="908864"/>
          </a:xfrm>
          <a:prstGeom prst="ellipse">
            <a:avLst/>
          </a:prstGeom>
          <a:solidFill>
            <a:srgbClr val="FFFF00"/>
          </a:solidFill>
        </p:spPr>
        <p:txBody>
          <a:bodyPr wrap="square" lIns="91440" tIns="45720" rIns="91440" bIns="45720">
            <a:spAutoFit/>
            <a:scene3d>
              <a:camera prst="orthographicFront"/>
              <a:lightRig rig="threePt" dir="t"/>
            </a:scene3d>
            <a:sp3d extrusionH="57150">
              <a:bevelT w="38100" h="38100"/>
            </a:sp3d>
          </a:bodyPr>
          <a:lstStyle/>
          <a:p>
            <a:pPr algn="ctr"/>
            <a:r>
              <a:rPr lang="en-US" b="1" dirty="0">
                <a:ln w="10160">
                  <a:solidFill>
                    <a:schemeClr val="tx1"/>
                  </a:solidFill>
                  <a:prstDash val="solid"/>
                </a:ln>
                <a:solidFill>
                  <a:srgbClr val="FFC000"/>
                </a:solidFill>
                <a:effectLst>
                  <a:outerShdw blurRad="38100" dist="22860" dir="5400000" algn="tl" rotWithShape="0">
                    <a:srgbClr val="000000">
                      <a:alpha val="30000"/>
                    </a:srgbClr>
                  </a:outerShdw>
                </a:effectLst>
              </a:rPr>
              <a:t>demographic</a:t>
            </a:r>
          </a:p>
          <a:p>
            <a:pPr algn="ctr"/>
            <a:r>
              <a:rPr lang="en-US" b="1" cap="none" spc="0" dirty="0">
                <a:ln w="10160">
                  <a:solidFill>
                    <a:schemeClr val="tx1"/>
                  </a:solidFill>
                  <a:prstDash val="solid"/>
                </a:ln>
                <a:solidFill>
                  <a:srgbClr val="FFC000"/>
                </a:solidFill>
                <a:effectLst>
                  <a:outerShdw blurRad="38100" dist="22860" dir="5400000" algn="tl" rotWithShape="0">
                    <a:srgbClr val="000000">
                      <a:alpha val="30000"/>
                    </a:srgbClr>
                  </a:outerShdw>
                </a:effectLst>
              </a:rPr>
              <a:t>attributes</a:t>
            </a:r>
          </a:p>
        </p:txBody>
      </p:sp>
      <p:sp>
        <p:nvSpPr>
          <p:cNvPr id="26" name="Oval 25"/>
          <p:cNvSpPr/>
          <p:nvPr/>
        </p:nvSpPr>
        <p:spPr>
          <a:xfrm>
            <a:off x="4177502" y="5634176"/>
            <a:ext cx="6719777" cy="1168539"/>
          </a:xfrm>
          <a:prstGeom prst="ellipse">
            <a:avLst/>
          </a:prstGeom>
          <a:solidFill>
            <a:srgbClr val="92D050"/>
          </a:solidFill>
        </p:spPr>
        <p:txBody>
          <a:bodyPr wrap="square" lIns="91440" tIns="45720" rIns="91440" bIns="45720">
            <a:spAutoFit/>
            <a:scene3d>
              <a:camera prst="orthographicFront"/>
              <a:lightRig rig="threePt" dir="t"/>
            </a:scene3d>
            <a:sp3d extrusionH="57150">
              <a:bevelT w="38100" h="38100"/>
            </a:sp3d>
          </a:bodyPr>
          <a:lstStyle/>
          <a:p>
            <a:pPr algn="ctr"/>
            <a:r>
              <a:rPr lang="en-US" sz="2400" b="1" dirty="0">
                <a:ln w="10160">
                  <a:solidFill>
                    <a:schemeClr val="tx1"/>
                  </a:solidFill>
                  <a:prstDash val="solid"/>
                </a:ln>
                <a:solidFill>
                  <a:schemeClr val="accent6">
                    <a:lumMod val="50000"/>
                  </a:schemeClr>
                </a:solidFill>
                <a:effectLst>
                  <a:outerShdw blurRad="38100" dist="22860" dir="5400000" algn="tl" rotWithShape="0">
                    <a:srgbClr val="000000">
                      <a:alpha val="30000"/>
                    </a:srgbClr>
                  </a:outerShdw>
                </a:effectLst>
              </a:rPr>
              <a:t>predictive</a:t>
            </a:r>
          </a:p>
          <a:p>
            <a:pPr algn="ctr"/>
            <a:r>
              <a:rPr lang="en-US" sz="2400" b="1" cap="none" spc="0" dirty="0">
                <a:ln w="10160">
                  <a:solidFill>
                    <a:schemeClr val="tx1"/>
                  </a:solidFill>
                  <a:prstDash val="solid"/>
                </a:ln>
                <a:solidFill>
                  <a:schemeClr val="accent6">
                    <a:lumMod val="50000"/>
                  </a:schemeClr>
                </a:solidFill>
                <a:effectLst>
                  <a:outerShdw blurRad="38100" dist="22860" dir="5400000" algn="tl" rotWithShape="0">
                    <a:srgbClr val="000000">
                      <a:alpha val="30000"/>
                    </a:srgbClr>
                  </a:outerShdw>
                </a:effectLst>
              </a:rPr>
              <a:t>modeling</a:t>
            </a:r>
          </a:p>
        </p:txBody>
      </p:sp>
      <p:sp>
        <p:nvSpPr>
          <p:cNvPr id="27" name="Oval 26"/>
          <p:cNvSpPr/>
          <p:nvPr/>
        </p:nvSpPr>
        <p:spPr>
          <a:xfrm>
            <a:off x="2582562" y="3080167"/>
            <a:ext cx="1863771" cy="908864"/>
          </a:xfrm>
          <a:prstGeom prst="ellipse">
            <a:avLst/>
          </a:prstGeom>
          <a:solidFill>
            <a:srgbClr val="FFFF00"/>
          </a:solidFill>
        </p:spPr>
        <p:txBody>
          <a:bodyPr wrap="square" lIns="91440" tIns="45720" rIns="91440" bIns="45720">
            <a:spAutoFit/>
            <a:scene3d>
              <a:camera prst="orthographicFront"/>
              <a:lightRig rig="threePt" dir="t"/>
            </a:scene3d>
            <a:sp3d extrusionH="57150">
              <a:bevelT w="38100" h="38100"/>
            </a:sp3d>
          </a:bodyPr>
          <a:lstStyle/>
          <a:p>
            <a:pPr algn="ctr"/>
            <a:r>
              <a:rPr lang="en-US" b="1" dirty="0">
                <a:ln w="10160">
                  <a:solidFill>
                    <a:schemeClr val="tx1"/>
                  </a:solidFill>
                  <a:prstDash val="solid"/>
                </a:ln>
                <a:solidFill>
                  <a:srgbClr val="FFC000"/>
                </a:solidFill>
                <a:effectLst>
                  <a:outerShdw blurRad="38100" dist="22860" dir="5400000" algn="tl" rotWithShape="0">
                    <a:srgbClr val="000000">
                      <a:alpha val="30000"/>
                    </a:srgbClr>
                  </a:outerShdw>
                </a:effectLst>
              </a:rPr>
              <a:t>text mining web service</a:t>
            </a:r>
            <a:endParaRPr lang="en-US" b="1" cap="none" spc="0" dirty="0">
              <a:ln w="10160">
                <a:solidFill>
                  <a:schemeClr val="tx1"/>
                </a:solidFill>
                <a:prstDash val="solid"/>
              </a:ln>
              <a:solidFill>
                <a:srgbClr val="FFC000"/>
              </a:solidFill>
              <a:effectLst>
                <a:outerShdw blurRad="38100" dist="22860" dir="5400000" algn="tl" rotWithShape="0">
                  <a:srgbClr val="000000">
                    <a:alpha val="30000"/>
                  </a:srgbClr>
                </a:outerShdw>
              </a:effectLst>
            </a:endParaRPr>
          </a:p>
        </p:txBody>
      </p:sp>
      <p:sp>
        <p:nvSpPr>
          <p:cNvPr id="30" name="Down Arrow 29"/>
          <p:cNvSpPr/>
          <p:nvPr/>
        </p:nvSpPr>
        <p:spPr>
          <a:xfrm>
            <a:off x="5213489" y="2785061"/>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7311450" y="2785061"/>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3274820" y="2785061"/>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3240884" y="3959679"/>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5208387" y="3959679"/>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7314824" y="3959679"/>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rot="19679521">
            <a:off x="5434328" y="5332553"/>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929987">
            <a:off x="3686758" y="5332553"/>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rot="1698795">
            <a:off x="9021257" y="5332553"/>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rot="3274864">
            <a:off x="10340930" y="5332553"/>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7328371" y="5332553"/>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499770" y="3080167"/>
            <a:ext cx="1581210" cy="908864"/>
          </a:xfrm>
          <a:prstGeom prst="ellipse">
            <a:avLst/>
          </a:prstGeom>
          <a:solidFill>
            <a:srgbClr val="FFFF00"/>
          </a:solidFill>
        </p:spPr>
        <p:txBody>
          <a:bodyPr wrap="square" lIns="91440" tIns="45720" rIns="91440" bIns="45720">
            <a:spAutoFit/>
            <a:scene3d>
              <a:camera prst="orthographicFront"/>
              <a:lightRig rig="threePt" dir="t"/>
            </a:scene3d>
            <a:sp3d extrusionH="57150">
              <a:bevelT w="38100" h="38100"/>
            </a:sp3d>
          </a:bodyPr>
          <a:lstStyle/>
          <a:p>
            <a:pPr algn="ctr"/>
            <a:r>
              <a:rPr lang="en-US" b="1" dirty="0">
                <a:ln w="10160">
                  <a:solidFill>
                    <a:schemeClr val="tx1"/>
                  </a:solidFill>
                  <a:prstDash val="solid"/>
                </a:ln>
                <a:solidFill>
                  <a:srgbClr val="FFC000"/>
                </a:solidFill>
                <a:effectLst>
                  <a:outerShdw blurRad="38100" dist="22860" dir="5400000" algn="tl" rotWithShape="0">
                    <a:srgbClr val="000000">
                      <a:alpha val="30000"/>
                    </a:srgbClr>
                  </a:outerShdw>
                </a:effectLst>
              </a:rPr>
              <a:t>summary</a:t>
            </a:r>
          </a:p>
          <a:p>
            <a:pPr algn="ctr"/>
            <a:r>
              <a:rPr lang="en-US" b="1" cap="none" spc="0" dirty="0">
                <a:ln w="10160">
                  <a:solidFill>
                    <a:schemeClr val="tx1"/>
                  </a:solidFill>
                  <a:prstDash val="solid"/>
                </a:ln>
                <a:solidFill>
                  <a:srgbClr val="FFC000"/>
                </a:solidFill>
                <a:effectLst>
                  <a:outerShdw blurRad="38100" dist="22860" dir="5400000" algn="tl" rotWithShape="0">
                    <a:srgbClr val="000000">
                      <a:alpha val="30000"/>
                    </a:srgbClr>
                  </a:outerShdw>
                </a:effectLst>
              </a:rPr>
              <a:t>statistics</a:t>
            </a:r>
          </a:p>
        </p:txBody>
      </p:sp>
      <p:sp>
        <p:nvSpPr>
          <p:cNvPr id="46" name="Down Arrow 45"/>
          <p:cNvSpPr/>
          <p:nvPr/>
        </p:nvSpPr>
        <p:spPr>
          <a:xfrm>
            <a:off x="9079845" y="2785061"/>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753556" y="2785061"/>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9061132" y="3959679"/>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10787713" y="3959679"/>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6754" y="4797696"/>
            <a:ext cx="1658232" cy="649188"/>
          </a:xfrm>
          <a:prstGeom prst="ellipse">
            <a:avLst/>
          </a:prstGeom>
          <a:solidFill>
            <a:srgbClr val="92D050"/>
          </a:solidFill>
        </p:spPr>
        <p:txBody>
          <a:bodyPr wrap="square" lIns="91440" tIns="45720" rIns="91440" bIns="45720">
            <a:spAutoFit/>
            <a:scene3d>
              <a:camera prst="orthographicFront"/>
              <a:lightRig rig="threePt" dir="t"/>
            </a:scene3d>
            <a:sp3d extrusionH="57150">
              <a:bevelT w="38100" h="38100"/>
            </a:sp3d>
          </a:bodyPr>
          <a:lstStyle/>
          <a:p>
            <a:pPr algn="ctr"/>
            <a:r>
              <a:rPr lang="en-US" sz="2400" b="1" cap="none" spc="0" dirty="0">
                <a:ln w="10160">
                  <a:solidFill>
                    <a:schemeClr val="tx1"/>
                  </a:solidFill>
                  <a:prstDash val="solid"/>
                </a:ln>
                <a:solidFill>
                  <a:schemeClr val="accent6">
                    <a:lumMod val="50000"/>
                  </a:schemeClr>
                </a:solidFill>
                <a:effectLst>
                  <a:outerShdw blurRad="38100" dist="22860" dir="5400000" algn="tl" rotWithShape="0">
                    <a:srgbClr val="000000">
                      <a:alpha val="30000"/>
                    </a:srgbClr>
                  </a:outerShdw>
                </a:effectLst>
              </a:rPr>
              <a:t>models</a:t>
            </a:r>
          </a:p>
        </p:txBody>
      </p:sp>
      <p:sp>
        <p:nvSpPr>
          <p:cNvPr id="51" name="Down Arrow 50"/>
          <p:cNvSpPr/>
          <p:nvPr/>
        </p:nvSpPr>
        <p:spPr>
          <a:xfrm>
            <a:off x="1001240" y="4517602"/>
            <a:ext cx="451883" cy="371605"/>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8649573" y="5634176"/>
            <a:ext cx="22437" cy="1168539"/>
          </a:xfrm>
          <a:prstGeom prst="line">
            <a:avLst/>
          </a:prstGeom>
          <a:ln>
            <a:solidFill>
              <a:schemeClr val="accent1"/>
            </a:solidFill>
          </a:ln>
        </p:spPr>
        <p:style>
          <a:lnRef idx="3">
            <a:schemeClr val="accent5"/>
          </a:lnRef>
          <a:fillRef idx="0">
            <a:schemeClr val="accent5"/>
          </a:fillRef>
          <a:effectRef idx="2">
            <a:schemeClr val="accent5"/>
          </a:effectRef>
          <a:fontRef idx="minor">
            <a:schemeClr val="tx1"/>
          </a:fontRef>
        </p:style>
      </p:cxnSp>
      <p:sp>
        <p:nvSpPr>
          <p:cNvPr id="52" name="TextBox 51"/>
          <p:cNvSpPr txBox="1"/>
          <p:nvPr/>
        </p:nvSpPr>
        <p:spPr>
          <a:xfrm>
            <a:off x="8799395" y="6028857"/>
            <a:ext cx="1605376" cy="369332"/>
          </a:xfrm>
          <a:prstGeom prst="rect">
            <a:avLst/>
          </a:prstGeom>
          <a:noFill/>
        </p:spPr>
        <p:txBody>
          <a:bodyPr wrap="none" rtlCol="0">
            <a:spAutoFit/>
          </a:bodyPr>
          <a:lstStyle/>
          <a:p>
            <a:r>
              <a:rPr lang="en-US" b="1" dirty="0">
                <a:solidFill>
                  <a:schemeClr val="accent1"/>
                </a:solidFill>
              </a:rPr>
              <a:t>after discharge</a:t>
            </a:r>
          </a:p>
        </p:txBody>
      </p:sp>
    </p:spTree>
    <p:extLst>
      <p:ext uri="{BB962C8B-B14F-4D97-AF65-F5344CB8AC3E}">
        <p14:creationId xmlns:p14="http://schemas.microsoft.com/office/powerpoint/2010/main" val="341914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90074"/>
            <a:ext cx="12246620" cy="6345840"/>
          </a:xfrm>
          <a:prstGeom prst="rect">
            <a:avLst/>
          </a:prstGeom>
        </p:spPr>
      </p:pic>
    </p:spTree>
    <p:extLst>
      <p:ext uri="{BB962C8B-B14F-4D97-AF65-F5344CB8AC3E}">
        <p14:creationId xmlns:p14="http://schemas.microsoft.com/office/powerpoint/2010/main" val="280273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101" y="1316144"/>
            <a:ext cx="6407334" cy="5287450"/>
          </a:xfrm>
          <a:prstGeom prst="rect">
            <a:avLst/>
          </a:prstGeom>
        </p:spPr>
      </p:pic>
      <p:sp>
        <p:nvSpPr>
          <p:cNvPr id="2" name="Title 1"/>
          <p:cNvSpPr>
            <a:spLocks noGrp="1"/>
          </p:cNvSpPr>
          <p:nvPr>
            <p:ph type="title"/>
          </p:nvPr>
        </p:nvSpPr>
        <p:spPr/>
        <p:txBody>
          <a:bodyPr/>
          <a:lstStyle/>
          <a:p>
            <a:pPr algn="ctr"/>
            <a:r>
              <a:rPr lang="en-US" dirty="0"/>
              <a:t>Engineering Simulated Features</a:t>
            </a:r>
            <a:br>
              <a:rPr lang="en-US" dirty="0"/>
            </a:br>
            <a:r>
              <a:rPr lang="en-US" sz="3200" dirty="0"/>
              <a:t>Relating new features to hidden latent factors</a:t>
            </a:r>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426791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45293" y="1690688"/>
            <a:ext cx="8921115" cy="4714875"/>
          </a:xfrm>
          <a:prstGeom prst="rect">
            <a:avLst/>
          </a:prstGeom>
        </p:spPr>
      </p:pic>
      <p:sp>
        <p:nvSpPr>
          <p:cNvPr id="2" name="Title 1"/>
          <p:cNvSpPr>
            <a:spLocks noGrp="1"/>
          </p:cNvSpPr>
          <p:nvPr>
            <p:ph type="title"/>
          </p:nvPr>
        </p:nvSpPr>
        <p:spPr/>
        <p:txBody>
          <a:bodyPr>
            <a:normAutofit/>
          </a:bodyPr>
          <a:lstStyle/>
          <a:p>
            <a:pPr algn="ctr"/>
            <a:r>
              <a:rPr lang="en-US" dirty="0"/>
              <a:t>Weight</a:t>
            </a:r>
            <a:br>
              <a:rPr lang="en-US" dirty="0"/>
            </a:br>
            <a:r>
              <a:rPr lang="en-US" sz="3200" dirty="0"/>
              <a:t>Embedded in “Admission History” text field</a:t>
            </a:r>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 </a:t>
            </a:r>
          </a:p>
        </p:txBody>
      </p:sp>
      <p:sp>
        <p:nvSpPr>
          <p:cNvPr id="5" name="Rectangle 4"/>
          <p:cNvSpPr/>
          <p:nvPr/>
        </p:nvSpPr>
        <p:spPr>
          <a:xfrm>
            <a:off x="6185647" y="3227294"/>
            <a:ext cx="1680882" cy="2286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21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Engineering </a:t>
            </a:r>
            <a:r>
              <a:rPr lang="en-US" dirty="0" err="1"/>
              <a:t>Zipcodes</a:t>
            </a:r>
            <a:br>
              <a:rPr lang="en-US" dirty="0"/>
            </a:br>
            <a:r>
              <a:rPr lang="en-US" sz="3200" dirty="0"/>
              <a:t>Relating to demographic parameters</a:t>
            </a:r>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 </a:t>
            </a: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1827296" y="1876333"/>
            <a:ext cx="9144000" cy="4572000"/>
          </a:xfrm>
          <a:prstGeom prst="rect">
            <a:avLst/>
          </a:prstGeom>
        </p:spPr>
      </p:pic>
    </p:spTree>
    <p:extLst>
      <p:ext uri="{BB962C8B-B14F-4D97-AF65-F5344CB8AC3E}">
        <p14:creationId xmlns:p14="http://schemas.microsoft.com/office/powerpoint/2010/main" val="273092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Engineering </a:t>
            </a:r>
            <a:r>
              <a:rPr lang="en-US" dirty="0" err="1"/>
              <a:t>Zipcodes</a:t>
            </a:r>
            <a:br>
              <a:rPr lang="en-US" dirty="0"/>
            </a:br>
            <a:r>
              <a:rPr lang="en-US" sz="3200" dirty="0"/>
              <a:t>Relating to demographic parameters</a:t>
            </a:r>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 </a:t>
            </a:r>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1827306" y="1861837"/>
            <a:ext cx="9144000" cy="4572000"/>
          </a:xfrm>
          <a:prstGeom prst="rect">
            <a:avLst/>
          </a:prstGeom>
        </p:spPr>
      </p:pic>
    </p:spTree>
    <p:extLst>
      <p:ext uri="{BB962C8B-B14F-4D97-AF65-F5344CB8AC3E}">
        <p14:creationId xmlns:p14="http://schemas.microsoft.com/office/powerpoint/2010/main" val="364277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Grocery List Feature Engineering</a:t>
            </a:r>
            <a:br>
              <a:rPr lang="en-US" dirty="0"/>
            </a:br>
            <a:r>
              <a:rPr lang="en-US" sz="3200" dirty="0"/>
              <a:t>Calculating percent calories from carbohydrates</a:t>
            </a:r>
          </a:p>
        </p:txBody>
      </p:sp>
      <p:graphicFrame>
        <p:nvGraphicFramePr>
          <p:cNvPr id="5" name="Table 4"/>
          <p:cNvGraphicFramePr>
            <a:graphicFrameLocks noGrp="1"/>
          </p:cNvGraphicFramePr>
          <p:nvPr>
            <p:extLst>
              <p:ext uri="{D42A27DB-BD31-4B8C-83A1-F6EECF244321}">
                <p14:modId xmlns:p14="http://schemas.microsoft.com/office/powerpoint/2010/main" val="4149072510"/>
              </p:ext>
            </p:extLst>
          </p:nvPr>
        </p:nvGraphicFramePr>
        <p:xfrm>
          <a:off x="1541720" y="2157930"/>
          <a:ext cx="4435999" cy="4350124"/>
        </p:xfrm>
        <a:graphic>
          <a:graphicData uri="http://schemas.openxmlformats.org/drawingml/2006/table">
            <a:tbl>
              <a:tblPr>
                <a:tableStyleId>{5C22544A-7EE6-4342-B048-85BDC9FD1C3A}</a:tableStyleId>
              </a:tblPr>
              <a:tblGrid>
                <a:gridCol w="1310115">
                  <a:extLst>
                    <a:ext uri="{9D8B030D-6E8A-4147-A177-3AD203B41FA5}">
                      <a16:colId xmlns:a16="http://schemas.microsoft.com/office/drawing/2014/main" val="1678387740"/>
                    </a:ext>
                  </a:extLst>
                </a:gridCol>
                <a:gridCol w="1608912">
                  <a:extLst>
                    <a:ext uri="{9D8B030D-6E8A-4147-A177-3AD203B41FA5}">
                      <a16:colId xmlns:a16="http://schemas.microsoft.com/office/drawing/2014/main" val="1095181206"/>
                    </a:ext>
                  </a:extLst>
                </a:gridCol>
                <a:gridCol w="878876">
                  <a:extLst>
                    <a:ext uri="{9D8B030D-6E8A-4147-A177-3AD203B41FA5}">
                      <a16:colId xmlns:a16="http://schemas.microsoft.com/office/drawing/2014/main" val="2347235745"/>
                    </a:ext>
                  </a:extLst>
                </a:gridCol>
                <a:gridCol w="638096">
                  <a:extLst>
                    <a:ext uri="{9D8B030D-6E8A-4147-A177-3AD203B41FA5}">
                      <a16:colId xmlns:a16="http://schemas.microsoft.com/office/drawing/2014/main" val="2997946644"/>
                    </a:ext>
                  </a:extLst>
                </a:gridCol>
              </a:tblGrid>
              <a:tr h="350876">
                <a:tc>
                  <a:txBody>
                    <a:bodyPr/>
                    <a:lstStyle/>
                    <a:p>
                      <a:pPr algn="ctr" fontAlgn="b"/>
                      <a:r>
                        <a:rPr lang="en-US" sz="1800" b="1" u="none" strike="noStrike" dirty="0" err="1">
                          <a:solidFill>
                            <a:schemeClr val="bg2"/>
                          </a:solidFill>
                          <a:effectLst/>
                        </a:rPr>
                        <a:t>diet_id</a:t>
                      </a:r>
                      <a:endParaRPr lang="en-US" sz="1800" b="1" i="0" u="none" strike="noStrike" dirty="0">
                        <a:solidFill>
                          <a:schemeClr val="bg2"/>
                        </a:solidFill>
                        <a:effectLst/>
                        <a:latin typeface="Calibri" panose="020F0502020204030204" pitchFamily="34" charset="0"/>
                      </a:endParaRPr>
                    </a:p>
                  </a:txBody>
                  <a:tcPr marL="4763" marR="4763" marT="4763" marB="0" anchor="b">
                    <a:solidFill>
                      <a:schemeClr val="tx2"/>
                    </a:solidFill>
                  </a:tcPr>
                </a:tc>
                <a:tc>
                  <a:txBody>
                    <a:bodyPr/>
                    <a:lstStyle/>
                    <a:p>
                      <a:pPr algn="ctr" fontAlgn="b"/>
                      <a:r>
                        <a:rPr lang="en-US" sz="1800" b="1" u="none" strike="noStrike" dirty="0">
                          <a:solidFill>
                            <a:schemeClr val="bg2"/>
                          </a:solidFill>
                          <a:effectLst/>
                        </a:rPr>
                        <a:t>item</a:t>
                      </a:r>
                      <a:endParaRPr lang="en-US" sz="1800" b="1" i="0" u="none" strike="noStrike" dirty="0">
                        <a:solidFill>
                          <a:schemeClr val="bg2"/>
                        </a:solidFill>
                        <a:effectLst/>
                        <a:latin typeface="Calibri" panose="020F0502020204030204" pitchFamily="34" charset="0"/>
                      </a:endParaRPr>
                    </a:p>
                  </a:txBody>
                  <a:tcPr marL="4763" marR="4763" marT="4763" marB="0" anchor="b">
                    <a:solidFill>
                      <a:schemeClr val="tx2"/>
                    </a:solidFill>
                  </a:tcPr>
                </a:tc>
                <a:tc>
                  <a:txBody>
                    <a:bodyPr/>
                    <a:lstStyle/>
                    <a:p>
                      <a:pPr algn="ctr" fontAlgn="b"/>
                      <a:r>
                        <a:rPr lang="en-US" sz="1800" b="1" u="none" strike="noStrike" dirty="0">
                          <a:solidFill>
                            <a:schemeClr val="bg2"/>
                          </a:solidFill>
                          <a:effectLst/>
                        </a:rPr>
                        <a:t>quantity</a:t>
                      </a:r>
                      <a:endParaRPr lang="en-US" sz="1800" b="1" i="0" u="none" strike="noStrike" dirty="0">
                        <a:solidFill>
                          <a:schemeClr val="bg2"/>
                        </a:solidFill>
                        <a:effectLst/>
                        <a:latin typeface="Calibri" panose="020F0502020204030204" pitchFamily="34" charset="0"/>
                      </a:endParaRPr>
                    </a:p>
                  </a:txBody>
                  <a:tcPr marL="4763" marR="4763" marT="4763" marB="0" anchor="b">
                    <a:solidFill>
                      <a:schemeClr val="tx2"/>
                    </a:solidFill>
                  </a:tcPr>
                </a:tc>
                <a:tc>
                  <a:txBody>
                    <a:bodyPr/>
                    <a:lstStyle/>
                    <a:p>
                      <a:pPr algn="ctr" fontAlgn="b"/>
                      <a:r>
                        <a:rPr lang="en-US" sz="1800" b="1" u="none" strike="noStrike" dirty="0">
                          <a:solidFill>
                            <a:schemeClr val="bg2"/>
                          </a:solidFill>
                          <a:effectLst/>
                        </a:rPr>
                        <a:t>units</a:t>
                      </a:r>
                      <a:endParaRPr lang="en-US" sz="1800" b="1" i="0" u="none" strike="noStrike" dirty="0">
                        <a:solidFill>
                          <a:schemeClr val="bg2"/>
                        </a:solidFill>
                        <a:effectLst/>
                        <a:latin typeface="Calibri" panose="020F0502020204030204" pitchFamily="34" charset="0"/>
                      </a:endParaRPr>
                    </a:p>
                  </a:txBody>
                  <a:tcPr marL="4763" marR="4763" marT="4763" marB="0" anchor="b">
                    <a:solidFill>
                      <a:schemeClr val="tx2"/>
                    </a:solidFill>
                  </a:tcPr>
                </a:tc>
                <a:extLst>
                  <a:ext uri="{0D108BD9-81ED-4DB2-BD59-A6C34878D82A}">
                    <a16:rowId xmlns:a16="http://schemas.microsoft.com/office/drawing/2014/main" val="2277214961"/>
                  </a:ext>
                </a:extLst>
              </a:tr>
              <a:tr h="363568">
                <a:tc>
                  <a:txBody>
                    <a:bodyPr/>
                    <a:lstStyle/>
                    <a:p>
                      <a:pPr algn="l" fontAlgn="b"/>
                      <a:r>
                        <a:rPr lang="en-US" sz="1800" b="0" i="0" u="none" strike="noStrike">
                          <a:solidFill>
                            <a:srgbClr val="000000"/>
                          </a:solidFill>
                          <a:effectLst/>
                          <a:latin typeface="Calibri" panose="020F0502020204030204" pitchFamily="34" charset="0"/>
                        </a:rPr>
                        <a:t>diet00001</a:t>
                      </a:r>
                    </a:p>
                  </a:txBody>
                  <a:tcPr marL="4763" marR="4763" marT="4763" marB="0" anchor="b">
                    <a:solidFill>
                      <a:schemeClr val="accent6">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Wine table white</a:t>
                      </a:r>
                    </a:p>
                  </a:txBody>
                  <a:tcPr marL="4763" marR="4763" marT="4763" marB="0" anchor="b">
                    <a:solidFill>
                      <a:schemeClr val="accent6">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solidFill>
                      <a:schemeClr val="accent6">
                        <a:lumMod val="20000"/>
                        <a:lumOff val="80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g</a:t>
                      </a:r>
                    </a:p>
                  </a:txBody>
                  <a:tcPr marL="4763" marR="4763" marT="4763" marB="0" anchor="b">
                    <a:solidFill>
                      <a:schemeClr val="accent6">
                        <a:lumMod val="20000"/>
                        <a:lumOff val="80000"/>
                      </a:schemeClr>
                    </a:solidFill>
                  </a:tcPr>
                </a:tc>
                <a:extLst>
                  <a:ext uri="{0D108BD9-81ED-4DB2-BD59-A6C34878D82A}">
                    <a16:rowId xmlns:a16="http://schemas.microsoft.com/office/drawing/2014/main" val="1696433493"/>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pPr algn="l" fontAlgn="b"/>
                      <a:r>
                        <a:rPr lang="en-US" sz="1800" b="0" i="0" u="none" strike="noStrike" dirty="0">
                          <a:solidFill>
                            <a:srgbClr val="000000"/>
                          </a:solidFill>
                          <a:effectLst/>
                          <a:latin typeface="Calibri" panose="020F0502020204030204" pitchFamily="34" charset="0"/>
                        </a:rPr>
                        <a:t>Avocado</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684888470"/>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pPr algn="l" fontAlgn="b"/>
                      <a:r>
                        <a:rPr lang="en-US" sz="1800" b="0" i="0" u="none" strike="noStrike" dirty="0">
                          <a:solidFill>
                            <a:srgbClr val="000000"/>
                          </a:solidFill>
                          <a:effectLst/>
                          <a:latin typeface="Calibri" panose="020F0502020204030204" pitchFamily="34" charset="0"/>
                        </a:rPr>
                        <a:t>Banana</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200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663397128"/>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pPr algn="l" fontAlgn="b"/>
                      <a:r>
                        <a:rPr lang="en-US" sz="1800" b="0" i="0" u="none" strike="noStrike" dirty="0">
                          <a:solidFill>
                            <a:srgbClr val="000000"/>
                          </a:solidFill>
                          <a:effectLst/>
                          <a:latin typeface="Calibri" panose="020F0502020204030204" pitchFamily="34" charset="0"/>
                        </a:rPr>
                        <a:t>Beer</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312364534"/>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pPr algn="l" fontAlgn="b"/>
                      <a:r>
                        <a:rPr lang="en-US" sz="1800" b="0" i="0" u="none" strike="noStrike" dirty="0">
                          <a:solidFill>
                            <a:srgbClr val="000000"/>
                          </a:solidFill>
                          <a:effectLst/>
                          <a:latin typeface="Calibri" panose="020F0502020204030204" pitchFamily="34" charset="0"/>
                        </a:rPr>
                        <a:t>Beets</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2215346707"/>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pPr algn="l" fontAlgn="b"/>
                      <a:r>
                        <a:rPr lang="en-US" sz="1800" b="0" i="0" u="none" strike="noStrike" dirty="0">
                          <a:solidFill>
                            <a:srgbClr val="000000"/>
                          </a:solidFill>
                          <a:effectLst/>
                          <a:latin typeface="Calibri" panose="020F0502020204030204" pitchFamily="34" charset="0"/>
                        </a:rPr>
                        <a:t>Berries</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200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879006395"/>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pPr algn="l" fontAlgn="b"/>
                      <a:r>
                        <a:rPr lang="en-US" sz="1800" b="0" i="0" u="none" strike="noStrike" dirty="0">
                          <a:solidFill>
                            <a:srgbClr val="000000"/>
                          </a:solidFill>
                          <a:effectLst/>
                          <a:latin typeface="Calibri" panose="020F0502020204030204" pitchFamily="34" charset="0"/>
                        </a:rPr>
                        <a:t>Bologna</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232707434"/>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pPr algn="l" fontAlgn="b"/>
                      <a:r>
                        <a:rPr lang="en-US" sz="1800" b="0" i="0" u="none" strike="noStrike" dirty="0" err="1">
                          <a:solidFill>
                            <a:srgbClr val="000000"/>
                          </a:solidFill>
                          <a:effectLst/>
                          <a:latin typeface="Calibri" panose="020F0502020204030204" pitchFamily="34" charset="0"/>
                        </a:rPr>
                        <a:t>Broccoflower</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3656967305"/>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pPr algn="l" fontAlgn="b"/>
                      <a:r>
                        <a:rPr lang="en-US" sz="1800" b="0" i="0" u="none" strike="noStrike" dirty="0">
                          <a:solidFill>
                            <a:srgbClr val="000000"/>
                          </a:solidFill>
                          <a:effectLst/>
                          <a:latin typeface="Calibri" panose="020F0502020204030204" pitchFamily="34" charset="0"/>
                        </a:rPr>
                        <a:t>Butter</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2410192476"/>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r>
                        <a:rPr lang="en-US" dirty="0"/>
                        <a:t>Chard</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2570115180"/>
                  </a:ext>
                </a:extLst>
              </a:tr>
              <a:tr h="363568">
                <a:tc>
                  <a:txBody>
                    <a:bodyPr/>
                    <a:lstStyle/>
                    <a:p>
                      <a:pPr algn="l" fontAlgn="b"/>
                      <a:r>
                        <a:rPr lang="en-US" sz="1800" b="0" i="0" u="none" strike="noStrike">
                          <a:solidFill>
                            <a:srgbClr val="000000"/>
                          </a:solidFill>
                          <a:effectLst/>
                          <a:latin typeface="Calibri" panose="020F0502020204030204" pitchFamily="34" charset="0"/>
                        </a:rPr>
                        <a:t>diet00002</a:t>
                      </a:r>
                    </a:p>
                  </a:txBody>
                  <a:tcPr marL="4763" marR="4763" marT="4763" marB="0" anchor="b"/>
                </a:tc>
                <a:tc>
                  <a:txBody>
                    <a:bodyPr/>
                    <a:lstStyle/>
                    <a:p>
                      <a:r>
                        <a:rPr lang="en-US" dirty="0"/>
                        <a:t>Corn flakes</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200</a:t>
                      </a:r>
                    </a:p>
                  </a:txBody>
                  <a:tcPr marL="4763" marR="4763" marT="4763" marB="0" anchor="b"/>
                </a:tc>
                <a:tc>
                  <a:txBody>
                    <a:bodyPr/>
                    <a:lstStyle/>
                    <a:p>
                      <a:pPr algn="l" fontAlgn="b"/>
                      <a:r>
                        <a:rPr lang="en-US" sz="1800" b="0" i="0" u="none" strike="noStrike" dirty="0">
                          <a:solidFill>
                            <a:srgbClr val="000000"/>
                          </a:solidFill>
                          <a:effectLst/>
                          <a:latin typeface="Calibri" panose="020F0502020204030204" pitchFamily="34" charset="0"/>
                        </a:rPr>
                        <a:t>g</a:t>
                      </a:r>
                    </a:p>
                  </a:txBody>
                  <a:tcPr marL="4763" marR="4763" marT="4763" marB="0" anchor="b"/>
                </a:tc>
                <a:extLst>
                  <a:ext uri="{0D108BD9-81ED-4DB2-BD59-A6C34878D82A}">
                    <a16:rowId xmlns:a16="http://schemas.microsoft.com/office/drawing/2014/main" val="3388989022"/>
                  </a:ext>
                </a:extLst>
              </a:tr>
            </a:tbl>
          </a:graphicData>
        </a:graphic>
      </p:graphicFrame>
      <p:sp>
        <p:nvSpPr>
          <p:cNvPr id="6" name="TextBox 5"/>
          <p:cNvSpPr txBox="1"/>
          <p:nvPr/>
        </p:nvSpPr>
        <p:spPr>
          <a:xfrm>
            <a:off x="2511340" y="1760945"/>
            <a:ext cx="1904432" cy="461665"/>
          </a:xfrm>
          <a:prstGeom prst="rect">
            <a:avLst/>
          </a:prstGeom>
          <a:noFill/>
        </p:spPr>
        <p:txBody>
          <a:bodyPr wrap="none" rtlCol="0">
            <a:spAutoFit/>
          </a:bodyPr>
          <a:lstStyle/>
          <a:p>
            <a:r>
              <a:rPr lang="en-US" sz="2400" dirty="0"/>
              <a:t>Grocery Table</a:t>
            </a:r>
          </a:p>
        </p:txBody>
      </p:sp>
      <p:graphicFrame>
        <p:nvGraphicFramePr>
          <p:cNvPr id="7" name="Table 6"/>
          <p:cNvGraphicFramePr>
            <a:graphicFrameLocks noGrp="1"/>
          </p:cNvGraphicFramePr>
          <p:nvPr>
            <p:extLst>
              <p:ext uri="{D42A27DB-BD31-4B8C-83A1-F6EECF244321}">
                <p14:modId xmlns:p14="http://schemas.microsoft.com/office/powerpoint/2010/main" val="3989392322"/>
              </p:ext>
            </p:extLst>
          </p:nvPr>
        </p:nvGraphicFramePr>
        <p:xfrm>
          <a:off x="6924371" y="2158428"/>
          <a:ext cx="3370965" cy="4349628"/>
        </p:xfrm>
        <a:graphic>
          <a:graphicData uri="http://schemas.openxmlformats.org/drawingml/2006/table">
            <a:tbl>
              <a:tblPr>
                <a:tableStyleId>{5C22544A-7EE6-4342-B048-85BDC9FD1C3A}</a:tableStyleId>
              </a:tblPr>
              <a:tblGrid>
                <a:gridCol w="1123655">
                  <a:extLst>
                    <a:ext uri="{9D8B030D-6E8A-4147-A177-3AD203B41FA5}">
                      <a16:colId xmlns:a16="http://schemas.microsoft.com/office/drawing/2014/main" val="1475235684"/>
                    </a:ext>
                  </a:extLst>
                </a:gridCol>
                <a:gridCol w="1123655">
                  <a:extLst>
                    <a:ext uri="{9D8B030D-6E8A-4147-A177-3AD203B41FA5}">
                      <a16:colId xmlns:a16="http://schemas.microsoft.com/office/drawing/2014/main" val="2603054202"/>
                    </a:ext>
                  </a:extLst>
                </a:gridCol>
                <a:gridCol w="1123655">
                  <a:extLst>
                    <a:ext uri="{9D8B030D-6E8A-4147-A177-3AD203B41FA5}">
                      <a16:colId xmlns:a16="http://schemas.microsoft.com/office/drawing/2014/main" val="2080204340"/>
                    </a:ext>
                  </a:extLst>
                </a:gridCol>
              </a:tblGrid>
              <a:tr h="362469">
                <a:tc>
                  <a:txBody>
                    <a:bodyPr/>
                    <a:lstStyle/>
                    <a:p>
                      <a:pPr algn="ctr" fontAlgn="b"/>
                      <a:r>
                        <a:rPr lang="en-US" sz="1800" b="1" u="none" strike="noStrike" dirty="0">
                          <a:solidFill>
                            <a:schemeClr val="bg2"/>
                          </a:solidFill>
                          <a:effectLst/>
                        </a:rPr>
                        <a:t>item</a:t>
                      </a:r>
                      <a:endParaRPr lang="en-US" sz="1800" b="1" i="0" u="none" strike="noStrike" dirty="0">
                        <a:solidFill>
                          <a:schemeClr val="bg2"/>
                        </a:solidFill>
                        <a:effectLst/>
                        <a:latin typeface="Calibri" panose="020F0502020204030204" pitchFamily="34" charset="0"/>
                      </a:endParaRPr>
                    </a:p>
                  </a:txBody>
                  <a:tcPr marL="4763" marR="4763" marT="4763" marB="0" anchor="b">
                    <a:solidFill>
                      <a:schemeClr val="tx2"/>
                    </a:solidFill>
                  </a:tcPr>
                </a:tc>
                <a:tc>
                  <a:txBody>
                    <a:bodyPr/>
                    <a:lstStyle/>
                    <a:p>
                      <a:pPr algn="ctr" fontAlgn="b"/>
                      <a:r>
                        <a:rPr lang="en-US" sz="1800" b="1" u="none" strike="noStrike">
                          <a:solidFill>
                            <a:schemeClr val="bg2"/>
                          </a:solidFill>
                          <a:effectLst/>
                        </a:rPr>
                        <a:t>nutrient</a:t>
                      </a:r>
                      <a:endParaRPr lang="en-US" sz="1800" b="1" i="0" u="none" strike="noStrike">
                        <a:solidFill>
                          <a:schemeClr val="bg2"/>
                        </a:solidFill>
                        <a:effectLst/>
                        <a:latin typeface="Calibri" panose="020F0502020204030204" pitchFamily="34" charset="0"/>
                      </a:endParaRPr>
                    </a:p>
                  </a:txBody>
                  <a:tcPr marL="4763" marR="4763" marT="4763" marB="0" anchor="b">
                    <a:solidFill>
                      <a:schemeClr val="tx2"/>
                    </a:solidFill>
                  </a:tcPr>
                </a:tc>
                <a:tc>
                  <a:txBody>
                    <a:bodyPr/>
                    <a:lstStyle/>
                    <a:p>
                      <a:pPr algn="ctr" fontAlgn="b"/>
                      <a:r>
                        <a:rPr lang="en-US" sz="1800" b="1" u="none" strike="noStrike" dirty="0">
                          <a:solidFill>
                            <a:schemeClr val="bg2"/>
                          </a:solidFill>
                          <a:effectLst/>
                        </a:rPr>
                        <a:t>quantity</a:t>
                      </a:r>
                      <a:endParaRPr lang="en-US" sz="1800" b="1" i="0" u="none" strike="noStrike" dirty="0">
                        <a:solidFill>
                          <a:schemeClr val="bg2"/>
                        </a:solidFill>
                        <a:effectLst/>
                        <a:latin typeface="Calibri" panose="020F0502020204030204" pitchFamily="34" charset="0"/>
                      </a:endParaRPr>
                    </a:p>
                  </a:txBody>
                  <a:tcPr marL="4763" marR="4763" marT="4763" marB="0" anchor="b">
                    <a:solidFill>
                      <a:schemeClr val="tx2"/>
                    </a:solidFill>
                  </a:tcPr>
                </a:tc>
                <a:extLst>
                  <a:ext uri="{0D108BD9-81ED-4DB2-BD59-A6C34878D82A}">
                    <a16:rowId xmlns:a16="http://schemas.microsoft.com/office/drawing/2014/main" val="2308613744"/>
                  </a:ext>
                </a:extLst>
              </a:tr>
              <a:tr h="362469">
                <a:tc>
                  <a:txBody>
                    <a:bodyPr/>
                    <a:lstStyle/>
                    <a:p>
                      <a:pPr algn="l" fontAlgn="b"/>
                      <a:r>
                        <a:rPr lang="en-US" sz="1800" b="0" i="0" u="none" strike="noStrike" dirty="0">
                          <a:solidFill>
                            <a:srgbClr val="000000"/>
                          </a:solidFill>
                          <a:effectLst/>
                          <a:latin typeface="Calibri" panose="020F0502020204030204" pitchFamily="34" charset="0"/>
                        </a:rPr>
                        <a:t>Avocado</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carbs</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8.53</a:t>
                      </a:r>
                    </a:p>
                  </a:txBody>
                  <a:tcPr marL="4763" marR="4763" marT="4763" marB="0" anchor="b"/>
                </a:tc>
                <a:extLst>
                  <a:ext uri="{0D108BD9-81ED-4DB2-BD59-A6C34878D82A}">
                    <a16:rowId xmlns:a16="http://schemas.microsoft.com/office/drawing/2014/main" val="2146591747"/>
                  </a:ext>
                </a:extLst>
              </a:tr>
              <a:tr h="362469">
                <a:tc>
                  <a:txBody>
                    <a:bodyPr/>
                    <a:lstStyle/>
                    <a:p>
                      <a:pPr algn="l" fontAlgn="b"/>
                      <a:r>
                        <a:rPr lang="en-US" sz="1800" b="0" i="0" u="none" strike="noStrike">
                          <a:solidFill>
                            <a:srgbClr val="000000"/>
                          </a:solidFill>
                          <a:effectLst/>
                          <a:latin typeface="Calibri" panose="020F0502020204030204" pitchFamily="34" charset="0"/>
                        </a:rPr>
                        <a:t>Avocado</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protein</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2</a:t>
                      </a:r>
                    </a:p>
                  </a:txBody>
                  <a:tcPr marL="4763" marR="4763" marT="4763" marB="0" anchor="b"/>
                </a:tc>
                <a:extLst>
                  <a:ext uri="{0D108BD9-81ED-4DB2-BD59-A6C34878D82A}">
                    <a16:rowId xmlns:a16="http://schemas.microsoft.com/office/drawing/2014/main" val="324057991"/>
                  </a:ext>
                </a:extLst>
              </a:tr>
              <a:tr h="362469">
                <a:tc>
                  <a:txBody>
                    <a:bodyPr/>
                    <a:lstStyle/>
                    <a:p>
                      <a:pPr algn="l" fontAlgn="b"/>
                      <a:r>
                        <a:rPr lang="en-US" sz="1800" b="0" i="0" u="none" strike="noStrike">
                          <a:solidFill>
                            <a:srgbClr val="000000"/>
                          </a:solidFill>
                          <a:effectLst/>
                          <a:latin typeface="Calibri" panose="020F0502020204030204" pitchFamily="34" charset="0"/>
                        </a:rPr>
                        <a:t>Avocado</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fat</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14.66</a:t>
                      </a:r>
                    </a:p>
                  </a:txBody>
                  <a:tcPr marL="4763" marR="4763" marT="4763" marB="0" anchor="b"/>
                </a:tc>
                <a:extLst>
                  <a:ext uri="{0D108BD9-81ED-4DB2-BD59-A6C34878D82A}">
                    <a16:rowId xmlns:a16="http://schemas.microsoft.com/office/drawing/2014/main" val="790095401"/>
                  </a:ext>
                </a:extLst>
              </a:tr>
              <a:tr h="362469">
                <a:tc>
                  <a:txBody>
                    <a:bodyPr/>
                    <a:lstStyle/>
                    <a:p>
                      <a:pPr algn="l" fontAlgn="b"/>
                      <a:r>
                        <a:rPr lang="en-US" sz="1800" b="0" i="0" u="none" strike="noStrike">
                          <a:solidFill>
                            <a:srgbClr val="000000"/>
                          </a:solidFill>
                          <a:effectLst/>
                          <a:latin typeface="Calibri" panose="020F0502020204030204" pitchFamily="34" charset="0"/>
                        </a:rPr>
                        <a:t>Avocado</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alcohol</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0</a:t>
                      </a:r>
                    </a:p>
                  </a:txBody>
                  <a:tcPr marL="4763" marR="4763" marT="4763" marB="0" anchor="b"/>
                </a:tc>
                <a:extLst>
                  <a:ext uri="{0D108BD9-81ED-4DB2-BD59-A6C34878D82A}">
                    <a16:rowId xmlns:a16="http://schemas.microsoft.com/office/drawing/2014/main" val="108652046"/>
                  </a:ext>
                </a:extLst>
              </a:tr>
              <a:tr h="362469">
                <a:tc>
                  <a:txBody>
                    <a:bodyPr/>
                    <a:lstStyle/>
                    <a:p>
                      <a:pPr algn="l" fontAlgn="b"/>
                      <a:r>
                        <a:rPr lang="en-US" sz="1800" b="0" i="0" u="none" strike="noStrike">
                          <a:solidFill>
                            <a:srgbClr val="000000"/>
                          </a:solidFill>
                          <a:effectLst/>
                          <a:latin typeface="Calibri" panose="020F0502020204030204" pitchFamily="34" charset="0"/>
                        </a:rPr>
                        <a:t>Avocado</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fiber</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6.7</a:t>
                      </a:r>
                    </a:p>
                  </a:txBody>
                  <a:tcPr marL="4763" marR="4763" marT="4763" marB="0" anchor="b"/>
                </a:tc>
                <a:extLst>
                  <a:ext uri="{0D108BD9-81ED-4DB2-BD59-A6C34878D82A}">
                    <a16:rowId xmlns:a16="http://schemas.microsoft.com/office/drawing/2014/main" val="3649091270"/>
                  </a:ext>
                </a:extLst>
              </a:tr>
              <a:tr h="362469">
                <a:tc>
                  <a:txBody>
                    <a:bodyPr/>
                    <a:lstStyle/>
                    <a:p>
                      <a:pPr algn="l" fontAlgn="b"/>
                      <a:r>
                        <a:rPr lang="en-US" sz="1800" b="0" i="0" u="none" strike="noStrike">
                          <a:solidFill>
                            <a:srgbClr val="000000"/>
                          </a:solidFill>
                          <a:effectLst/>
                          <a:latin typeface="Calibri" panose="020F0502020204030204" pitchFamily="34" charset="0"/>
                        </a:rPr>
                        <a:t>Avocado</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water</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73.23</a:t>
                      </a:r>
                    </a:p>
                  </a:txBody>
                  <a:tcPr marL="4763" marR="4763" marT="4763" marB="0" anchor="b"/>
                </a:tc>
                <a:extLst>
                  <a:ext uri="{0D108BD9-81ED-4DB2-BD59-A6C34878D82A}">
                    <a16:rowId xmlns:a16="http://schemas.microsoft.com/office/drawing/2014/main" val="3960756830"/>
                  </a:ext>
                </a:extLst>
              </a:tr>
              <a:tr h="362469">
                <a:tc>
                  <a:txBody>
                    <a:bodyPr/>
                    <a:lstStyle/>
                    <a:p>
                      <a:pPr algn="l" fontAlgn="b"/>
                      <a:r>
                        <a:rPr lang="en-US" sz="1800" b="0" i="0" u="none" strike="noStrike">
                          <a:solidFill>
                            <a:srgbClr val="000000"/>
                          </a:solidFill>
                          <a:effectLst/>
                          <a:latin typeface="Calibri" panose="020F0502020204030204" pitchFamily="34" charset="0"/>
                        </a:rPr>
                        <a:t>Avocado</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energy</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160</a:t>
                      </a:r>
                    </a:p>
                  </a:txBody>
                  <a:tcPr marL="4763" marR="4763" marT="4763" marB="0" anchor="b"/>
                </a:tc>
                <a:extLst>
                  <a:ext uri="{0D108BD9-81ED-4DB2-BD59-A6C34878D82A}">
                    <a16:rowId xmlns:a16="http://schemas.microsoft.com/office/drawing/2014/main" val="3510645982"/>
                  </a:ext>
                </a:extLst>
              </a:tr>
              <a:tr h="362469">
                <a:tc>
                  <a:txBody>
                    <a:bodyPr/>
                    <a:lstStyle/>
                    <a:p>
                      <a:pPr algn="l" fontAlgn="b"/>
                      <a:r>
                        <a:rPr lang="en-US" sz="1800" b="0" i="0" u="none" strike="noStrike" dirty="0">
                          <a:solidFill>
                            <a:srgbClr val="000000"/>
                          </a:solidFill>
                          <a:effectLst/>
                          <a:latin typeface="Calibri" panose="020F0502020204030204" pitchFamily="34" charset="0"/>
                        </a:rPr>
                        <a:t>Banana</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carbs</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22.84</a:t>
                      </a:r>
                    </a:p>
                  </a:txBody>
                  <a:tcPr marL="4763" marR="4763" marT="4763" marB="0" anchor="b"/>
                </a:tc>
                <a:extLst>
                  <a:ext uri="{0D108BD9-81ED-4DB2-BD59-A6C34878D82A}">
                    <a16:rowId xmlns:a16="http://schemas.microsoft.com/office/drawing/2014/main" val="1227068409"/>
                  </a:ext>
                </a:extLst>
              </a:tr>
              <a:tr h="362469">
                <a:tc>
                  <a:txBody>
                    <a:bodyPr/>
                    <a:lstStyle/>
                    <a:p>
                      <a:pPr algn="l" fontAlgn="b"/>
                      <a:r>
                        <a:rPr lang="en-US" sz="1800" b="0" i="0" u="none" strike="noStrike">
                          <a:solidFill>
                            <a:srgbClr val="000000"/>
                          </a:solidFill>
                          <a:effectLst/>
                          <a:latin typeface="Calibri" panose="020F0502020204030204" pitchFamily="34" charset="0"/>
                        </a:rPr>
                        <a:t>Banana</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protein</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1.09</a:t>
                      </a:r>
                    </a:p>
                  </a:txBody>
                  <a:tcPr marL="4763" marR="4763" marT="4763" marB="0" anchor="b"/>
                </a:tc>
                <a:extLst>
                  <a:ext uri="{0D108BD9-81ED-4DB2-BD59-A6C34878D82A}">
                    <a16:rowId xmlns:a16="http://schemas.microsoft.com/office/drawing/2014/main" val="3205255600"/>
                  </a:ext>
                </a:extLst>
              </a:tr>
              <a:tr h="362469">
                <a:tc>
                  <a:txBody>
                    <a:bodyPr/>
                    <a:lstStyle/>
                    <a:p>
                      <a:pPr algn="l" fontAlgn="b"/>
                      <a:r>
                        <a:rPr lang="en-US" sz="1800" b="0" i="0" u="none" strike="noStrike">
                          <a:solidFill>
                            <a:srgbClr val="000000"/>
                          </a:solidFill>
                          <a:effectLst/>
                          <a:latin typeface="Calibri" panose="020F0502020204030204" pitchFamily="34" charset="0"/>
                        </a:rPr>
                        <a:t>Banana</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fat</a:t>
                      </a:r>
                    </a:p>
                  </a:txBody>
                  <a:tcPr marL="4763" marR="4763" marT="4763" marB="0" anchor="b"/>
                </a:tc>
                <a:tc>
                  <a:txBody>
                    <a:bodyPr/>
                    <a:lstStyle/>
                    <a:p>
                      <a:pPr algn="r" fontAlgn="b"/>
                      <a:r>
                        <a:rPr lang="en-US" sz="1800" b="0" i="0" u="none" strike="noStrike">
                          <a:solidFill>
                            <a:srgbClr val="000000"/>
                          </a:solidFill>
                          <a:effectLst/>
                          <a:latin typeface="Calibri" panose="020F0502020204030204" pitchFamily="34" charset="0"/>
                        </a:rPr>
                        <a:t>0.33</a:t>
                      </a:r>
                    </a:p>
                  </a:txBody>
                  <a:tcPr marL="4763" marR="4763" marT="4763" marB="0" anchor="b"/>
                </a:tc>
                <a:extLst>
                  <a:ext uri="{0D108BD9-81ED-4DB2-BD59-A6C34878D82A}">
                    <a16:rowId xmlns:a16="http://schemas.microsoft.com/office/drawing/2014/main" val="4262959503"/>
                  </a:ext>
                </a:extLst>
              </a:tr>
              <a:tr h="362469">
                <a:tc>
                  <a:txBody>
                    <a:bodyPr/>
                    <a:lstStyle/>
                    <a:p>
                      <a:pPr algn="l" fontAlgn="b"/>
                      <a:r>
                        <a:rPr lang="en-US" sz="1800" b="0" i="0" u="none" strike="noStrike">
                          <a:solidFill>
                            <a:srgbClr val="000000"/>
                          </a:solidFill>
                          <a:effectLst/>
                          <a:latin typeface="Calibri" panose="020F0502020204030204" pitchFamily="34" charset="0"/>
                        </a:rPr>
                        <a:t>Banana</a:t>
                      </a:r>
                    </a:p>
                  </a:txBody>
                  <a:tcPr marL="4763" marR="4763" marT="4763" marB="0" anchor="b"/>
                </a:tc>
                <a:tc>
                  <a:txBody>
                    <a:bodyPr/>
                    <a:lstStyle/>
                    <a:p>
                      <a:pPr algn="l" fontAlgn="b"/>
                      <a:r>
                        <a:rPr lang="en-US" sz="1800" b="0" i="0" u="none" strike="noStrike">
                          <a:solidFill>
                            <a:srgbClr val="000000"/>
                          </a:solidFill>
                          <a:effectLst/>
                          <a:latin typeface="Calibri" panose="020F0502020204030204" pitchFamily="34" charset="0"/>
                        </a:rPr>
                        <a:t>alcohol</a:t>
                      </a:r>
                    </a:p>
                  </a:txBody>
                  <a:tcPr marL="4763" marR="4763" marT="4763" marB="0" anchor="b"/>
                </a:tc>
                <a:tc>
                  <a:txBody>
                    <a:bodyPr/>
                    <a:lstStyle/>
                    <a:p>
                      <a:pPr algn="r" fontAlgn="b"/>
                      <a:r>
                        <a:rPr lang="en-US" sz="1800" b="0" i="0" u="none" strike="noStrike" dirty="0">
                          <a:solidFill>
                            <a:srgbClr val="000000"/>
                          </a:solidFill>
                          <a:effectLst/>
                          <a:latin typeface="Calibri" panose="020F0502020204030204" pitchFamily="34" charset="0"/>
                        </a:rPr>
                        <a:t>0</a:t>
                      </a:r>
                    </a:p>
                  </a:txBody>
                  <a:tcPr marL="4763" marR="4763" marT="4763" marB="0" anchor="b"/>
                </a:tc>
                <a:extLst>
                  <a:ext uri="{0D108BD9-81ED-4DB2-BD59-A6C34878D82A}">
                    <a16:rowId xmlns:a16="http://schemas.microsoft.com/office/drawing/2014/main" val="3720532966"/>
                  </a:ext>
                </a:extLst>
              </a:tr>
            </a:tbl>
          </a:graphicData>
        </a:graphic>
      </p:graphicFrame>
      <p:sp>
        <p:nvSpPr>
          <p:cNvPr id="8" name="TextBox 7"/>
          <p:cNvSpPr txBox="1"/>
          <p:nvPr/>
        </p:nvSpPr>
        <p:spPr>
          <a:xfrm>
            <a:off x="7205815" y="1755368"/>
            <a:ext cx="2808076" cy="461665"/>
          </a:xfrm>
          <a:prstGeom prst="rect">
            <a:avLst/>
          </a:prstGeom>
          <a:noFill/>
        </p:spPr>
        <p:txBody>
          <a:bodyPr wrap="none" rtlCol="0">
            <a:spAutoFit/>
          </a:bodyPr>
          <a:lstStyle/>
          <a:p>
            <a:r>
              <a:rPr lang="en-US" sz="2400" dirty="0"/>
              <a:t>Food-Nutrients Table</a:t>
            </a:r>
          </a:p>
        </p:txBody>
      </p:sp>
    </p:spTree>
    <p:extLst>
      <p:ext uri="{BB962C8B-B14F-4D97-AF65-F5344CB8AC3E}">
        <p14:creationId xmlns:p14="http://schemas.microsoft.com/office/powerpoint/2010/main" val="1463384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11648</TotalTime>
  <Words>2333</Words>
  <Application>Microsoft Office PowerPoint</Application>
  <PresentationFormat>Widescreen</PresentationFormat>
  <Paragraphs>325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Comic Sans MS</vt:lpstr>
      <vt:lpstr>Consolas</vt:lpstr>
      <vt:lpstr>Office Theme</vt:lpstr>
      <vt:lpstr>Analytics at Scale on HDInsight</vt:lpstr>
      <vt:lpstr>PowerPoint Presentation</vt:lpstr>
      <vt:lpstr>PowerPoint Presentation</vt:lpstr>
      <vt:lpstr>PowerPoint Presentation</vt:lpstr>
      <vt:lpstr>Engineering Simulated Features Relating new features to hidden latent factors</vt:lpstr>
      <vt:lpstr>Weight Embedded in “Admission History” text field</vt:lpstr>
      <vt:lpstr>Engineering Zipcodes Relating to demographic parameters</vt:lpstr>
      <vt:lpstr>Engineering Zipcodes Relating to demographic parameters</vt:lpstr>
      <vt:lpstr>Grocery List Feature Engineering Calculating percent calories from carbohydrates</vt:lpstr>
      <vt:lpstr>Grocery List Feature Engineering Calculating percent calories from carbs</vt:lpstr>
      <vt:lpstr>Glucose Levels variance relates to outcome</vt:lpstr>
      <vt:lpstr>Standard Deviation Do it yourself!</vt:lpstr>
      <vt:lpstr>Standard Deviation Don’t do it yourself!</vt:lpstr>
      <vt:lpstr>Summary Statistics with MRS </vt:lpstr>
      <vt:lpstr>Glucose Levels Calculating Summary Statistics at Scale with MRS</vt:lpstr>
      <vt:lpstr>Selected scaleR Functions</vt:lpstr>
      <vt:lpstr>Activity &amp; Vital Signs Quantifying overall activity level</vt:lpstr>
      <vt:lpstr>Activity &amp; Vital Signs Quantifying overall activity level</vt:lpstr>
      <vt:lpstr>PowerPoint Presentation</vt:lpstr>
      <vt:lpstr>Dataset </vt:lpstr>
      <vt:lpstr>Feature Importance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Horton</dc:creator>
  <cp:lastModifiedBy>Robert Horton</cp:lastModifiedBy>
  <cp:revision>70</cp:revision>
  <dcterms:created xsi:type="dcterms:W3CDTF">2016-05-07T18:36:43Z</dcterms:created>
  <dcterms:modified xsi:type="dcterms:W3CDTF">2016-10-19T22:43:23Z</dcterms:modified>
</cp:coreProperties>
</file>